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62"/>
  </p:notesMasterIdLst>
  <p:sldIdLst>
    <p:sldId id="2447" r:id="rId2"/>
    <p:sldId id="2439" r:id="rId3"/>
    <p:sldId id="2440" r:id="rId4"/>
    <p:sldId id="2441" r:id="rId5"/>
    <p:sldId id="2442" r:id="rId6"/>
    <p:sldId id="2465" r:id="rId7"/>
    <p:sldId id="2466" r:id="rId8"/>
    <p:sldId id="2443" r:id="rId9"/>
    <p:sldId id="2448" r:id="rId10"/>
    <p:sldId id="344" r:id="rId11"/>
    <p:sldId id="832" r:id="rId12"/>
    <p:sldId id="345" r:id="rId13"/>
    <p:sldId id="2449" r:id="rId14"/>
    <p:sldId id="2451" r:id="rId15"/>
    <p:sldId id="2452" r:id="rId16"/>
    <p:sldId id="2453" r:id="rId17"/>
    <p:sldId id="2361" r:id="rId18"/>
    <p:sldId id="633" r:id="rId19"/>
    <p:sldId id="822" r:id="rId20"/>
    <p:sldId id="823" r:id="rId21"/>
    <p:sldId id="824" r:id="rId22"/>
    <p:sldId id="2372" r:id="rId23"/>
    <p:sldId id="827" r:id="rId24"/>
    <p:sldId id="812" r:id="rId25"/>
    <p:sldId id="663" r:id="rId26"/>
    <p:sldId id="785" r:id="rId27"/>
    <p:sldId id="2418" r:id="rId28"/>
    <p:sldId id="695" r:id="rId29"/>
    <p:sldId id="788" r:id="rId30"/>
    <p:sldId id="2347" r:id="rId31"/>
    <p:sldId id="2374" r:id="rId32"/>
    <p:sldId id="793" r:id="rId33"/>
    <p:sldId id="2317" r:id="rId34"/>
    <p:sldId id="2340" r:id="rId35"/>
    <p:sldId id="2320" r:id="rId36"/>
    <p:sldId id="2319" r:id="rId37"/>
    <p:sldId id="2462" r:id="rId38"/>
    <p:sldId id="2362" r:id="rId39"/>
    <p:sldId id="2468" r:id="rId40"/>
    <p:sldId id="2415" r:id="rId41"/>
    <p:sldId id="2428" r:id="rId42"/>
    <p:sldId id="2463" r:id="rId43"/>
    <p:sldId id="2467" r:id="rId44"/>
    <p:sldId id="2419" r:id="rId45"/>
    <p:sldId id="2351" r:id="rId46"/>
    <p:sldId id="2358" r:id="rId47"/>
    <p:sldId id="2350" r:id="rId48"/>
    <p:sldId id="2352" r:id="rId49"/>
    <p:sldId id="2353" r:id="rId50"/>
    <p:sldId id="2469" r:id="rId51"/>
    <p:sldId id="2470" r:id="rId52"/>
    <p:sldId id="2471" r:id="rId53"/>
    <p:sldId id="2464" r:id="rId54"/>
    <p:sldId id="2335" r:id="rId55"/>
    <p:sldId id="741" r:id="rId56"/>
    <p:sldId id="2324" r:id="rId57"/>
    <p:sldId id="2368" r:id="rId58"/>
    <p:sldId id="2371" r:id="rId59"/>
    <p:sldId id="2367" r:id="rId60"/>
    <p:sldId id="2369" r:id="rId61"/>
  </p:sldIdLst>
  <p:sldSz cx="18288000" cy="10287000"/>
  <p:notesSz cx="6808788" cy="9940925"/>
  <p:embeddedFontLst>
    <p:embeddedFont>
      <p:font typeface="Calibri" panose="020F0502020204030204" pitchFamily="34" charset="0"/>
      <p:regular r:id="rId63"/>
      <p:bold r:id="rId64"/>
      <p:italic r:id="rId65"/>
      <p:boldItalic r:id="rId66"/>
    </p:embeddedFont>
    <p:embeddedFont>
      <p:font typeface="Century Gothic" panose="020B0502020202020204" pitchFamily="34" charset="0"/>
      <p:regular r:id="rId67"/>
      <p:bold r:id="rId68"/>
      <p:italic r:id="rId69"/>
      <p:boldItalic r:id="rId70"/>
    </p:embeddedFont>
    <p:embeddedFont>
      <p:font typeface="Freestyle Script" panose="030804020302050B0404" pitchFamily="66" charset="0"/>
      <p:regular r:id="rId71"/>
    </p:embeddedFont>
    <p:embeddedFont>
      <p:font typeface="Helvetica" panose="020B0604020202020204" pitchFamily="34" charset="0"/>
      <p:regular r:id="rId72"/>
      <p:bold r:id="rId73"/>
      <p:italic r:id="rId74"/>
      <p:boldItalic r:id="rId75"/>
    </p:embeddedFont>
    <p:embeddedFont>
      <p:font typeface="KyivType Sans" panose="00000500000000000000" pitchFamily="50" charset="0"/>
      <p:regular r:id="rId76"/>
    </p:embeddedFont>
    <p:embeddedFont>
      <p:font typeface="KyivType Sans Medium2" panose="00000600000000000000" pitchFamily="50" charset="0"/>
      <p:regular r:id="rId77"/>
    </p:embeddedFont>
    <p:embeddedFont>
      <p:font typeface="KyivType Sans2" panose="00000500000000000000" pitchFamily="50" charset="0"/>
      <p:regular r:id="rId78"/>
    </p:embeddedFont>
    <p:embeddedFont>
      <p:font typeface="Midnight Signature" panose="02000500000000090000" pitchFamily="2" charset="0"/>
      <p:regular r:id="rId79"/>
    </p:embeddedFont>
    <p:embeddedFont>
      <p:font typeface="Roboto" panose="02000000000000000000" pitchFamily="2" charset="0"/>
      <p:regular r:id="rId80"/>
      <p:bold r:id="rId81"/>
      <p:italic r:id="rId82"/>
      <p:boldItalic r:id="rId83"/>
    </p:embeddedFont>
    <p:embeddedFont>
      <p:font typeface="Roboto Black" panose="02000000000000000000" pitchFamily="2" charset="0"/>
      <p:bold r:id="rId84"/>
      <p:boldItalic r:id="rId85"/>
    </p:embeddedFont>
    <p:embeddedFont>
      <p:font typeface="Roboto Light" panose="02000000000000000000" pitchFamily="2" charset="0"/>
      <p:regular r:id="rId86"/>
      <p:italic r:id="rId87"/>
    </p:embeddedFont>
    <p:embeddedFont>
      <p:font typeface="Roboto Medium" panose="02000000000000000000" pitchFamily="2" charset="0"/>
      <p:regular r:id="rId88"/>
      <p:italic r:id="rId89"/>
    </p:embeddedFont>
    <p:embeddedFont>
      <p:font typeface="Segoe UI" panose="020B0502040204020203" pitchFamily="34" charset="0"/>
      <p:regular r:id="rId90"/>
      <p:bold r:id="rId91"/>
      <p:italic r:id="rId92"/>
      <p:boldItalic r:id="rId93"/>
    </p:embeddedFont>
    <p:embeddedFont>
      <p:font typeface="Sofia Pro" panose="00000500000000000000" pitchFamily="50" charset="0"/>
      <p:bold r:id="rId94"/>
      <p:boldItalic r:id="rId9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4A"/>
    <a:srgbClr val="FFFFFF"/>
    <a:srgbClr val="111111"/>
    <a:srgbClr val="006653"/>
    <a:srgbClr val="225B50"/>
    <a:srgbClr val="A1ABA0"/>
    <a:srgbClr val="FFCCFF"/>
    <a:srgbClr val="404040"/>
    <a:srgbClr val="FFE6E4"/>
    <a:srgbClr val="FADA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15" autoAdjust="0"/>
    <p:restoredTop sz="48426" autoAdjust="0"/>
  </p:normalViewPr>
  <p:slideViewPr>
    <p:cSldViewPr>
      <p:cViewPr varScale="1">
        <p:scale>
          <a:sx n="33" d="100"/>
          <a:sy n="33" d="100"/>
        </p:scale>
        <p:origin x="239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7042"/>
    </p:cViewPr>
  </p:sorterViewPr>
  <p:notesViewPr>
    <p:cSldViewPr>
      <p:cViewPr varScale="1">
        <p:scale>
          <a:sx n="58" d="100"/>
          <a:sy n="58" d="100"/>
        </p:scale>
        <p:origin x="3326" y="5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font" Target="fonts/font2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4.xml"/><Relationship Id="rId90" Type="http://schemas.openxmlformats.org/officeDocument/2006/relationships/font" Target="fonts/font28.fntdata"/><Relationship Id="rId95" Type="http://schemas.openxmlformats.org/officeDocument/2006/relationships/font" Target="fonts/font3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2.fntdata"/><Relationship Id="rId69" Type="http://schemas.openxmlformats.org/officeDocument/2006/relationships/font" Target="fonts/font7.fntdata"/><Relationship Id="rId80" Type="http://schemas.openxmlformats.org/officeDocument/2006/relationships/font" Target="fonts/font18.fntdata"/><Relationship Id="rId85"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font" Target="fonts/font26.fntdata"/><Relationship Id="rId91" Type="http://schemas.openxmlformats.org/officeDocument/2006/relationships/font" Target="fonts/font29.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94" Type="http://schemas.openxmlformats.org/officeDocument/2006/relationships/font" Target="fonts/font32.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9.fntdata"/><Relationship Id="rId92" Type="http://schemas.openxmlformats.org/officeDocument/2006/relationships/font" Target="fonts/font3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 Id="rId87" Type="http://schemas.openxmlformats.org/officeDocument/2006/relationships/font" Target="fonts/font25.fntdata"/><Relationship Id="rId61" Type="http://schemas.openxmlformats.org/officeDocument/2006/relationships/slide" Target="slides/slide60.xml"/><Relationship Id="rId82"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93" Type="http://schemas.openxmlformats.org/officeDocument/2006/relationships/font" Target="fonts/font31.fntdata"/><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50475" cy="498773"/>
          </a:xfrm>
          <a:prstGeom prst="rect">
            <a:avLst/>
          </a:prstGeom>
        </p:spPr>
        <p:txBody>
          <a:bodyPr vert="horz" lIns="93113" tIns="46557" rIns="93113" bIns="46557" rtlCol="0"/>
          <a:lstStyle>
            <a:lvl1pPr algn="l">
              <a:defRPr sz="1200"/>
            </a:lvl1pPr>
          </a:lstStyle>
          <a:p>
            <a:endParaRPr lang="fr-FR"/>
          </a:p>
        </p:txBody>
      </p:sp>
      <p:sp>
        <p:nvSpPr>
          <p:cNvPr id="3" name="Espace réservé de la date 2"/>
          <p:cNvSpPr>
            <a:spLocks noGrp="1"/>
          </p:cNvSpPr>
          <p:nvPr>
            <p:ph type="dt" idx="1"/>
          </p:nvPr>
        </p:nvSpPr>
        <p:spPr>
          <a:xfrm>
            <a:off x="3856737" y="1"/>
            <a:ext cx="2950475" cy="498773"/>
          </a:xfrm>
          <a:prstGeom prst="rect">
            <a:avLst/>
          </a:prstGeom>
        </p:spPr>
        <p:txBody>
          <a:bodyPr vert="horz" lIns="93113" tIns="46557" rIns="93113" bIns="46557" rtlCol="0"/>
          <a:lstStyle>
            <a:lvl1pPr algn="r">
              <a:defRPr sz="1200"/>
            </a:lvl1pPr>
          </a:lstStyle>
          <a:p>
            <a:fld id="{CACBF2AA-4296-4718-884A-102406E736C4}" type="datetimeFigureOut">
              <a:rPr lang="fr-FR" smtClean="0"/>
              <a:t>29/02/2024</a:t>
            </a:fld>
            <a:endParaRPr lang="fr-FR"/>
          </a:p>
        </p:txBody>
      </p:sp>
      <p:sp>
        <p:nvSpPr>
          <p:cNvPr id="4" name="Espace réservé de l'image des diapositives 3"/>
          <p:cNvSpPr>
            <a:spLocks noGrp="1" noRot="1" noChangeAspect="1"/>
          </p:cNvSpPr>
          <p:nvPr>
            <p:ph type="sldImg" idx="2"/>
          </p:nvPr>
        </p:nvSpPr>
        <p:spPr>
          <a:xfrm>
            <a:off x="420688" y="1243013"/>
            <a:ext cx="5967412" cy="3355975"/>
          </a:xfrm>
          <a:prstGeom prst="rect">
            <a:avLst/>
          </a:prstGeom>
          <a:noFill/>
          <a:ln w="12700">
            <a:solidFill>
              <a:prstClr val="black"/>
            </a:solidFill>
          </a:ln>
        </p:spPr>
        <p:txBody>
          <a:bodyPr vert="horz" lIns="93113" tIns="46557" rIns="93113" bIns="46557" rtlCol="0" anchor="ctr"/>
          <a:lstStyle/>
          <a:p>
            <a:endParaRPr lang="fr-FR"/>
          </a:p>
        </p:txBody>
      </p:sp>
      <p:sp>
        <p:nvSpPr>
          <p:cNvPr id="5" name="Espace réservé des notes 4"/>
          <p:cNvSpPr>
            <a:spLocks noGrp="1"/>
          </p:cNvSpPr>
          <p:nvPr>
            <p:ph type="body" sz="quarter" idx="3"/>
          </p:nvPr>
        </p:nvSpPr>
        <p:spPr>
          <a:xfrm>
            <a:off x="680880" y="4784070"/>
            <a:ext cx="5447030" cy="3914239"/>
          </a:xfrm>
          <a:prstGeom prst="rect">
            <a:avLst/>
          </a:prstGeom>
        </p:spPr>
        <p:txBody>
          <a:bodyPr vert="horz" lIns="93113" tIns="46557" rIns="93113" bIns="46557"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2154"/>
            <a:ext cx="2950475" cy="498772"/>
          </a:xfrm>
          <a:prstGeom prst="rect">
            <a:avLst/>
          </a:prstGeom>
        </p:spPr>
        <p:txBody>
          <a:bodyPr vert="horz" lIns="93113" tIns="46557" rIns="93113" bIns="46557"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6737" y="9442154"/>
            <a:ext cx="2950475" cy="498772"/>
          </a:xfrm>
          <a:prstGeom prst="rect">
            <a:avLst/>
          </a:prstGeom>
        </p:spPr>
        <p:txBody>
          <a:bodyPr vert="horz" lIns="93113" tIns="46557" rIns="93113" bIns="46557" rtlCol="0" anchor="b"/>
          <a:lstStyle>
            <a:lvl1pPr algn="r">
              <a:defRPr sz="1200"/>
            </a:lvl1pPr>
          </a:lstStyle>
          <a:p>
            <a:fld id="{AAA143E6-1370-4DF1-AEAD-042727B41BFD}" type="slidenum">
              <a:rPr lang="fr-FR" smtClean="0"/>
              <a:t>‹N°›</a:t>
            </a:fld>
            <a:endParaRPr lang="fr-FR"/>
          </a:p>
        </p:txBody>
      </p:sp>
    </p:spTree>
    <p:extLst>
      <p:ext uri="{BB962C8B-B14F-4D97-AF65-F5344CB8AC3E}">
        <p14:creationId xmlns:p14="http://schemas.microsoft.com/office/powerpoint/2010/main" val="806700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36563" y="169863"/>
            <a:ext cx="5967412" cy="3355975"/>
          </a:xfrm>
        </p:spPr>
      </p:sp>
      <p:sp>
        <p:nvSpPr>
          <p:cNvPr id="3" name="Espace réservé des notes 2"/>
          <p:cNvSpPr>
            <a:spLocks noGrp="1"/>
          </p:cNvSpPr>
          <p:nvPr>
            <p:ph type="body" idx="1"/>
          </p:nvPr>
        </p:nvSpPr>
        <p:spPr>
          <a:xfrm>
            <a:off x="226522" y="3675062"/>
            <a:ext cx="6183327" cy="6096000"/>
          </a:xfrm>
        </p:spPr>
        <p:txBody>
          <a:bodyPr/>
          <a:lstStyle/>
          <a:p>
            <a:pPr marL="0" marR="0" lvl="0" indent="0" algn="l" defTabSz="963631" rtl="0" eaLnBrk="1" fontAlgn="auto" latinLnBrk="0" hangingPunct="1">
              <a:lnSpc>
                <a:spcPct val="100000"/>
              </a:lnSpc>
              <a:spcBef>
                <a:spcPts val="0"/>
              </a:spcBef>
              <a:spcAft>
                <a:spcPts val="0"/>
              </a:spcAft>
              <a:buClrTx/>
              <a:buSzTx/>
              <a:buFontTx/>
              <a:buNone/>
              <a:tabLst/>
              <a:defRPr/>
            </a:pPr>
            <a:r>
              <a:rPr lang="fr-FR" sz="1400" dirty="0">
                <a:solidFill>
                  <a:srgbClr val="006653"/>
                </a:solidFill>
                <a:latin typeface="Roboto Black" panose="02000000000000000000" pitchFamily="2" charset="0"/>
                <a:ea typeface="Roboto Black" panose="02000000000000000000" pitchFamily="2" charset="0"/>
                <a:cs typeface="+mj-cs"/>
              </a:rPr>
              <a:t>A few </a:t>
            </a:r>
            <a:r>
              <a:rPr lang="fr-FR" sz="1400" dirty="0" err="1">
                <a:solidFill>
                  <a:srgbClr val="006653"/>
                </a:solidFill>
                <a:latin typeface="Roboto Black" panose="02000000000000000000" pitchFamily="2" charset="0"/>
                <a:ea typeface="Roboto Black" panose="02000000000000000000" pitchFamily="2" charset="0"/>
                <a:cs typeface="+mj-cs"/>
              </a:rPr>
              <a:t>figures </a:t>
            </a:r>
            <a:r>
              <a:rPr lang="fr-FR" sz="1400" dirty="0">
                <a:solidFill>
                  <a:srgbClr val="006653"/>
                </a:solidFill>
                <a:latin typeface="Roboto Black" panose="02000000000000000000" pitchFamily="2" charset="0"/>
                <a:ea typeface="Roboto Black" panose="02000000000000000000" pitchFamily="2" charset="0"/>
                <a:cs typeface="+mj-cs"/>
              </a:rPr>
              <a:t>: </a:t>
            </a:r>
          </a:p>
          <a:p>
            <a:pPr marL="0" marR="0" lvl="0" indent="0" algn="l" defTabSz="963631" rtl="0" eaLnBrk="1" fontAlgn="auto" latinLnBrk="0" hangingPunct="1">
              <a:lnSpc>
                <a:spcPct val="100000"/>
              </a:lnSpc>
              <a:spcBef>
                <a:spcPts val="0"/>
              </a:spcBef>
              <a:spcAft>
                <a:spcPts val="0"/>
              </a:spcAft>
              <a:buClrTx/>
              <a:buSzTx/>
              <a:buFontTx/>
              <a:buNone/>
              <a:tabLst/>
              <a:defRPr/>
            </a:pPr>
            <a:r>
              <a:rPr lang="fr-FR" sz="1400" dirty="0">
                <a:solidFill>
                  <a:srgbClr val="006653"/>
                </a:solidFill>
                <a:latin typeface="Roboto Black" panose="02000000000000000000" pitchFamily="2" charset="0"/>
                <a:ea typeface="Roboto Black" panose="02000000000000000000" pitchFamily="2" charset="0"/>
                <a:cs typeface="+mj-cs"/>
              </a:rPr>
              <a:t>95% </a:t>
            </a:r>
            <a:r>
              <a:rPr lang="fr-FR" sz="1400" dirty="0">
                <a:solidFill>
                  <a:srgbClr val="3E3E3E"/>
                </a:solidFill>
                <a:latin typeface="Roboto Light"/>
                <a:ea typeface="Roboto Light" panose="02000000000000000000" pitchFamily="2" charset="0"/>
              </a:rPr>
              <a:t>of the population is stressed or anxious</a:t>
            </a:r>
            <a:endParaRPr lang="fr-FR" sz="1400" baseline="30000" dirty="0">
              <a:solidFill>
                <a:srgbClr val="3C4245"/>
              </a:solidFill>
              <a:latin typeface="Roboto Light"/>
              <a:ea typeface="+mj-ea"/>
              <a:cs typeface="+mj-cs"/>
            </a:endParaRPr>
          </a:p>
          <a:p>
            <a:pPr defTabSz="963631">
              <a:defRPr/>
            </a:pPr>
            <a:endParaRPr lang="en-US" sz="1400" dirty="0">
              <a:solidFill>
                <a:schemeClr val="tx1"/>
              </a:solidFill>
              <a:latin typeface="+mn-lt"/>
              <a:ea typeface="+mn-ea"/>
            </a:endParaRPr>
          </a:p>
          <a:p>
            <a:pPr defTabSz="963631">
              <a:defRPr/>
            </a:pPr>
            <a:r>
              <a:rPr lang="en-US" sz="1400" dirty="0"/>
              <a:t>Environmental stress (climate, pollution, etc.), </a:t>
            </a:r>
          </a:p>
          <a:p>
            <a:pPr defTabSz="963631">
              <a:defRPr/>
            </a:pPr>
            <a:r>
              <a:rPr lang="en-US" sz="1400" dirty="0"/>
              <a:t>Lifestyles (psychological stress, overwork, the "always on the move" culture)</a:t>
            </a:r>
          </a:p>
          <a:p>
            <a:pPr defTabSz="963631">
              <a:defRPr/>
            </a:pPr>
            <a:r>
              <a:rPr lang="en-US" sz="1400" dirty="0"/>
              <a:t>Stress due to unstable world situation (wars, pandemics, economy, etc.) </a:t>
            </a:r>
          </a:p>
          <a:p>
            <a:pPr defTabSz="963631">
              <a:defRPr/>
            </a:pPr>
            <a:endParaRPr lang="en-US" sz="1400" dirty="0">
              <a:solidFill>
                <a:schemeClr val="tx1"/>
              </a:solidFill>
              <a:latin typeface="+mn-lt"/>
              <a:ea typeface="+mn-ea"/>
            </a:endParaRPr>
          </a:p>
          <a:p>
            <a:pPr defTabSz="963631">
              <a:defRPr/>
            </a:pPr>
            <a:r>
              <a:rPr lang="en-US" sz="1400" dirty="0">
                <a:solidFill>
                  <a:schemeClr val="tx1"/>
                </a:solidFill>
                <a:latin typeface="+mn-lt"/>
                <a:ea typeface="+mn-ea"/>
              </a:rPr>
              <a:t>All these stressful situations degrade </a:t>
            </a:r>
            <a:r>
              <a:rPr lang="fr-FR" sz="1400" kern="1200" dirty="0">
                <a:solidFill>
                  <a:schemeClr val="tx1"/>
                </a:solidFill>
                <a:latin typeface="+mn-lt"/>
                <a:ea typeface="+mn-ea"/>
                <a:cs typeface="+mn-cs"/>
              </a:rPr>
              <a:t>sleep </a:t>
            </a:r>
            <a:r>
              <a:rPr lang="fr-FR" sz="1400" dirty="0">
                <a:solidFill>
                  <a:srgbClr val="006653"/>
                </a:solidFill>
                <a:latin typeface="Roboto Black" panose="02000000000000000000" pitchFamily="2" charset="0"/>
                <a:ea typeface="Roboto Black" panose="02000000000000000000" pitchFamily="2" charset="0"/>
              </a:rPr>
              <a:t>quality</a:t>
            </a:r>
            <a:r>
              <a:rPr lang="fr-FR" sz="1400" kern="1200" dirty="0">
                <a:solidFill>
                  <a:schemeClr val="tx1"/>
                </a:solidFill>
                <a:latin typeface="+mn-lt"/>
                <a:ea typeface="+mn-ea"/>
                <a:cs typeface="+mn-cs"/>
              </a:rPr>
              <a:t>: sleep disorders, difficulty falling asleep, night-time awakenings. </a:t>
            </a:r>
          </a:p>
          <a:p>
            <a:pPr defTabSz="963631">
              <a:defRPr/>
            </a:pPr>
            <a:r>
              <a:rPr lang="fr-FR" sz="1400" dirty="0">
                <a:solidFill>
                  <a:srgbClr val="006653"/>
                </a:solidFill>
                <a:latin typeface="Roboto Black" panose="02000000000000000000" pitchFamily="2" charset="0"/>
                <a:ea typeface="Roboto Black" panose="02000000000000000000" pitchFamily="2" charset="0"/>
                <a:cs typeface="+mj-cs"/>
              </a:rPr>
              <a:t>4 billion people wake up tired every day </a:t>
            </a:r>
          </a:p>
          <a:p>
            <a:pPr defTabSz="1008697">
              <a:defRPr/>
            </a:pPr>
            <a:endParaRPr lang="fr-FR" sz="1400" dirty="0">
              <a:solidFill>
                <a:srgbClr val="006653"/>
              </a:solidFill>
              <a:latin typeface="Roboto Black" panose="02000000000000000000" pitchFamily="2" charset="0"/>
              <a:ea typeface="Roboto Black" panose="02000000000000000000" pitchFamily="2" charset="0"/>
              <a:cs typeface="+mj-cs"/>
            </a:endParaRPr>
          </a:p>
          <a:p>
            <a:pPr defTabSz="1008697">
              <a:defRPr/>
            </a:pPr>
            <a:r>
              <a:rPr lang="fr-FR" sz="1400" dirty="0">
                <a:solidFill>
                  <a:srgbClr val="006653"/>
                </a:solidFill>
                <a:latin typeface="Roboto Black" panose="02000000000000000000" pitchFamily="2" charset="0"/>
                <a:ea typeface="Roboto Black" panose="02000000000000000000" pitchFamily="2" charset="0"/>
                <a:cs typeface="+mj-cs"/>
              </a:rPr>
              <a:t>This is a major concern for many people. </a:t>
            </a:r>
          </a:p>
          <a:p>
            <a:pPr defTabSz="1008697">
              <a:defRPr/>
            </a:pPr>
            <a:r>
              <a:rPr lang="fr-FR" sz="1400" dirty="0">
                <a:solidFill>
                  <a:srgbClr val="006653"/>
                </a:solidFill>
                <a:latin typeface="Roboto Black" panose="02000000000000000000" pitchFamily="2" charset="0"/>
                <a:ea typeface="Roboto Black" panose="02000000000000000000" pitchFamily="2" charset="0"/>
                <a:cs typeface="+mj-cs"/>
              </a:rPr>
              <a:t>100 billion $ are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spent</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worldwide</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annually</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to solve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this</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issue**</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defTabSz="1008697">
              <a:defRPr/>
            </a:pPr>
            <a:endParaRPr lang="fr-FR" sz="1400" dirty="0">
              <a:solidFill>
                <a:srgbClr val="006653"/>
              </a:solidFill>
              <a:latin typeface="Roboto Black" panose="02000000000000000000" pitchFamily="2" charset="0"/>
              <a:ea typeface="Roboto Black" panose="02000000000000000000" pitchFamily="2" charset="0"/>
              <a:cs typeface="+mj-cs"/>
            </a:endParaRPr>
          </a:p>
          <a:p>
            <a:pPr defTabSz="1008697">
              <a:defRPr/>
            </a:pPr>
            <a:r>
              <a:rPr lang="fr-FR" sz="800" dirty="0">
                <a:solidFill>
                  <a:srgbClr val="404040"/>
                </a:solidFill>
              </a:rPr>
              <a:t>https://www.who.int/fr/news/item/02-03-2022-covid-19-pandemic-triggers-25-increase-in-prevalence-of-anxiety-and-depression-worldwide</a:t>
            </a:r>
            <a:endParaRPr lang="fr-FR" sz="1400" dirty="0">
              <a:solidFill>
                <a:srgbClr val="404040"/>
              </a:solidFill>
            </a:endParaRPr>
          </a:p>
        </p:txBody>
      </p:sp>
      <p:sp>
        <p:nvSpPr>
          <p:cNvPr id="4" name="Espace réservé du numéro de diapositive 3"/>
          <p:cNvSpPr>
            <a:spLocks noGrp="1"/>
          </p:cNvSpPr>
          <p:nvPr>
            <p:ph type="sldNum" sz="quarter" idx="10"/>
          </p:nvPr>
        </p:nvSpPr>
        <p:spPr/>
        <p:txBody>
          <a:bodyPr/>
          <a:lstStyle/>
          <a:p>
            <a:pPr defTabSz="1008697">
              <a:defRPr/>
            </a:pPr>
            <a:fld id="{1D2D63E3-0550-4826-886B-56ADBA66688D}" type="slidenum">
              <a:rPr lang="fr-FR" sz="1300">
                <a:solidFill>
                  <a:prstClr val="black"/>
                </a:solidFill>
                <a:latin typeface="Calibri" panose="020F0502020204030204"/>
              </a:rPr>
              <a:t>2</a:t>
            </a:fld>
            <a:endParaRPr lang="fr-FR" sz="1300">
              <a:solidFill>
                <a:prstClr val="black"/>
              </a:solidFill>
              <a:latin typeface="Calibri" panose="020F0502020204030204"/>
            </a:endParaRPr>
          </a:p>
        </p:txBody>
      </p:sp>
    </p:spTree>
    <p:extLst>
      <p:ext uri="{BB962C8B-B14F-4D97-AF65-F5344CB8AC3E}">
        <p14:creationId xmlns:p14="http://schemas.microsoft.com/office/powerpoint/2010/main" val="2425324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19100" y="166688"/>
            <a:ext cx="5970588" cy="3357562"/>
          </a:xfrm>
        </p:spPr>
      </p:sp>
      <p:sp>
        <p:nvSpPr>
          <p:cNvPr id="3" name="Espace réservé des notes 2"/>
          <p:cNvSpPr>
            <a:spLocks noGrp="1"/>
          </p:cNvSpPr>
          <p:nvPr>
            <p:ph type="body" idx="1"/>
          </p:nvPr>
        </p:nvSpPr>
        <p:spPr>
          <a:xfrm>
            <a:off x="215508" y="3808347"/>
            <a:ext cx="6455548" cy="4958358"/>
          </a:xfrm>
        </p:spPr>
        <p:txBody>
          <a:bodyPr/>
          <a:lstStyle/>
          <a:p>
            <a:endParaRPr lang="fr-FR" sz="1400" dirty="0">
              <a:solidFill>
                <a:srgbClr val="404040"/>
              </a:solidFill>
              <a:ea typeface="Calibri" panose="020F0502020204030204" pitchFamily="34" charset="0"/>
            </a:endParaRPr>
          </a:p>
          <a:p>
            <a:r>
              <a:rPr lang="fr-FR" sz="1400" dirty="0">
                <a:solidFill>
                  <a:srgbClr val="404040"/>
                </a:solidFill>
                <a:ea typeface="Calibri" panose="020F0502020204030204" pitchFamily="34" charset="0"/>
              </a:rPr>
              <a:t>Native cells are whole cells harvested locally from the plant. </a:t>
            </a:r>
          </a:p>
          <a:p>
            <a:r>
              <a:rPr lang="fr-FR" sz="1400" dirty="0">
                <a:solidFill>
                  <a:srgbClr val="404040"/>
                </a:solidFill>
                <a:ea typeface="Calibri" panose="020F0502020204030204" pitchFamily="34" charset="0"/>
              </a:rPr>
              <a:t>They are the result of a biotechnological process that respects the environment and biodiversity in several stages:</a:t>
            </a:r>
          </a:p>
          <a:p>
            <a:r>
              <a:rPr lang="fr-FR" sz="1400" b="1" dirty="0">
                <a:solidFill>
                  <a:srgbClr val="404040"/>
                </a:solidFill>
                <a:ea typeface="Times New Roman" panose="02020603050405020304" pitchFamily="18" charset="0"/>
              </a:rPr>
              <a:t>1- Plant selection and sampling</a:t>
            </a:r>
            <a:r>
              <a:rPr lang="fr-FR" sz="1400" dirty="0">
                <a:solidFill>
                  <a:srgbClr val="404040"/>
                </a:solidFill>
                <a:ea typeface="Times New Roman" panose="02020603050405020304" pitchFamily="18" charset="0"/>
              </a:rPr>
              <a:t>: Picking a piece of the plant </a:t>
            </a:r>
            <a:endParaRPr lang="fr-FR" sz="1400" dirty="0">
              <a:solidFill>
                <a:srgbClr val="404040"/>
              </a:solidFill>
              <a:ea typeface="Calibri" panose="020F0502020204030204" pitchFamily="34" charset="0"/>
            </a:endParaRPr>
          </a:p>
          <a:p>
            <a:r>
              <a:rPr lang="fr-FR" sz="1400" b="1" dirty="0">
                <a:solidFill>
                  <a:srgbClr val="404040"/>
                </a:solidFill>
                <a:ea typeface="Times New Roman" panose="02020603050405020304" pitchFamily="18" charset="0"/>
              </a:rPr>
              <a:t>2- </a:t>
            </a:r>
            <a:r>
              <a:rPr lang="fr-FR" sz="1400" b="1" i="1" dirty="0">
                <a:solidFill>
                  <a:srgbClr val="404040"/>
                </a:solidFill>
                <a:ea typeface="Times New Roman" panose="02020603050405020304" pitchFamily="18" charset="0"/>
              </a:rPr>
              <a:t>In vitro </a:t>
            </a:r>
            <a:r>
              <a:rPr lang="fr-FR" sz="1400" b="1" dirty="0">
                <a:solidFill>
                  <a:srgbClr val="404040"/>
                </a:solidFill>
                <a:ea typeface="Times New Roman" panose="02020603050405020304" pitchFamily="18" charset="0"/>
              </a:rPr>
              <a:t>culture of the sampled plant part</a:t>
            </a:r>
          </a:p>
          <a:p>
            <a:r>
              <a:rPr lang="fr-FR" sz="1400" dirty="0">
                <a:solidFill>
                  <a:srgbClr val="404040"/>
                </a:solidFill>
                <a:ea typeface="Times New Roman" panose="02020603050405020304" pitchFamily="18" charset="0"/>
              </a:rPr>
              <a:t>3- Successive transplants on a new nutrient medium consisting of water, minerals, sugar and vitamins;</a:t>
            </a:r>
            <a:endParaRPr lang="fr-FR" sz="1400" dirty="0">
              <a:solidFill>
                <a:srgbClr val="404040"/>
              </a:solidFill>
              <a:ea typeface="Calibri" panose="020F0502020204030204" pitchFamily="34" charset="0"/>
            </a:endParaRPr>
          </a:p>
          <a:p>
            <a:r>
              <a:rPr lang="fr-FR" sz="1400" dirty="0">
                <a:solidFill>
                  <a:srgbClr val="404040"/>
                </a:solidFill>
                <a:ea typeface="Times New Roman" panose="02020603050405020304" pitchFamily="18" charset="0"/>
              </a:rPr>
              <a:t>4- UV stimulation of cell culture to produce active molecules </a:t>
            </a:r>
            <a:r>
              <a:rPr lang="fr-FR" sz="1400" b="1" dirty="0">
                <a:solidFill>
                  <a:srgbClr val="404040"/>
                </a:solidFill>
                <a:ea typeface="Times New Roman" panose="02020603050405020304" pitchFamily="18" charset="0"/>
              </a:rPr>
              <a:t>(Elicitation)</a:t>
            </a:r>
            <a:r>
              <a:rPr lang="fr-FR" sz="1400" dirty="0">
                <a:solidFill>
                  <a:srgbClr val="404040"/>
                </a:solidFill>
                <a:ea typeface="Times New Roman" panose="02020603050405020304" pitchFamily="18" charset="0"/>
              </a:rPr>
              <a:t>;</a:t>
            </a:r>
          </a:p>
          <a:p>
            <a:r>
              <a:rPr lang="fr-FR" sz="1400" b="1" dirty="0">
                <a:solidFill>
                  <a:srgbClr val="404040"/>
                </a:solidFill>
                <a:ea typeface="Times New Roman" panose="02020603050405020304" pitchFamily="18" charset="0"/>
              </a:rPr>
              <a:t>5- Rinsing </a:t>
            </a:r>
            <a:r>
              <a:rPr lang="fr-FR" sz="1400" dirty="0">
                <a:solidFill>
                  <a:srgbClr val="404040"/>
                </a:solidFill>
                <a:ea typeface="Times New Roman" panose="02020603050405020304" pitchFamily="18" charset="0"/>
              </a:rPr>
              <a:t>(Removal of all traces of nutrient medium)</a:t>
            </a:r>
            <a:endParaRPr lang="fr-FR" sz="1400" dirty="0">
              <a:solidFill>
                <a:srgbClr val="404040"/>
              </a:solidFill>
              <a:ea typeface="Calibri" panose="020F0502020204030204" pitchFamily="34" charset="0"/>
            </a:endParaRPr>
          </a:p>
          <a:p>
            <a:r>
              <a:rPr lang="fr-FR" sz="1400" b="1" dirty="0">
                <a:solidFill>
                  <a:srgbClr val="404040"/>
                </a:solidFill>
                <a:ea typeface="Times New Roman" panose="02020603050405020304" pitchFamily="18" charset="0"/>
              </a:rPr>
              <a:t>6- </a:t>
            </a:r>
            <a:r>
              <a:rPr lang="fr-FR" sz="1400" dirty="0">
                <a:solidFill>
                  <a:srgbClr val="404040"/>
                </a:solidFill>
                <a:ea typeface="Times New Roman" panose="02020603050405020304" pitchFamily="18" charset="0"/>
              </a:rPr>
              <a:t>Cell</a:t>
            </a:r>
            <a:r>
              <a:rPr lang="fr-FR" sz="1400" b="1" dirty="0">
                <a:solidFill>
                  <a:srgbClr val="404040"/>
                </a:solidFill>
                <a:ea typeface="Times New Roman" panose="02020603050405020304" pitchFamily="18" charset="0"/>
              </a:rPr>
              <a:t> filtration </a:t>
            </a:r>
            <a:endParaRPr lang="fr-FR" sz="1400" dirty="0">
              <a:solidFill>
                <a:srgbClr val="404040"/>
              </a:solidFill>
              <a:ea typeface="Calibri" panose="020F0502020204030204" pitchFamily="34" charset="0"/>
            </a:endParaRPr>
          </a:p>
          <a:p>
            <a:r>
              <a:rPr lang="fr-FR" sz="1400" dirty="0">
                <a:solidFill>
                  <a:srgbClr val="404040"/>
                </a:solidFill>
                <a:ea typeface="Times New Roman" panose="02020603050405020304" pitchFamily="18" charset="0"/>
              </a:rPr>
              <a:t>7- </a:t>
            </a:r>
            <a:r>
              <a:rPr lang="fr-FR" sz="1400" b="1" dirty="0">
                <a:solidFill>
                  <a:srgbClr val="404040"/>
                </a:solidFill>
                <a:ea typeface="Times New Roman" panose="02020603050405020304" pitchFamily="18" charset="0"/>
              </a:rPr>
              <a:t>Low-temperature drying to remove water from a product while maintaining </a:t>
            </a:r>
            <a:r>
              <a:rPr lang="fr-FR" sz="1400" dirty="0">
                <a:solidFill>
                  <a:srgbClr val="404040"/>
                </a:solidFill>
                <a:ea typeface="Times New Roman" panose="02020603050405020304" pitchFamily="18" charset="0"/>
              </a:rPr>
              <a:t>its properties (=suspension or freeze-drying).</a:t>
            </a:r>
            <a:endParaRPr lang="fr-FR" sz="1400" dirty="0">
              <a:solidFill>
                <a:srgbClr val="404040"/>
              </a:solidFill>
              <a:ea typeface="Calibri" panose="020F0502020204030204" pitchFamily="34" charset="0"/>
            </a:endParaRPr>
          </a:p>
          <a:p>
            <a:r>
              <a:rPr lang="fr-FR" sz="1400" dirty="0">
                <a:solidFill>
                  <a:srgbClr val="404040"/>
                </a:solidFill>
                <a:ea typeface="Calibri" panose="020F0502020204030204" pitchFamily="34" charset="0"/>
              </a:rPr>
              <a:t>This extraction method preserves all the active molecules present in the plant's cells. Maximum effectiveness guaranteed, while respecting the planet's resources.  </a:t>
            </a:r>
          </a:p>
          <a:p>
            <a:r>
              <a:rPr lang="fr-FR" sz="1400" dirty="0">
                <a:solidFill>
                  <a:srgbClr val="404040"/>
                </a:solidFill>
                <a:ea typeface="Calibri" panose="020F0502020204030204" pitchFamily="34" charset="0"/>
              </a:rPr>
              <a:t> </a:t>
            </a:r>
          </a:p>
          <a:p>
            <a:endParaRPr lang="fr-FR" sz="1100" dirty="0">
              <a:solidFill>
                <a:srgbClr val="404040"/>
              </a:solidFill>
            </a:endParaRPr>
          </a:p>
        </p:txBody>
      </p:sp>
      <p:sp>
        <p:nvSpPr>
          <p:cNvPr id="4" name="Espace réservé du numéro de diapositive 3"/>
          <p:cNvSpPr>
            <a:spLocks noGrp="1"/>
          </p:cNvSpPr>
          <p:nvPr>
            <p:ph type="sldNum" sz="quarter" idx="5"/>
          </p:nvPr>
        </p:nvSpPr>
        <p:spPr/>
        <p:txBody>
          <a:bodyPr/>
          <a:lstStyle/>
          <a:p>
            <a:fld id="{1E75D512-6B45-4599-B546-A08B6EF7031D}" type="slidenum">
              <a:rPr lang="fr-FR" smtClean="0"/>
              <a:t>11</a:t>
            </a:fld>
            <a:endParaRPr lang="fr-FR"/>
          </a:p>
        </p:txBody>
      </p:sp>
    </p:spTree>
    <p:extLst>
      <p:ext uri="{BB962C8B-B14F-4D97-AF65-F5344CB8AC3E}">
        <p14:creationId xmlns:p14="http://schemas.microsoft.com/office/powerpoint/2010/main" val="2739480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73050" y="244475"/>
            <a:ext cx="5967413" cy="3355975"/>
          </a:xfrm>
        </p:spPr>
      </p:sp>
      <p:sp>
        <p:nvSpPr>
          <p:cNvPr id="3" name="Espace réservé des notes 2"/>
          <p:cNvSpPr>
            <a:spLocks noGrp="1"/>
          </p:cNvSpPr>
          <p:nvPr>
            <p:ph type="body" idx="1"/>
          </p:nvPr>
        </p:nvSpPr>
        <p:spPr>
          <a:xfrm>
            <a:off x="270602" y="3730873"/>
            <a:ext cx="6322677" cy="5966330"/>
          </a:xfrm>
        </p:spPr>
        <p:txBody>
          <a:bodyPr/>
          <a:lstStyle/>
          <a:p>
            <a:pPr>
              <a:spcBef>
                <a:spcPts val="815"/>
              </a:spcBef>
            </a:pPr>
            <a:endParaRPr lang="fr-FR" b="1" u="sng" dirty="0">
              <a:ln>
                <a:noFill/>
              </a:ln>
              <a:solidFill>
                <a:srgbClr val="000000"/>
              </a:solidFill>
              <a:effectLst/>
              <a:latin typeface="Calibri" panose="020F0502020204030204" pitchFamily="34" charset="0"/>
              <a:ea typeface="Arial Unicode MS"/>
              <a:cs typeface="Arial Unicode MS"/>
            </a:endParaRPr>
          </a:p>
          <a:p>
            <a:pPr marL="349175" indent="-349175" algn="just">
              <a:buFont typeface="KyivType Sans2" panose="00000500000000000000" pitchFamily="50" charset="0"/>
              <a:buChar char="-"/>
            </a:pPr>
            <a:r>
              <a:rPr lang="fr-FR" b="1" u="sng"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Adaptogenic </a:t>
            </a:r>
            <a:r>
              <a:rPr lang="fr-FR" b="1" u="sng"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Reishi extract:</a:t>
            </a:r>
            <a:endParaRPr lang="fr-FR" dirty="0">
              <a:effectLst/>
              <a:latin typeface="Times New Roman" panose="02020603050405020304" pitchFamily="18" charset="0"/>
              <a:ea typeface="Times New Roman" panose="02020603050405020304" pitchFamily="18" charset="0"/>
              <a:cs typeface="Arial" panose="020B0604020202020204" pitchFamily="34" charset="0"/>
            </a:endParaRPr>
          </a:p>
          <a:p>
            <a:pPr marL="465567" algn="just"/>
            <a:r>
              <a:rPr lang="fr-FR"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Reishi</a:t>
            </a:r>
            <a:r>
              <a:rPr lang="fr-FR"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or "long-life mushroom", has been used in traditional Chinese medicine for its therapeutic virtues for over 2,000 years. Renowned for its </a:t>
            </a:r>
            <a:r>
              <a:rPr lang="fr-FR"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adaptogenic </a:t>
            </a:r>
            <a:r>
              <a:rPr lang="fr-FR"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power, it contains </a:t>
            </a:r>
            <a:r>
              <a:rPr lang="fr-FR"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150 antioxidants and nutrients </a:t>
            </a:r>
            <a:r>
              <a:rPr lang="fr-FR"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(polyphenols, triterpenes...). A composition close to perfection, which explains why this mushroom is also widely used in nutrition. </a:t>
            </a:r>
            <a:endParaRPr lang="fr-FR" dirty="0">
              <a:effectLst/>
              <a:latin typeface="Times New Roman" panose="02020603050405020304" pitchFamily="18" charset="0"/>
              <a:ea typeface="Times New Roman" panose="02020603050405020304" pitchFamily="18" charset="0"/>
            </a:endParaRPr>
          </a:p>
          <a:p>
            <a:pPr marL="465567" algn="just"/>
            <a:r>
              <a:rPr lang="fr-FR"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Its many qualities help to maintain good health, while eliminating energy blockages responsible for insomnia. </a:t>
            </a:r>
            <a:r>
              <a:rPr lang="fr-FR"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It helps the skin adapt to stress and fatigue. </a:t>
            </a:r>
          </a:p>
          <a:p>
            <a:pPr marL="465567" algn="just"/>
            <a:endParaRPr lang="fr-FR"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endParaRPr>
          </a:p>
          <a:p>
            <a:pPr marL="465567" marR="0" lvl="0" indent="0" algn="just" fontAlgn="auto">
              <a:lnSpc>
                <a:spcPct val="100000"/>
              </a:lnSpc>
              <a:spcBef>
                <a:spcPts val="0"/>
              </a:spcBef>
              <a:spcAft>
                <a:spcPts val="0"/>
              </a:spcAft>
              <a:buClrTx/>
              <a:buSzTx/>
              <a:buFontTx/>
              <a:buNone/>
              <a:tabLst/>
              <a:defRPr/>
            </a:pPr>
            <a:endParaRPr lang="fr-FR" kern="1800" dirty="0">
              <a:solidFill>
                <a:srgbClr val="222222"/>
              </a:solidFill>
              <a:latin typeface="KyivType Sans2" panose="00000500000000000000" pitchFamily="50" charset="0"/>
              <a:cs typeface="Arial" panose="020B0604020202020204" pitchFamily="34" charset="0"/>
            </a:endParaRPr>
          </a:p>
          <a:p>
            <a:pPr marL="465567" marR="0" lvl="0" indent="0" algn="just" fontAlgn="auto">
              <a:lnSpc>
                <a:spcPct val="100000"/>
              </a:lnSpc>
              <a:spcBef>
                <a:spcPts val="0"/>
              </a:spcBef>
              <a:spcAft>
                <a:spcPts val="0"/>
              </a:spcAft>
              <a:buClrTx/>
              <a:buSzTx/>
              <a:buFontTx/>
              <a:buNone/>
              <a:tabLst/>
              <a:defRPr/>
            </a:pPr>
            <a:r>
              <a:rPr lang="fr-FR" kern="1800" dirty="0">
                <a:solidFill>
                  <a:srgbClr val="222222"/>
                </a:solidFill>
                <a:latin typeface="KyivType Sans2" panose="00000500000000000000" pitchFamily="50" charset="0"/>
                <a:cs typeface="Arial" panose="020B0604020202020204" pitchFamily="34" charset="0"/>
              </a:rPr>
              <a:t>The </a:t>
            </a:r>
            <a:r>
              <a:rPr lang="fr-FR" kern="1800" dirty="0" err="1">
                <a:solidFill>
                  <a:srgbClr val="222222"/>
                </a:solidFill>
                <a:latin typeface="KyivType Sans2" panose="00000500000000000000" pitchFamily="50" charset="0"/>
                <a:cs typeface="Arial" panose="020B0604020202020204" pitchFamily="34" charset="0"/>
              </a:rPr>
              <a:t>oleo-extract</a:t>
            </a:r>
            <a:r>
              <a:rPr lang="fr-FR" kern="1800" dirty="0">
                <a:solidFill>
                  <a:srgbClr val="222222"/>
                </a:solidFill>
                <a:latin typeface="KyivType Sans2" panose="00000500000000000000" pitchFamily="50" charset="0"/>
                <a:cs typeface="Arial" panose="020B0604020202020204" pitchFamily="34" charset="0"/>
              </a:rPr>
              <a:t> </a:t>
            </a:r>
            <a:r>
              <a:rPr lang="fr-FR" kern="1800" dirty="0" err="1">
                <a:solidFill>
                  <a:srgbClr val="222222"/>
                </a:solidFill>
                <a:latin typeface="KyivType Sans2" panose="00000500000000000000" pitchFamily="50" charset="0"/>
                <a:cs typeface="Arial" panose="020B0604020202020204" pitchFamily="34" charset="0"/>
              </a:rPr>
              <a:t>is</a:t>
            </a:r>
            <a:r>
              <a:rPr lang="fr-FR" kern="1800" dirty="0">
                <a:solidFill>
                  <a:srgbClr val="222222"/>
                </a:solidFill>
                <a:latin typeface="KyivType Sans2" panose="00000500000000000000" pitchFamily="50" charset="0"/>
                <a:cs typeface="Arial" panose="020B0604020202020204" pitchFamily="34" charset="0"/>
              </a:rPr>
              <a:t> made in Saint-Beauzire near Clermont Ferrand (France) </a:t>
            </a:r>
            <a:r>
              <a:rPr lang="fr-FR" kern="1800" dirty="0" err="1">
                <a:solidFill>
                  <a:srgbClr val="222222"/>
                </a:solidFill>
                <a:latin typeface="KyivType Sans2" panose="00000500000000000000" pitchFamily="50" charset="0"/>
                <a:cs typeface="Arial" panose="020B0604020202020204" pitchFamily="34" charset="0"/>
              </a:rPr>
              <a:t>from</a:t>
            </a:r>
            <a:r>
              <a:rPr lang="fr-FR" kern="1800" dirty="0">
                <a:solidFill>
                  <a:srgbClr val="222222"/>
                </a:solidFill>
                <a:latin typeface="KyivType Sans2" panose="00000500000000000000" pitchFamily="50" charset="0"/>
                <a:cs typeface="Arial" panose="020B0604020202020204" pitchFamily="34" charset="0"/>
              </a:rPr>
              <a:t> plants grown in China.</a:t>
            </a:r>
          </a:p>
          <a:p>
            <a:pPr marL="465567" algn="just"/>
            <a:endParaRPr lang="fr-FR" kern="1800" dirty="0">
              <a:solidFill>
                <a:srgbClr val="222222"/>
              </a:solidFill>
              <a:latin typeface="KyivType Sans2" panose="00000500000000000000" pitchFamily="50" charset="0"/>
              <a:cs typeface="Arial" panose="020B0604020202020204" pitchFamily="34" charset="0"/>
            </a:endParaRPr>
          </a:p>
          <a:p>
            <a:pPr>
              <a:spcBef>
                <a:spcPts val="815"/>
              </a:spcBef>
            </a:pPr>
            <a:r>
              <a:rPr lang="fr-FR" sz="1000" i="1" dirty="0">
                <a:solidFill>
                  <a:srgbClr val="000000"/>
                </a:solidFill>
                <a:latin typeface="Calibri" panose="020F0502020204030204" pitchFamily="34" charset="0"/>
                <a:ea typeface="Arial Unicode MS"/>
                <a:cs typeface="Arial Unicode MS"/>
              </a:rPr>
              <a:t>* Reishi is the name given to </a:t>
            </a:r>
            <a:r>
              <a:rPr lang="fr-FR" sz="1000" i="1" dirty="0" err="1">
                <a:solidFill>
                  <a:srgbClr val="000000"/>
                </a:solidFill>
                <a:latin typeface="Calibri" panose="020F0502020204030204" pitchFamily="34" charset="0"/>
                <a:ea typeface="Arial Unicode MS"/>
                <a:cs typeface="Arial Unicode MS"/>
              </a:rPr>
              <a:t>Ganoderma</a:t>
            </a:r>
            <a:r>
              <a:rPr lang="fr-FR" sz="1000" i="1" dirty="0">
                <a:solidFill>
                  <a:srgbClr val="000000"/>
                </a:solidFill>
                <a:latin typeface="Calibri" panose="020F0502020204030204" pitchFamily="34" charset="0"/>
                <a:ea typeface="Arial Unicode MS"/>
                <a:cs typeface="Arial Unicode MS"/>
              </a:rPr>
              <a:t> Lucidum in traditional medicine.</a:t>
            </a:r>
            <a:endParaRPr lang="fr-FR" sz="1000" i="1" dirty="0">
              <a:solidFill>
                <a:srgbClr val="000000"/>
              </a:solidFill>
              <a:latin typeface="Helvetica Neue"/>
              <a:ea typeface="Arial Unicode MS"/>
              <a:cs typeface="Arial Unicode MS"/>
            </a:endParaRPr>
          </a:p>
          <a:p>
            <a:endParaRPr lang="fr-FR" sz="1000" dirty="0"/>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t>12</a:t>
            </a:fld>
            <a:endParaRPr lang="fr-FR">
              <a:solidFill>
                <a:prstClr val="black"/>
              </a:solidFill>
              <a:latin typeface="Calibri" panose="020F0502020204030204"/>
            </a:endParaRPr>
          </a:p>
        </p:txBody>
      </p:sp>
    </p:spTree>
    <p:extLst>
      <p:ext uri="{BB962C8B-B14F-4D97-AF65-F5344CB8AC3E}">
        <p14:creationId xmlns:p14="http://schemas.microsoft.com/office/powerpoint/2010/main" val="1243283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244475"/>
            <a:ext cx="5967412" cy="3355975"/>
          </a:xfrm>
        </p:spPr>
      </p:sp>
      <p:sp>
        <p:nvSpPr>
          <p:cNvPr id="3" name="Espace réservé des notes 2"/>
          <p:cNvSpPr>
            <a:spLocks noGrp="1"/>
          </p:cNvSpPr>
          <p:nvPr>
            <p:ph type="body" idx="1"/>
          </p:nvPr>
        </p:nvSpPr>
        <p:spPr>
          <a:xfrm>
            <a:off x="137731" y="3600943"/>
            <a:ext cx="6669481" cy="5398184"/>
          </a:xfrm>
        </p:spPr>
        <p:txBody>
          <a:bodyPr/>
          <a:lstStyle/>
          <a:p>
            <a:r>
              <a:rPr lang="en-US" sz="1400" b="0" u="none" dirty="0">
                <a:ea typeface="Roboto Light" panose="02000000000000000000" pitchFamily="2" charset="0"/>
                <a:cs typeface="Arial" panose="020B0604020202020204" pitchFamily="34" charset="0"/>
              </a:rPr>
              <a:t>In addition to these main active ingredients </a:t>
            </a:r>
          </a:p>
          <a:p>
            <a:pPr marL="285750" indent="-285750">
              <a:buFont typeface="Arial" panose="020B0604020202020204" pitchFamily="34" charset="0"/>
              <a:buChar char="•"/>
            </a:pPr>
            <a:r>
              <a:rPr lang="en-US" sz="1400" b="0" u="none" dirty="0">
                <a:ea typeface="Roboto Light" panose="02000000000000000000" pitchFamily="2" charset="0"/>
                <a:cs typeface="Arial" panose="020B0604020202020204" pitchFamily="34" charset="0"/>
              </a:rPr>
              <a:t>30% organic plant oils of hemp and Inca </a:t>
            </a:r>
            <a:r>
              <a:rPr lang="en-US" sz="1400" b="0" u="none" dirty="0" err="1">
                <a:ea typeface="Roboto Light" panose="02000000000000000000" pitchFamily="2" charset="0"/>
                <a:cs typeface="Arial" panose="020B0604020202020204" pitchFamily="34" charset="0"/>
              </a:rPr>
              <a:t>Inchi</a:t>
            </a:r>
            <a:r>
              <a:rPr lang="en-US" sz="1400" b="0" u="none" dirty="0">
                <a:ea typeface="Roboto Light" panose="02000000000000000000" pitchFamily="2" charset="0"/>
                <a:cs typeface="Arial" panose="020B0604020202020204" pitchFamily="34" charset="0"/>
              </a:rPr>
              <a:t>, rich in omegas 3 and 6 and vitamins (A, E, B), to help rebalance skin disorders, whatever the skin type </a:t>
            </a:r>
          </a:p>
          <a:p>
            <a:pPr marL="285750" indent="-285750">
              <a:buFont typeface="Arial" panose="020B0604020202020204" pitchFamily="34" charset="0"/>
              <a:buChar char="•"/>
            </a:pPr>
            <a:r>
              <a:rPr lang="en-US" sz="1400" b="0" u="none" dirty="0">
                <a:ea typeface="Roboto Light" panose="02000000000000000000" pitchFamily="2" charset="0"/>
                <a:cs typeface="Arial" panose="020B0604020202020204" pitchFamily="34" charset="0"/>
              </a:rPr>
              <a:t>Essential oils of lavender, chamomile and neroli for a relaxing, soothing effect, ideal before bedtime. Invites relaxation and promotes sleep for an intense, regenerating night of recuperation.</a:t>
            </a:r>
          </a:p>
          <a:p>
            <a:pPr marL="285750" indent="-285750">
              <a:buFont typeface="Arial" panose="020B0604020202020204" pitchFamily="34" charset="0"/>
              <a:buChar char="•"/>
            </a:pPr>
            <a:r>
              <a:rPr lang="en-US" sz="1400" b="0" u="none" dirty="0">
                <a:ea typeface="Roboto Light" panose="02000000000000000000" pitchFamily="2" charset="0"/>
                <a:cs typeface="Arial" panose="020B0604020202020204" pitchFamily="34" charset="0"/>
              </a:rPr>
              <a:t>And, of course, the brand's signature Quintessence Yon-Ka, which enhances the formula.</a:t>
            </a:r>
            <a:br>
              <a:rPr lang="fr-FR" sz="1400" b="0" u="none" dirty="0">
                <a:ea typeface="Roboto Light" panose="02000000000000000000" pitchFamily="2" charset="0"/>
                <a:cs typeface="Arial" panose="020B0604020202020204" pitchFamily="34" charset="0"/>
              </a:rPr>
            </a:br>
            <a:endParaRPr lang="fr-FR" sz="1400" b="0" u="none" dirty="0">
              <a:ea typeface="Roboto Light" panose="02000000000000000000" pitchFamily="2"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pPr defTabSz="931134">
                <a:defRPr/>
              </a:pPr>
              <a:t>13</a:t>
            </a:fld>
            <a:endParaRPr lang="fr-FR">
              <a:solidFill>
                <a:prstClr val="black"/>
              </a:solidFill>
              <a:latin typeface="Calibri" panose="020F0502020204030204"/>
            </a:endParaRPr>
          </a:p>
        </p:txBody>
      </p:sp>
    </p:spTree>
    <p:extLst>
      <p:ext uri="{BB962C8B-B14F-4D97-AF65-F5344CB8AC3E}">
        <p14:creationId xmlns:p14="http://schemas.microsoft.com/office/powerpoint/2010/main" val="1115584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244475"/>
            <a:ext cx="5964238" cy="3354388"/>
          </a:xfrm>
        </p:spPr>
      </p:sp>
      <p:sp>
        <p:nvSpPr>
          <p:cNvPr id="3" name="Espace réservé des notes 2"/>
          <p:cNvSpPr>
            <a:spLocks noGrp="1"/>
          </p:cNvSpPr>
          <p:nvPr>
            <p:ph type="body" idx="1"/>
          </p:nvPr>
        </p:nvSpPr>
        <p:spPr>
          <a:xfrm>
            <a:off x="409954" y="3846711"/>
            <a:ext cx="5598222" cy="4989771"/>
          </a:xfrm>
        </p:spPr>
        <p:txBody>
          <a:bodyPr/>
          <a:lstStyle/>
          <a:p>
            <a:pPr lvl="1"/>
            <a:endParaRPr lang="en-US" sz="1600" b="1" dirty="0">
              <a:solidFill>
                <a:srgbClr val="548235"/>
              </a:solidFill>
              <a:ea typeface="Roboto Black" panose="02000000000000000000" pitchFamily="2" charset="0"/>
            </a:endParaRPr>
          </a:p>
          <a:p>
            <a:pPr lvl="1"/>
            <a:r>
              <a:rPr lang="en-US" sz="1600" b="1" dirty="0">
                <a:solidFill>
                  <a:srgbClr val="548235"/>
                </a:solidFill>
                <a:ea typeface="Roboto Black" panose="02000000000000000000" pitchFamily="2" charset="0"/>
              </a:rPr>
              <a:t>An oily serum with a non-greasy finish </a:t>
            </a:r>
          </a:p>
          <a:p>
            <a:pPr lvl="1"/>
            <a:r>
              <a:rPr lang="en-US" sz="1600" dirty="0">
                <a:solidFill>
                  <a:srgbClr val="3E3E3E"/>
                </a:solidFill>
                <a:ea typeface="Roboto Light" panose="02000000000000000000" pitchFamily="2" charset="0"/>
              </a:rPr>
              <a:t>Waterless </a:t>
            </a:r>
          </a:p>
          <a:p>
            <a:pPr lvl="1"/>
            <a:r>
              <a:rPr lang="en-US" sz="1600" dirty="0">
                <a:solidFill>
                  <a:srgbClr val="3E3E3E"/>
                </a:solidFill>
                <a:ea typeface="Roboto Light" panose="02000000000000000000" pitchFamily="2" charset="0"/>
              </a:rPr>
              <a:t>Preservative-free </a:t>
            </a:r>
          </a:p>
          <a:p>
            <a:pPr lvl="1"/>
            <a:r>
              <a:rPr lang="en-US" sz="1600" dirty="0">
                <a:solidFill>
                  <a:srgbClr val="3E3E3E"/>
                </a:solidFill>
                <a:ea typeface="Roboto Light" panose="02000000000000000000" pitchFamily="2" charset="0"/>
              </a:rPr>
              <a:t>Alcohol-free </a:t>
            </a:r>
          </a:p>
          <a:p>
            <a:pPr lvl="1"/>
            <a:r>
              <a:rPr lang="en-US" sz="1600" dirty="0">
                <a:solidFill>
                  <a:srgbClr val="3E3E3E"/>
                </a:solidFill>
                <a:ea typeface="Roboto Light" panose="02000000000000000000" pitchFamily="2" charset="0"/>
              </a:rPr>
              <a:t>Non-comedogenic</a:t>
            </a:r>
          </a:p>
          <a:p>
            <a:pPr lvl="1"/>
            <a:endParaRPr lang="en-US" sz="1600" dirty="0">
              <a:solidFill>
                <a:srgbClr val="3E3E3E"/>
              </a:solidFill>
              <a:ea typeface="Roboto Light" panose="02000000000000000000" pitchFamily="2" charset="0"/>
            </a:endParaRPr>
          </a:p>
          <a:p>
            <a:r>
              <a:rPr lang="en-US" sz="1600" dirty="0">
                <a:solidFill>
                  <a:srgbClr val="3E3E3E"/>
                </a:solidFill>
                <a:ea typeface="Roboto Light" panose="02000000000000000000" pitchFamily="2" charset="0"/>
              </a:rPr>
              <a:t>A texture that penetrates quickly without leaving a greasy film, </a:t>
            </a:r>
          </a:p>
          <a:p>
            <a:r>
              <a:rPr lang="en-US" sz="1600" dirty="0">
                <a:solidFill>
                  <a:srgbClr val="3E3E3E"/>
                </a:solidFill>
                <a:ea typeface="Roboto Light" panose="02000000000000000000" pitchFamily="2" charset="0"/>
              </a:rPr>
              <a:t>that has convinced users of all skin types:</a:t>
            </a:r>
          </a:p>
          <a:p>
            <a:endParaRPr lang="en-US" sz="1600" b="1" dirty="0">
              <a:solidFill>
                <a:srgbClr val="3E3E3E"/>
              </a:solidFill>
              <a:ea typeface="Roboto Light" panose="02000000000000000000" pitchFamily="2" charset="0"/>
            </a:endParaRPr>
          </a:p>
          <a:p>
            <a:r>
              <a:rPr lang="fr-FR" sz="1600" b="1" dirty="0">
                <a:solidFill>
                  <a:srgbClr val="006653"/>
                </a:solidFill>
                <a:ea typeface="Roboto Black" panose="02000000000000000000" pitchFamily="2" charset="0"/>
              </a:rPr>
              <a:t>100% </a:t>
            </a:r>
            <a:r>
              <a:rPr lang="en-US" sz="1600" dirty="0">
                <a:solidFill>
                  <a:srgbClr val="3E3E3E"/>
                </a:solidFill>
                <a:ea typeface="Roboto Light" panose="02000000000000000000" pitchFamily="2" charset="0"/>
              </a:rPr>
              <a:t>this oleo-serum is pleasant to </a:t>
            </a:r>
            <a:r>
              <a:rPr lang="fr-FR" sz="1600" dirty="0">
                <a:solidFill>
                  <a:srgbClr val="3E3E3E"/>
                </a:solidFill>
                <a:ea typeface="Roboto Light" panose="02000000000000000000" pitchFamily="2" charset="0"/>
              </a:rPr>
              <a:t>use </a:t>
            </a:r>
            <a:r>
              <a:rPr lang="fr-FR" sz="1600" baseline="30000" dirty="0">
                <a:solidFill>
                  <a:srgbClr val="3E3E3E"/>
                </a:solidFill>
                <a:ea typeface="Roboto Light" panose="02000000000000000000" pitchFamily="2" charset="0"/>
              </a:rPr>
              <a:t>(1)</a:t>
            </a:r>
            <a:br>
              <a:rPr lang="fr-FR" sz="1600" b="1" dirty="0">
                <a:solidFill>
                  <a:srgbClr val="3D7A53"/>
                </a:solidFill>
                <a:ea typeface="Roboto Black" panose="02000000000000000000" pitchFamily="2" charset="0"/>
              </a:rPr>
            </a:br>
            <a:r>
              <a:rPr lang="fr-FR" sz="1600" b="1" dirty="0">
                <a:solidFill>
                  <a:srgbClr val="006653"/>
                </a:solidFill>
                <a:ea typeface="Roboto Black" panose="02000000000000000000" pitchFamily="2" charset="0"/>
              </a:rPr>
              <a:t>97% </a:t>
            </a:r>
            <a:r>
              <a:rPr lang="en-US" sz="1600" dirty="0">
                <a:solidFill>
                  <a:srgbClr val="3E3E3E"/>
                </a:solidFill>
                <a:ea typeface="Roboto Light" panose="02000000000000000000" pitchFamily="2" charset="0"/>
              </a:rPr>
              <a:t>integrates perfectly into your skin care routine </a:t>
            </a:r>
            <a:r>
              <a:rPr lang="fr-FR" sz="1600" baseline="30000" dirty="0">
                <a:solidFill>
                  <a:srgbClr val="3E3E3E"/>
                </a:solidFill>
                <a:ea typeface="Roboto Light" panose="02000000000000000000" pitchFamily="2" charset="0"/>
              </a:rPr>
              <a:t>(1)</a:t>
            </a:r>
          </a:p>
          <a:p>
            <a:pPr lvl="1"/>
            <a:endParaRPr lang="en-US" sz="1600" dirty="0">
              <a:solidFill>
                <a:srgbClr val="3E3E3E"/>
              </a:solidFill>
              <a:ea typeface="Roboto Light" panose="02000000000000000000" pitchFamily="2" charset="0"/>
            </a:endParaRPr>
          </a:p>
          <a:p>
            <a:pPr lvl="1"/>
            <a:endParaRPr lang="en-US" sz="1600" dirty="0">
              <a:solidFill>
                <a:srgbClr val="3E3E3E"/>
              </a:solidFill>
              <a:ea typeface="Roboto Light" panose="02000000000000000000" pitchFamily="2" charset="0"/>
            </a:endParaRPr>
          </a:p>
        </p:txBody>
      </p:sp>
      <p:sp>
        <p:nvSpPr>
          <p:cNvPr id="4" name="Espace réservé du numéro de diapositive 3"/>
          <p:cNvSpPr>
            <a:spLocks noGrp="1"/>
          </p:cNvSpPr>
          <p:nvPr>
            <p:ph type="sldNum" sz="quarter" idx="10"/>
          </p:nvPr>
        </p:nvSpPr>
        <p:spPr/>
        <p:txBody>
          <a:bodyPr/>
          <a:lstStyle/>
          <a:p>
            <a:pPr defTabSz="963631">
              <a:defRPr/>
            </a:pPr>
            <a:fld id="{1D2D63E3-0550-4826-886B-56ADBA66688D}" type="slidenum">
              <a:rPr lang="fr-FR">
                <a:solidFill>
                  <a:prstClr val="black"/>
                </a:solidFill>
                <a:latin typeface="Calibri" panose="020F0502020204030204"/>
              </a:rPr>
              <a:t>14</a:t>
            </a:fld>
            <a:endParaRPr lang="fr-FR">
              <a:solidFill>
                <a:prstClr val="black"/>
              </a:solidFill>
              <a:latin typeface="Calibri" panose="020F0502020204030204"/>
            </a:endParaRPr>
          </a:p>
        </p:txBody>
      </p:sp>
    </p:spTree>
    <p:extLst>
      <p:ext uri="{BB962C8B-B14F-4D97-AF65-F5344CB8AC3E}">
        <p14:creationId xmlns:p14="http://schemas.microsoft.com/office/powerpoint/2010/main" val="2799010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600" dirty="0">
              <a:solidFill>
                <a:srgbClr val="404040"/>
              </a:solidFill>
            </a:endParaRPr>
          </a:p>
          <a:p>
            <a:r>
              <a:rPr lang="fr-FR" sz="1600" dirty="0">
                <a:solidFill>
                  <a:srgbClr val="404040"/>
                </a:solidFill>
              </a:rPr>
              <a:t>Evenings, all year round, </a:t>
            </a:r>
          </a:p>
          <a:p>
            <a:r>
              <a:rPr lang="fr-FR" sz="1600" dirty="0">
                <a:solidFill>
                  <a:srgbClr val="404040"/>
                </a:solidFill>
              </a:rPr>
              <a:t>1- </a:t>
            </a:r>
            <a:r>
              <a:rPr lang="fr-FR" sz="1600" dirty="0" err="1">
                <a:solidFill>
                  <a:srgbClr val="404040"/>
                </a:solidFill>
              </a:rPr>
              <a:t>cleanse the </a:t>
            </a:r>
            <a:r>
              <a:rPr lang="fr-FR" sz="1600" dirty="0">
                <a:solidFill>
                  <a:srgbClr val="404040"/>
                </a:solidFill>
              </a:rPr>
              <a:t>skin</a:t>
            </a:r>
          </a:p>
          <a:p>
            <a:r>
              <a:rPr lang="fr-FR" sz="1600" dirty="0">
                <a:solidFill>
                  <a:srgbClr val="404040"/>
                </a:solidFill>
              </a:rPr>
              <a:t>2- Spray on the </a:t>
            </a:r>
            <a:r>
              <a:rPr lang="fr-FR" sz="1600" dirty="0" err="1">
                <a:solidFill>
                  <a:srgbClr val="404040"/>
                </a:solidFill>
              </a:rPr>
              <a:t>iconic</a:t>
            </a:r>
            <a:r>
              <a:rPr lang="fr-FR" sz="1600" dirty="0">
                <a:solidFill>
                  <a:srgbClr val="404040"/>
                </a:solidFill>
              </a:rPr>
              <a:t> Lotion Yon-Ka </a:t>
            </a:r>
          </a:p>
          <a:p>
            <a:r>
              <a:rPr lang="fr-FR" sz="1600" dirty="0">
                <a:solidFill>
                  <a:srgbClr val="404040"/>
                </a:solidFill>
              </a:rPr>
              <a:t>3- </a:t>
            </a:r>
            <a:r>
              <a:rPr lang="fr-FR" sz="1600" dirty="0" err="1">
                <a:solidFill>
                  <a:srgbClr val="404040"/>
                </a:solidFill>
              </a:rPr>
              <a:t>take</a:t>
            </a:r>
            <a:r>
              <a:rPr lang="fr-FR" sz="1600" dirty="0">
                <a:solidFill>
                  <a:srgbClr val="404040"/>
                </a:solidFill>
              </a:rPr>
              <a:t> 6 to 8 drops of SERUM CBD </a:t>
            </a:r>
          </a:p>
          <a:p>
            <a:pPr defTabSz="931134">
              <a:defRPr/>
            </a:pPr>
            <a:r>
              <a:rPr lang="fr-FR" sz="1600" dirty="0">
                <a:solidFill>
                  <a:srgbClr val="404040"/>
                </a:solidFill>
                <a:ea typeface="Roboto Light" panose="02000000000000000000" pitchFamily="2" charset="0"/>
              </a:rPr>
              <a:t>4- Warm </a:t>
            </a:r>
            <a:r>
              <a:rPr lang="fr-FR" sz="1600" dirty="0" err="1">
                <a:solidFill>
                  <a:srgbClr val="404040"/>
                </a:solidFill>
                <a:ea typeface="Roboto Light" panose="02000000000000000000" pitchFamily="2" charset="0"/>
              </a:rPr>
              <a:t>your</a:t>
            </a:r>
            <a:r>
              <a:rPr lang="fr-FR" sz="1600" dirty="0">
                <a:solidFill>
                  <a:srgbClr val="404040"/>
                </a:solidFill>
                <a:ea typeface="Roboto Light" panose="02000000000000000000" pitchFamily="2" charset="0"/>
              </a:rPr>
              <a:t> hands. </a:t>
            </a:r>
            <a:r>
              <a:rPr lang="fr-FR" sz="1600" dirty="0" err="1">
                <a:solidFill>
                  <a:srgbClr val="404040"/>
                </a:solidFill>
                <a:ea typeface="Roboto Light" panose="02000000000000000000" pitchFamily="2" charset="0"/>
              </a:rPr>
              <a:t>Breathe</a:t>
            </a:r>
            <a:r>
              <a:rPr lang="fr-FR" sz="1600" dirty="0">
                <a:solidFill>
                  <a:srgbClr val="404040"/>
                </a:solidFill>
                <a:ea typeface="Roboto Light" panose="02000000000000000000" pitchFamily="2" charset="0"/>
              </a:rPr>
              <a:t> in the </a:t>
            </a:r>
            <a:r>
              <a:rPr lang="fr-FR" sz="1600" dirty="0" err="1">
                <a:solidFill>
                  <a:srgbClr val="404040"/>
                </a:solidFill>
                <a:ea typeface="Roboto Light" panose="02000000000000000000" pitchFamily="2" charset="0"/>
              </a:rPr>
              <a:t>soothing</a:t>
            </a:r>
            <a:r>
              <a:rPr lang="fr-FR" sz="1600" dirty="0">
                <a:solidFill>
                  <a:srgbClr val="404040"/>
                </a:solidFill>
                <a:ea typeface="Roboto Light" panose="02000000000000000000" pitchFamily="2" charset="0"/>
              </a:rPr>
              <a:t>, </a:t>
            </a:r>
            <a:r>
              <a:rPr lang="fr-FR" sz="1600" dirty="0" err="1">
                <a:solidFill>
                  <a:srgbClr val="404040"/>
                </a:solidFill>
                <a:ea typeface="Roboto Light" panose="02000000000000000000" pitchFamily="2" charset="0"/>
              </a:rPr>
              <a:t>relaxing</a:t>
            </a:r>
            <a:r>
              <a:rPr lang="fr-FR" sz="1600" dirty="0">
                <a:solidFill>
                  <a:srgbClr val="404040"/>
                </a:solidFill>
                <a:ea typeface="Roboto Light" panose="02000000000000000000" pitchFamily="2" charset="0"/>
              </a:rPr>
              <a:t> </a:t>
            </a:r>
            <a:r>
              <a:rPr lang="fr-FR" sz="1600" dirty="0" err="1">
                <a:solidFill>
                  <a:srgbClr val="404040"/>
                </a:solidFill>
                <a:ea typeface="Roboto Light" panose="02000000000000000000" pitchFamily="2" charset="0"/>
              </a:rPr>
              <a:t>scent</a:t>
            </a:r>
            <a:r>
              <a:rPr lang="fr-FR" sz="1600" dirty="0">
                <a:solidFill>
                  <a:srgbClr val="404040"/>
                </a:solidFill>
                <a:ea typeface="Roboto Light" panose="02000000000000000000" pitchFamily="2" charset="0"/>
              </a:rPr>
              <a:t>, </a:t>
            </a:r>
          </a:p>
          <a:p>
            <a:pPr defTabSz="931134">
              <a:defRPr/>
            </a:pPr>
            <a:r>
              <a:rPr lang="fr-FR" sz="1600" dirty="0">
                <a:solidFill>
                  <a:srgbClr val="404040"/>
                </a:solidFill>
                <a:ea typeface="Roboto Light" panose="02000000000000000000" pitchFamily="2" charset="0"/>
              </a:rPr>
              <a:t>5- then apply with gentle movements, alone or under your </a:t>
            </a:r>
            <a:r>
              <a:rPr lang="fr-FR" sz="1600" dirty="0" err="1">
                <a:solidFill>
                  <a:srgbClr val="404040"/>
                </a:solidFill>
                <a:ea typeface="Roboto Light" panose="02000000000000000000" pitchFamily="2" charset="0"/>
              </a:rPr>
              <a:t>usual</a:t>
            </a:r>
            <a:r>
              <a:rPr lang="fr-FR" sz="1600" dirty="0">
                <a:solidFill>
                  <a:srgbClr val="404040"/>
                </a:solidFill>
                <a:ea typeface="Roboto Light" panose="02000000000000000000" pitchFamily="2" charset="0"/>
              </a:rPr>
              <a:t> </a:t>
            </a:r>
            <a:r>
              <a:rPr lang="fr-FR" sz="1600" dirty="0" err="1">
                <a:solidFill>
                  <a:srgbClr val="404040"/>
                </a:solidFill>
                <a:ea typeface="Roboto Light" panose="02000000000000000000" pitchFamily="2" charset="0"/>
              </a:rPr>
              <a:t>cream</a:t>
            </a:r>
            <a:r>
              <a:rPr lang="fr-FR" sz="1600" dirty="0">
                <a:solidFill>
                  <a:srgbClr val="404040"/>
                </a:solidFill>
                <a:ea typeface="Roboto Light" panose="02000000000000000000" pitchFamily="2" charset="0"/>
              </a:rPr>
              <a:t>, depending on your mood and skin type.</a:t>
            </a:r>
          </a:p>
          <a:p>
            <a:pPr defTabSz="931134">
              <a:defRPr/>
            </a:pPr>
            <a:endParaRPr lang="fr-FR" sz="1600" dirty="0">
              <a:solidFill>
                <a:srgbClr val="404040"/>
              </a:solidFill>
              <a:ea typeface="Roboto Light" panose="02000000000000000000" pitchFamily="2" charset="0"/>
            </a:endParaRPr>
          </a:p>
          <a:p>
            <a:pPr defTabSz="931134">
              <a:defRPr/>
            </a:pPr>
            <a:r>
              <a:rPr lang="fr-FR" sz="1600" i="1" dirty="0">
                <a:solidFill>
                  <a:srgbClr val="404040"/>
                </a:solidFill>
              </a:rPr>
              <a:t>Contraindicated (precautionary principle) in pregnant / breast-feeding women</a:t>
            </a:r>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t>15</a:t>
            </a:fld>
            <a:endParaRPr lang="fr-FR" dirty="0">
              <a:solidFill>
                <a:prstClr val="black"/>
              </a:solidFill>
              <a:latin typeface="Calibri" panose="020F0502020204030204"/>
            </a:endParaRPr>
          </a:p>
        </p:txBody>
      </p:sp>
    </p:spTree>
    <p:extLst>
      <p:ext uri="{BB962C8B-B14F-4D97-AF65-F5344CB8AC3E}">
        <p14:creationId xmlns:p14="http://schemas.microsoft.com/office/powerpoint/2010/main" val="3704957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41375" y="133350"/>
            <a:ext cx="5078413" cy="2855913"/>
          </a:xfrm>
        </p:spPr>
      </p:sp>
      <p:sp>
        <p:nvSpPr>
          <p:cNvPr id="3" name="Espace réservé des notes 2"/>
          <p:cNvSpPr>
            <a:spLocks noGrp="1"/>
          </p:cNvSpPr>
          <p:nvPr>
            <p:ph type="body" idx="1"/>
          </p:nvPr>
        </p:nvSpPr>
        <p:spPr>
          <a:xfrm>
            <a:off x="212423" y="3012604"/>
            <a:ext cx="6545944" cy="6794355"/>
          </a:xfrm>
        </p:spPr>
        <p:txBody>
          <a:bodyPr/>
          <a:lstStyle/>
          <a:p>
            <a:pPr defTabSz="963631">
              <a:defRPr/>
            </a:pPr>
            <a:r>
              <a:rPr lang="fr-FR" sz="1400" b="1" dirty="0"/>
              <a:t>A complete, high-performance formula</a:t>
            </a:r>
            <a:endParaRPr lang="fr-FR" sz="1400" b="1" dirty="0">
              <a:solidFill>
                <a:srgbClr val="3E3E3E"/>
              </a:solidFill>
            </a:endParaRPr>
          </a:p>
          <a:p>
            <a:r>
              <a:rPr lang="fr-FR" sz="1400" dirty="0"/>
              <a:t>% ION = 99.9% (30% organic) - </a:t>
            </a:r>
            <a:r>
              <a:rPr lang="fr-FR" sz="1400" dirty="0" err="1">
                <a:solidFill>
                  <a:srgbClr val="3E3E3E"/>
                </a:solidFill>
                <a:ea typeface="Roboto Black" panose="02000000000000000000" pitchFamily="2" charset="0"/>
              </a:rPr>
              <a:t>Vegan</a:t>
            </a:r>
            <a:r>
              <a:rPr lang="fr-FR" sz="1400" dirty="0">
                <a:solidFill>
                  <a:srgbClr val="3E3E3E"/>
                </a:solidFill>
                <a:ea typeface="Roboto Black" panose="02000000000000000000" pitchFamily="2" charset="0"/>
              </a:rPr>
              <a:t>, Non-GMO</a:t>
            </a:r>
            <a:endParaRPr lang="fr-FR" sz="1400" dirty="0"/>
          </a:p>
          <a:p>
            <a:endParaRPr lang="en-US" sz="1400" b="1" dirty="0">
              <a:solidFill>
                <a:srgbClr val="70AD47">
                  <a:lumMod val="75000"/>
                </a:srgbClr>
              </a:solidFill>
            </a:endParaRPr>
          </a:p>
          <a:p>
            <a:r>
              <a:rPr lang="en-US" sz="1400" b="1" dirty="0">
                <a:solidFill>
                  <a:srgbClr val="70AD47">
                    <a:lumMod val="75000"/>
                  </a:srgbClr>
                </a:solidFill>
              </a:rPr>
              <a:t>300 mg pure CBD* </a:t>
            </a:r>
            <a:r>
              <a:rPr lang="en-US" sz="1400" b="1" i="1" dirty="0">
                <a:solidFill>
                  <a:srgbClr val="70AD47">
                    <a:lumMod val="75000"/>
                  </a:srgbClr>
                </a:solidFill>
              </a:rPr>
              <a:t>(</a:t>
            </a:r>
            <a:r>
              <a:rPr lang="it-IT" sz="1400" i="1" dirty="0">
                <a:solidFill>
                  <a:srgbClr val="3E3E3E"/>
                </a:solidFill>
              </a:rPr>
              <a:t>*for 30 ML </a:t>
            </a:r>
            <a:r>
              <a:rPr lang="it-IT" sz="1400" b="1" i="1" dirty="0">
                <a:solidFill>
                  <a:srgbClr val="3E3E3E"/>
                </a:solidFill>
              </a:rPr>
              <a:t>= 1% pure CBD) </a:t>
            </a:r>
            <a:r>
              <a:rPr lang="it-IT" sz="1400" b="1" i="1" dirty="0">
                <a:solidFill>
                  <a:srgbClr val="3E3E3E"/>
                </a:solidFill>
                <a:sym typeface="Wingdings" panose="05000000000000000000" pitchFamily="2" charset="2"/>
              </a:rPr>
              <a:t> </a:t>
            </a:r>
            <a:r>
              <a:rPr lang="fr-FR" sz="1400" b="1" i="1" dirty="0">
                <a:solidFill>
                  <a:srgbClr val="3E3E3E"/>
                </a:solidFill>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Pure CBD </a:t>
            </a:r>
            <a:r>
              <a:rPr lang="fr-FR" sz="1400" dirty="0">
                <a:latin typeface="Segoe UI" panose="020B0502040204020203" pitchFamily="34" charset="0"/>
                <a:ea typeface="Calibri" panose="020F0502020204030204" pitchFamily="34" charset="0"/>
                <a:cs typeface="Segoe UI" panose="020B0502040204020203" pitchFamily="34" charset="0"/>
              </a:rPr>
              <a:t>(high-</a:t>
            </a:r>
            <a:r>
              <a:rPr lang="fr-FR" sz="1400" dirty="0" err="1">
                <a:latin typeface="Segoe UI" panose="020B0502040204020203" pitchFamily="34" charset="0"/>
                <a:ea typeface="Calibri" panose="020F0502020204030204" pitchFamily="34" charset="0"/>
                <a:cs typeface="Segoe UI" panose="020B0502040204020203" pitchFamily="34" charset="0"/>
              </a:rPr>
              <a:t>purity</a:t>
            </a:r>
            <a:r>
              <a:rPr lang="fr-FR" sz="1400" dirty="0">
                <a:latin typeface="Segoe UI" panose="020B0502040204020203" pitchFamily="34" charset="0"/>
                <a:ea typeface="Calibri" panose="020F0502020204030204" pitchFamily="34" charset="0"/>
                <a:cs typeface="Segoe UI" panose="020B0502040204020203" pitchFamily="34" charset="0"/>
              </a:rPr>
              <a:t> / solvent-free extraction process)</a:t>
            </a:r>
            <a:endParaRPr lang="fr-FR" sz="1400" i="1" dirty="0">
              <a:solidFill>
                <a:srgbClr val="3E3E3E"/>
              </a:solidFill>
            </a:endParaRPr>
          </a:p>
          <a:p>
            <a:pPr defTabSz="931134">
              <a:defRPr/>
            </a:pPr>
            <a:r>
              <a:rPr lang="en-US" sz="1400" dirty="0">
                <a:solidFill>
                  <a:prstClr val="black"/>
                </a:solidFill>
              </a:rPr>
              <a:t>De-stress "body and soul", smooth, re-harmonize </a:t>
            </a:r>
          </a:p>
          <a:p>
            <a:r>
              <a:rPr lang="en-US" sz="1400" dirty="0">
                <a:ea typeface="Arial Unicode MS"/>
              </a:rPr>
              <a:t>It's like a yogi master for your skin!</a:t>
            </a:r>
          </a:p>
          <a:p>
            <a:pPr defTabSz="931134">
              <a:defRPr/>
            </a:pPr>
            <a:r>
              <a:rPr lang="fr-FR" sz="1400" dirty="0">
                <a:solidFill>
                  <a:prstClr val="black"/>
                </a:solidFill>
                <a:ea typeface="Roboto Black" panose="02000000000000000000" pitchFamily="2" charset="0"/>
                <a:sym typeface="Wingdings" panose="05000000000000000000" pitchFamily="2" charset="2"/>
              </a:rPr>
              <a:t>Has no </a:t>
            </a:r>
            <a:r>
              <a:rPr lang="fr-FR" sz="1400" dirty="0" err="1">
                <a:solidFill>
                  <a:prstClr val="black"/>
                </a:solidFill>
                <a:ea typeface="Roboto Black" panose="02000000000000000000" pitchFamily="2" charset="0"/>
                <a:sym typeface="Wingdings" panose="05000000000000000000" pitchFamily="2" charset="2"/>
              </a:rPr>
              <a:t>psychotropic </a:t>
            </a:r>
            <a:r>
              <a:rPr lang="fr-FR" sz="1400" dirty="0">
                <a:solidFill>
                  <a:prstClr val="black"/>
                </a:solidFill>
                <a:ea typeface="Roboto Black" panose="02000000000000000000" pitchFamily="2" charset="0"/>
                <a:sym typeface="Wingdings" panose="05000000000000000000" pitchFamily="2" charset="2"/>
              </a:rPr>
              <a:t>action (= no THC)</a:t>
            </a:r>
          </a:p>
          <a:p>
            <a:pPr defTabSz="931134">
              <a:defRPr/>
            </a:pPr>
            <a:r>
              <a:rPr lang="en-US" sz="1400" dirty="0">
                <a:solidFill>
                  <a:srgbClr val="3E3E3E"/>
                </a:solidFill>
              </a:rPr>
              <a:t>Anti-inflammatory, antioxidant, anti-aging, regulator</a:t>
            </a:r>
          </a:p>
          <a:p>
            <a:pPr defTabSz="931134">
              <a:defRPr/>
            </a:pPr>
            <a:r>
              <a:rPr lang="fr-FR" sz="1400" b="1" dirty="0">
                <a:solidFill>
                  <a:srgbClr val="3D7A53"/>
                </a:solidFill>
                <a:ea typeface="Roboto Black" panose="02000000000000000000" pitchFamily="2" charset="0"/>
                <a:sym typeface="Wingdings" panose="05000000000000000000" pitchFamily="2" charset="2"/>
              </a:rPr>
              <a:t>100% </a:t>
            </a:r>
            <a:r>
              <a:rPr lang="fr-FR" sz="1400" b="1" dirty="0" err="1">
                <a:solidFill>
                  <a:srgbClr val="3D7A53"/>
                </a:solidFill>
                <a:ea typeface="Roboto Black" panose="02000000000000000000" pitchFamily="2" charset="0"/>
                <a:sym typeface="Wingdings" panose="05000000000000000000" pitchFamily="2" charset="2"/>
              </a:rPr>
              <a:t>natural </a:t>
            </a:r>
            <a:r>
              <a:rPr lang="fr-FR" sz="1400" dirty="0">
                <a:solidFill>
                  <a:prstClr val="black"/>
                </a:solidFill>
                <a:ea typeface="Roboto Black" panose="02000000000000000000" pitchFamily="2" charset="0"/>
                <a:sym typeface="Wingdings" panose="05000000000000000000" pitchFamily="2" charset="2"/>
              </a:rPr>
              <a:t>(THC*-free - in compliance with </a:t>
            </a:r>
            <a:r>
              <a:rPr lang="fr-FR" sz="1400" dirty="0" err="1">
                <a:solidFill>
                  <a:prstClr val="black"/>
                </a:solidFill>
                <a:ea typeface="Roboto Black" panose="02000000000000000000" pitchFamily="2" charset="0"/>
                <a:sym typeface="Wingdings" panose="05000000000000000000" pitchFamily="2" charset="2"/>
              </a:rPr>
              <a:t>regulations&lt;0</a:t>
            </a:r>
            <a:r>
              <a:rPr lang="fr-FR" sz="1400" dirty="0">
                <a:solidFill>
                  <a:prstClr val="black"/>
                </a:solidFill>
                <a:ea typeface="Roboto Black" panose="02000000000000000000" pitchFamily="2" charset="0"/>
                <a:sym typeface="Wingdings" panose="05000000000000000000" pitchFamily="2" charset="2"/>
              </a:rPr>
              <a:t>.2% )</a:t>
            </a:r>
          </a:p>
          <a:p>
            <a:pPr defTabSz="931134">
              <a:defRPr/>
            </a:pPr>
            <a:r>
              <a:rPr lang="fr-FR" sz="1400" dirty="0">
                <a:solidFill>
                  <a:prstClr val="black"/>
                </a:solidFill>
                <a:ea typeface="Roboto Black" panose="02000000000000000000" pitchFamily="2" charset="0"/>
                <a:sym typeface="Wingdings" panose="05000000000000000000" pitchFamily="2" charset="2"/>
              </a:rPr>
              <a:t>Made from hemp grown sustainably in Colombia </a:t>
            </a:r>
          </a:p>
          <a:p>
            <a:pPr defTabSz="931134">
              <a:defRPr/>
            </a:pPr>
            <a:endParaRPr lang="en-US" sz="1400" i="1" dirty="0">
              <a:solidFill>
                <a:srgbClr val="3E3E3E"/>
              </a:solidFill>
            </a:endParaRPr>
          </a:p>
          <a:p>
            <a:pPr defTabSz="963631">
              <a:defRPr/>
            </a:pPr>
            <a:r>
              <a:rPr lang="fr-FR" sz="1400" b="1" dirty="0">
                <a:solidFill>
                  <a:srgbClr val="70AD47">
                    <a:lumMod val="75000"/>
                  </a:srgbClr>
                </a:solidFill>
              </a:rPr>
              <a:t>30% organic plant oils </a:t>
            </a:r>
            <a:r>
              <a:rPr lang="fr-FR" sz="1400" b="1" dirty="0"/>
              <a:t>Hemp + Inca </a:t>
            </a:r>
            <a:r>
              <a:rPr lang="fr-FR" sz="1400" b="1" dirty="0" err="1"/>
              <a:t>Inchi</a:t>
            </a:r>
            <a:endParaRPr lang="fr-FR" sz="1400" b="1" dirty="0"/>
          </a:p>
          <a:p>
            <a:pPr defTabSz="963631">
              <a:defRPr/>
            </a:pPr>
            <a:r>
              <a:rPr lang="fr-FR" sz="1400" dirty="0" err="1">
                <a:solidFill>
                  <a:prstClr val="black"/>
                </a:solidFill>
              </a:rPr>
              <a:t>rich </a:t>
            </a:r>
            <a:r>
              <a:rPr lang="fr-FR" sz="1400" dirty="0">
                <a:solidFill>
                  <a:prstClr val="black"/>
                </a:solidFill>
              </a:rPr>
              <a:t>in </a:t>
            </a:r>
            <a:r>
              <a:rPr lang="fr-FR" sz="1400" dirty="0" err="1">
                <a:solidFill>
                  <a:prstClr val="black"/>
                </a:solidFill>
              </a:rPr>
              <a:t>omegas </a:t>
            </a:r>
            <a:r>
              <a:rPr lang="fr-FR" sz="1400" dirty="0">
                <a:solidFill>
                  <a:prstClr val="black"/>
                </a:solidFill>
              </a:rPr>
              <a:t>3 - 6 and </a:t>
            </a:r>
            <a:r>
              <a:rPr lang="fr-FR" sz="1400" dirty="0" err="1">
                <a:solidFill>
                  <a:prstClr val="black"/>
                </a:solidFill>
              </a:rPr>
              <a:t>vitamin </a:t>
            </a:r>
            <a:r>
              <a:rPr lang="fr-FR" sz="1400" dirty="0">
                <a:solidFill>
                  <a:prstClr val="black"/>
                </a:solidFill>
              </a:rPr>
              <a:t>E = </a:t>
            </a:r>
            <a:r>
              <a:rPr lang="fr-FR" sz="1400" dirty="0" err="1">
                <a:solidFill>
                  <a:prstClr val="black"/>
                </a:solidFill>
              </a:rPr>
              <a:t>moisturizes</a:t>
            </a:r>
            <a:r>
              <a:rPr lang="fr-FR" sz="1400" dirty="0">
                <a:solidFill>
                  <a:prstClr val="black"/>
                </a:solidFill>
              </a:rPr>
              <a:t>, </a:t>
            </a:r>
            <a:r>
              <a:rPr lang="fr-FR" sz="1400" dirty="0" err="1">
                <a:solidFill>
                  <a:prstClr val="black"/>
                </a:solidFill>
              </a:rPr>
              <a:t>regulates </a:t>
            </a:r>
            <a:r>
              <a:rPr lang="fr-FR" sz="1400" dirty="0">
                <a:solidFill>
                  <a:prstClr val="black"/>
                </a:solidFill>
              </a:rPr>
              <a:t>and </a:t>
            </a:r>
            <a:r>
              <a:rPr lang="fr-FR" sz="1400" dirty="0" err="1">
                <a:solidFill>
                  <a:prstClr val="black"/>
                </a:solidFill>
              </a:rPr>
              <a:t>soothes </a:t>
            </a:r>
            <a:r>
              <a:rPr lang="fr-FR" sz="1400" dirty="0">
                <a:solidFill>
                  <a:prstClr val="black"/>
                </a:solidFill>
              </a:rPr>
              <a:t>for optimal </a:t>
            </a:r>
            <a:r>
              <a:rPr lang="fr-FR" sz="1400" dirty="0" err="1">
                <a:solidFill>
                  <a:prstClr val="black"/>
                </a:solidFill>
              </a:rPr>
              <a:t>comfort</a:t>
            </a:r>
          </a:p>
          <a:p>
            <a:endParaRPr lang="fr-FR" sz="1400" dirty="0">
              <a:solidFill>
                <a:srgbClr val="FF0000"/>
              </a:solidFill>
            </a:endParaRPr>
          </a:p>
          <a:p>
            <a:pPr defTabSz="963631">
              <a:defRPr/>
            </a:pPr>
            <a:r>
              <a:rPr lang="en-US" sz="1400" b="1" dirty="0">
                <a:solidFill>
                  <a:srgbClr val="70AD47">
                    <a:lumMod val="75000"/>
                  </a:srgbClr>
                </a:solidFill>
              </a:rPr>
              <a:t>Native sacred lotus plant cells = </a:t>
            </a:r>
            <a:r>
              <a:rPr lang="en-US" sz="1400" dirty="0">
                <a:solidFill>
                  <a:prstClr val="black"/>
                </a:solidFill>
              </a:rPr>
              <a:t>Anti-stress (stimulates the synthesis of melatonin, the molecule responsible for sleep and relaxation) </a:t>
            </a:r>
            <a:r>
              <a:rPr lang="fr-FR" sz="1400" dirty="0">
                <a:latin typeface="Calibri" panose="020F0502020204030204" pitchFamily="34" charset="0"/>
              </a:rPr>
              <a:t>750,000 native sacred lotus cells in 30ml </a:t>
            </a:r>
            <a:endParaRPr lang="en-US" sz="1400" dirty="0">
              <a:solidFill>
                <a:prstClr val="black"/>
              </a:solidFill>
            </a:endParaRPr>
          </a:p>
          <a:p>
            <a:pPr defTabSz="963631">
              <a:defRPr/>
            </a:pPr>
            <a:endParaRPr lang="en-US" sz="1400" dirty="0">
              <a:solidFill>
                <a:prstClr val="black"/>
              </a:solidFill>
            </a:endParaRPr>
          </a:p>
          <a:p>
            <a:pPr defTabSz="963631">
              <a:defRPr/>
            </a:pPr>
            <a:r>
              <a:rPr lang="en-US" sz="1400" b="1" dirty="0">
                <a:solidFill>
                  <a:srgbClr val="70AD47">
                    <a:lumMod val="75000"/>
                  </a:srgbClr>
                </a:solidFill>
              </a:rPr>
              <a:t>10% adaptogenic </a:t>
            </a:r>
            <a:r>
              <a:rPr lang="en-US" sz="1400" b="1" dirty="0" err="1"/>
              <a:t>Reishi </a:t>
            </a:r>
            <a:r>
              <a:rPr lang="en-US" sz="1400" b="1" dirty="0">
                <a:solidFill>
                  <a:srgbClr val="70AD47">
                    <a:lumMod val="75000"/>
                  </a:srgbClr>
                </a:solidFill>
              </a:rPr>
              <a:t>mushroom extract </a:t>
            </a:r>
            <a:r>
              <a:rPr lang="en-US" sz="1400" b="1" dirty="0"/>
              <a:t>(mushroom of </a:t>
            </a:r>
            <a:r>
              <a:rPr lang="en-US" sz="1400" b="1" dirty="0" err="1"/>
              <a:t>immortality</a:t>
            </a:r>
            <a:r>
              <a:rPr lang="en-US" sz="1400" b="1" dirty="0"/>
              <a:t>) = </a:t>
            </a:r>
            <a:r>
              <a:rPr lang="en-US" sz="1400" dirty="0">
                <a:solidFill>
                  <a:prstClr val="black"/>
                </a:solidFill>
              </a:rPr>
              <a:t>boosts resistance to stress</a:t>
            </a:r>
          </a:p>
          <a:p>
            <a:pPr defTabSz="963631">
              <a:defRPr/>
            </a:pPr>
            <a:r>
              <a:rPr lang="en-US" sz="1400" i="1" dirty="0">
                <a:solidFill>
                  <a:srgbClr val="3D7A53"/>
                </a:solidFill>
                <a:ea typeface="Roboto Black" panose="02000000000000000000" pitchFamily="2" charset="0"/>
              </a:rPr>
              <a:t>= helps skin adapt to stress and fatigue</a:t>
            </a:r>
            <a:r>
              <a:rPr lang="fr-FR" sz="1400" i="1" dirty="0">
                <a:solidFill>
                  <a:srgbClr val="3D7A53"/>
                </a:solidFill>
                <a:ea typeface="Roboto Black" panose="02000000000000000000" pitchFamily="2" charset="0"/>
              </a:rPr>
              <a:t>.</a:t>
            </a:r>
          </a:p>
          <a:p>
            <a:pPr defTabSz="963631">
              <a:defRPr/>
            </a:pPr>
            <a:endParaRPr lang="fr-FR" sz="1400" dirty="0">
              <a:solidFill>
                <a:prstClr val="black"/>
              </a:solidFill>
            </a:endParaRPr>
          </a:p>
          <a:p>
            <a:pPr defTabSz="963631">
              <a:defRPr/>
            </a:pPr>
            <a:r>
              <a:rPr lang="en-US" sz="1400" dirty="0">
                <a:solidFill>
                  <a:prstClr val="black"/>
                </a:solidFill>
              </a:rPr>
              <a:t>Relaxing and </a:t>
            </a:r>
            <a:r>
              <a:rPr lang="en-US" sz="1400" dirty="0" err="1">
                <a:solidFill>
                  <a:prstClr val="black"/>
                </a:solidFill>
              </a:rPr>
              <a:t>soothing </a:t>
            </a:r>
            <a:r>
              <a:rPr lang="en-US" sz="1400" dirty="0">
                <a:solidFill>
                  <a:prstClr val="black"/>
                </a:solidFill>
              </a:rPr>
              <a:t>essential oils Lavender + </a:t>
            </a:r>
            <a:r>
              <a:rPr lang="en-US" sz="1400" dirty="0" err="1">
                <a:solidFill>
                  <a:prstClr val="black"/>
                </a:solidFill>
              </a:rPr>
              <a:t>Chamomile </a:t>
            </a:r>
            <a:r>
              <a:rPr lang="en-US" sz="1400" dirty="0">
                <a:solidFill>
                  <a:prstClr val="black"/>
                </a:solidFill>
              </a:rPr>
              <a:t>+ Neroli</a:t>
            </a:r>
          </a:p>
          <a:p>
            <a:pPr defTabSz="963631">
              <a:defRPr/>
            </a:pPr>
            <a:r>
              <a:rPr lang="en-US" sz="1400" dirty="0">
                <a:solidFill>
                  <a:srgbClr val="3E3E3E"/>
                </a:solidFill>
                <a:ea typeface="Roboto Light" panose="02000000000000000000" pitchFamily="2" charset="0"/>
              </a:rPr>
              <a:t>Invites relaxation and promotes sleep for an intense, regenerating night of recuperation.</a:t>
            </a:r>
          </a:p>
          <a:p>
            <a:pPr defTabSz="963631">
              <a:defRPr/>
            </a:pPr>
            <a:endParaRPr lang="fr-FR" sz="1400" dirty="0">
              <a:solidFill>
                <a:prstClr val="black"/>
              </a:solidFill>
            </a:endParaRPr>
          </a:p>
          <a:p>
            <a:pPr defTabSz="963631">
              <a:defRPr/>
            </a:pPr>
            <a:r>
              <a:rPr lang="fr-FR" sz="1400" dirty="0">
                <a:solidFill>
                  <a:srgbClr val="3E3E3E"/>
                </a:solidFill>
              </a:rPr>
              <a:t>Quintessence </a:t>
            </a:r>
            <a:r>
              <a:rPr lang="fr-FR" sz="1400" dirty="0" err="1">
                <a:solidFill>
                  <a:srgbClr val="3E3E3E"/>
                </a:solidFill>
              </a:rPr>
              <a:t>Yon-Ka </a:t>
            </a:r>
            <a:r>
              <a:rPr lang="fr-FR" sz="1400" dirty="0">
                <a:solidFill>
                  <a:srgbClr val="3E3E3E"/>
                </a:solidFill>
              </a:rPr>
              <a:t>= </a:t>
            </a:r>
            <a:r>
              <a:rPr lang="en-US" sz="1400" dirty="0">
                <a:solidFill>
                  <a:srgbClr val="3E3E3E"/>
                </a:solidFill>
              </a:rPr>
              <a:t>Potentiates the power of the </a:t>
            </a:r>
            <a:r>
              <a:rPr lang="en-US" sz="1400" dirty="0" err="1">
                <a:solidFill>
                  <a:srgbClr val="3E3E3E"/>
                </a:solidFill>
              </a:rPr>
              <a:t>formula</a:t>
            </a:r>
            <a:endParaRPr lang="en-US" sz="1400" dirty="0">
              <a:solidFill>
                <a:srgbClr val="3E3E3E"/>
              </a:solidFill>
            </a:endParaRPr>
          </a:p>
          <a:p>
            <a:pPr defTabSz="963631">
              <a:defRPr/>
            </a:pPr>
            <a:endParaRPr lang="en-US" sz="1400" dirty="0">
              <a:solidFill>
                <a:srgbClr val="3E3E3E"/>
              </a:solidFill>
            </a:endParaRPr>
          </a:p>
          <a:p>
            <a:pPr defTabSz="963631">
              <a:defRPr/>
            </a:pPr>
            <a:r>
              <a:rPr lang="en-US" sz="1400" dirty="0">
                <a:solidFill>
                  <a:srgbClr val="3E3E3E"/>
                </a:solidFill>
              </a:rPr>
              <a:t>0.1% </a:t>
            </a:r>
            <a:r>
              <a:rPr lang="en-US" sz="1400" dirty="0" err="1">
                <a:solidFill>
                  <a:srgbClr val="3E3E3E"/>
                </a:solidFill>
              </a:rPr>
              <a:t>tocopheryl </a:t>
            </a:r>
            <a:r>
              <a:rPr lang="en-US" sz="1400" dirty="0">
                <a:solidFill>
                  <a:srgbClr val="3E3E3E"/>
                </a:solidFill>
              </a:rPr>
              <a:t>acetate / </a:t>
            </a:r>
            <a:r>
              <a:rPr lang="en-US" sz="1400" dirty="0" err="1">
                <a:solidFill>
                  <a:srgbClr val="3E3E3E"/>
                </a:solidFill>
              </a:rPr>
              <a:t>vitamin </a:t>
            </a:r>
            <a:r>
              <a:rPr lang="en-US" sz="1400" dirty="0">
                <a:solidFill>
                  <a:srgbClr val="3E3E3E"/>
                </a:solidFill>
              </a:rPr>
              <a:t>E</a:t>
            </a:r>
          </a:p>
        </p:txBody>
      </p:sp>
      <p:sp>
        <p:nvSpPr>
          <p:cNvPr id="4" name="Espace réservé du numéro de diapositive 3"/>
          <p:cNvSpPr>
            <a:spLocks noGrp="1"/>
          </p:cNvSpPr>
          <p:nvPr>
            <p:ph type="sldNum" sz="quarter" idx="10"/>
          </p:nvPr>
        </p:nvSpPr>
        <p:spPr/>
        <p:txBody>
          <a:bodyPr/>
          <a:lstStyle/>
          <a:p>
            <a:pPr defTabSz="963631">
              <a:defRPr/>
            </a:pPr>
            <a:fld id="{1D2D63E3-0550-4826-886B-56ADBA66688D}" type="slidenum">
              <a:rPr lang="fr-FR">
                <a:solidFill>
                  <a:prstClr val="black"/>
                </a:solidFill>
                <a:latin typeface="Calibri" panose="020F0502020204030204"/>
              </a:rPr>
              <a:t>16</a:t>
            </a:fld>
            <a:endParaRPr lang="fr-FR" dirty="0">
              <a:solidFill>
                <a:prstClr val="black"/>
              </a:solidFill>
              <a:latin typeface="Calibri" panose="020F0502020204030204"/>
            </a:endParaRPr>
          </a:p>
        </p:txBody>
      </p:sp>
    </p:spTree>
    <p:extLst>
      <p:ext uri="{BB962C8B-B14F-4D97-AF65-F5344CB8AC3E}">
        <p14:creationId xmlns:p14="http://schemas.microsoft.com/office/powerpoint/2010/main" val="989072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as you're used to by now, we're going to play together in the chatroom</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6170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638"/>
                </a:solidFill>
                <a:effectLst/>
                <a:uLnTx/>
                <a:uFillTx/>
                <a:latin typeface="Roboto Light"/>
                <a:ea typeface="Roboto" panose="02000000000000000000" pitchFamily="2" charset="0"/>
                <a:cs typeface="+mn-cs"/>
              </a:rPr>
              <a:t>What is the fragrance of Serum CBD ? </a:t>
            </a:r>
            <a:r>
              <a:rPr kumimoji="0" lang="fr-FR" sz="1200" b="0" i="0" u="none" strike="noStrike" kern="1200" cap="none" spc="0" normalizeH="0" baseline="0" noProof="0" dirty="0" err="1">
                <a:ln>
                  <a:noFill/>
                </a:ln>
                <a:solidFill>
                  <a:srgbClr val="333638"/>
                </a:solidFill>
                <a:effectLst/>
                <a:uLnTx/>
                <a:uFillTx/>
                <a:latin typeface="Roboto Light"/>
                <a:ea typeface="Roboto" panose="02000000000000000000" pitchFamily="2" charset="0"/>
                <a:cs typeface="+mn-cs"/>
              </a:rPr>
              <a:t>Lavender</a:t>
            </a:r>
            <a:r>
              <a:rPr kumimoji="0" lang="fr-FR" sz="1200" b="0" i="0" u="none" strike="noStrike" kern="1200" cap="none" spc="0" normalizeH="0" baseline="0" noProof="0" dirty="0">
                <a:ln>
                  <a:noFill/>
                </a:ln>
                <a:solidFill>
                  <a:srgbClr val="333638"/>
                </a:solidFill>
                <a:effectLst/>
                <a:uLnTx/>
                <a:uFillTx/>
                <a:latin typeface="Roboto Light"/>
                <a:ea typeface="Roboto" panose="02000000000000000000" pitchFamily="2" charset="0"/>
                <a:cs typeface="+mn-cs"/>
              </a:rPr>
              <a:t>, </a:t>
            </a:r>
            <a:r>
              <a:rPr kumimoji="0" lang="fr-FR" sz="1200" b="0" i="0" u="none" strike="noStrike" kern="1200" cap="none" spc="0" normalizeH="0" baseline="0" noProof="0" dirty="0" err="1">
                <a:ln>
                  <a:noFill/>
                </a:ln>
                <a:solidFill>
                  <a:srgbClr val="333638"/>
                </a:solidFill>
                <a:effectLst/>
                <a:uLnTx/>
                <a:uFillTx/>
                <a:latin typeface="Roboto Light"/>
                <a:ea typeface="Roboto" panose="02000000000000000000" pitchFamily="2" charset="0"/>
                <a:cs typeface="+mn-cs"/>
              </a:rPr>
              <a:t>Chamomile</a:t>
            </a:r>
            <a:r>
              <a:rPr kumimoji="0" lang="fr-FR" sz="1200" b="0" i="0" u="none" strike="noStrike" kern="1200" cap="none" spc="0" normalizeH="0" baseline="0" noProof="0" dirty="0">
                <a:ln>
                  <a:noFill/>
                </a:ln>
                <a:solidFill>
                  <a:srgbClr val="333638"/>
                </a:solidFill>
                <a:effectLst/>
                <a:uLnTx/>
                <a:uFillTx/>
                <a:latin typeface="Roboto Light"/>
                <a:ea typeface="Roboto" panose="02000000000000000000" pitchFamily="2" charset="0"/>
                <a:cs typeface="+mn-cs"/>
              </a:rPr>
              <a:t> and </a:t>
            </a:r>
            <a:r>
              <a:rPr kumimoji="0" lang="fr-FR" sz="1200" b="0" i="0" u="none" strike="noStrike" kern="1200" cap="none" spc="0" normalizeH="0" baseline="0" noProof="0" dirty="0" err="1">
                <a:ln>
                  <a:noFill/>
                </a:ln>
                <a:solidFill>
                  <a:srgbClr val="333638"/>
                </a:solidFill>
                <a:effectLst/>
                <a:uLnTx/>
                <a:uFillTx/>
                <a:latin typeface="Roboto Light"/>
                <a:ea typeface="Roboto" panose="02000000000000000000" pitchFamily="2" charset="0"/>
                <a:cs typeface="+mn-cs"/>
              </a:rPr>
              <a:t>Neroli</a:t>
            </a:r>
            <a:r>
              <a:rPr kumimoji="0" lang="fr-FR" sz="1200" b="0" i="0" u="none" strike="noStrike" kern="1200" cap="none" spc="0" normalizeH="0" baseline="0" noProof="0" dirty="0">
                <a:ln>
                  <a:noFill/>
                </a:ln>
                <a:solidFill>
                  <a:srgbClr val="333638"/>
                </a:solidFill>
                <a:effectLst/>
                <a:uLnTx/>
                <a:uFillTx/>
                <a:latin typeface="Roboto Light"/>
                <a:ea typeface="Roboto" panose="02000000000000000000" pitchFamily="2" charset="0"/>
                <a:cs typeface="+mn-cs"/>
              </a:rPr>
              <a:t> E.O.</a:t>
            </a:r>
            <a:endParaRPr kumimoji="0" lang="fr-FR" sz="1200" b="1" i="0" u="none" strike="noStrike" kern="1200" cap="none" spc="-200" normalizeH="0" baseline="0" noProof="0" dirty="0">
              <a:ln>
                <a:noFill/>
              </a:ln>
              <a:solidFill>
                <a:srgbClr val="333638"/>
              </a:solidFill>
              <a:effectLst/>
              <a:uLnTx/>
              <a:uFillTx/>
              <a:latin typeface="Sofia Pro"/>
              <a:ea typeface="+mn-ea"/>
              <a:cs typeface="+mn-cs"/>
            </a:endParaRPr>
          </a:p>
          <a:p>
            <a:endParaRPr lang="fr-FR" dirty="0"/>
          </a:p>
          <a:p>
            <a:pPr defTabSz="931134">
              <a:defRPr/>
            </a:pPr>
            <a:r>
              <a:rPr lang="fr-FR" i="1" dirty="0" err="1">
                <a:solidFill>
                  <a:srgbClr val="3E3E3E"/>
                </a:solidFill>
                <a:latin typeface="Roboto Light" panose="02000000000000000000" pitchFamily="2" charset="0"/>
                <a:ea typeface="Roboto Light" panose="02000000000000000000" pitchFamily="2" charset="0"/>
              </a:rPr>
              <a:t>Choice</a:t>
            </a:r>
            <a:r>
              <a:rPr lang="fr-FR" i="1" dirty="0">
                <a:solidFill>
                  <a:srgbClr val="3E3E3E"/>
                </a:solidFill>
                <a:latin typeface="Roboto Light" panose="02000000000000000000" pitchFamily="2" charset="0"/>
                <a:ea typeface="Roboto Light" panose="02000000000000000000" pitchFamily="2" charset="0"/>
              </a:rPr>
              <a:t> of </a:t>
            </a:r>
            <a:r>
              <a:rPr lang="fr-FR" i="1" dirty="0" err="1">
                <a:solidFill>
                  <a:srgbClr val="3E3E3E"/>
                </a:solidFill>
                <a:latin typeface="Roboto Light" panose="02000000000000000000" pitchFamily="2" charset="0"/>
                <a:ea typeface="Roboto Light" panose="02000000000000000000" pitchFamily="2" charset="0"/>
              </a:rPr>
              <a:t>relaxing</a:t>
            </a:r>
            <a:r>
              <a:rPr lang="fr-FR" i="1" dirty="0">
                <a:solidFill>
                  <a:srgbClr val="3E3E3E"/>
                </a:solidFill>
                <a:latin typeface="Roboto Light" panose="02000000000000000000" pitchFamily="2" charset="0"/>
                <a:ea typeface="Roboto Light" panose="02000000000000000000" pitchFamily="2" charset="0"/>
              </a:rPr>
              <a:t> and de-</a:t>
            </a:r>
            <a:r>
              <a:rPr lang="fr-FR" i="1" dirty="0" err="1">
                <a:solidFill>
                  <a:srgbClr val="3E3E3E"/>
                </a:solidFill>
                <a:latin typeface="Roboto Light" panose="02000000000000000000" pitchFamily="2" charset="0"/>
                <a:ea typeface="Roboto Light" panose="02000000000000000000" pitchFamily="2" charset="0"/>
              </a:rPr>
              <a:t>stressing</a:t>
            </a:r>
            <a:r>
              <a:rPr lang="fr-FR" i="1" dirty="0">
                <a:solidFill>
                  <a:srgbClr val="3E3E3E"/>
                </a:solidFill>
                <a:latin typeface="Roboto Light" panose="02000000000000000000" pitchFamily="2" charset="0"/>
                <a:ea typeface="Roboto Light" panose="02000000000000000000" pitchFamily="2" charset="0"/>
              </a:rPr>
              <a:t> essential </a:t>
            </a:r>
            <a:r>
              <a:rPr lang="fr-FR" i="1" dirty="0" err="1">
                <a:solidFill>
                  <a:srgbClr val="3E3E3E"/>
                </a:solidFill>
                <a:latin typeface="Roboto Light" panose="02000000000000000000" pitchFamily="2" charset="0"/>
                <a:ea typeface="Roboto Light" panose="02000000000000000000" pitchFamily="2" charset="0"/>
              </a:rPr>
              <a:t>oils</a:t>
            </a:r>
            <a:endParaRPr lang="fr-FR" i="1" dirty="0">
              <a:solidFill>
                <a:srgbClr val="3E3E3E"/>
              </a:solidFill>
              <a:latin typeface="Roboto Light" panose="02000000000000000000" pitchFamily="2" charset="0"/>
              <a:ea typeface="Roboto Light" panose="02000000000000000000" pitchFamily="2" charset="0"/>
            </a:endParaRPr>
          </a:p>
          <a:p>
            <a:pPr defTabSz="931134">
              <a:defRPr/>
            </a:pPr>
            <a:r>
              <a:rPr lang="fr-FR" i="1" dirty="0">
                <a:solidFill>
                  <a:srgbClr val="3E3E3E"/>
                </a:solidFill>
                <a:latin typeface="Roboto Light" panose="02000000000000000000" pitchFamily="2" charset="0"/>
                <a:ea typeface="Roboto Light" panose="02000000000000000000" pitchFamily="2" charset="0"/>
              </a:rPr>
              <a:t>For an invitation to relax, to </a:t>
            </a:r>
            <a:r>
              <a:rPr lang="fr-FR" i="1" dirty="0" err="1">
                <a:solidFill>
                  <a:srgbClr val="3E3E3E"/>
                </a:solidFill>
                <a:latin typeface="Roboto Light" panose="02000000000000000000" pitchFamily="2" charset="0"/>
                <a:ea typeface="Roboto Light" panose="02000000000000000000" pitchFamily="2" charset="0"/>
              </a:rPr>
              <a:t>promote</a:t>
            </a:r>
            <a:r>
              <a:rPr lang="fr-FR" i="1" dirty="0">
                <a:solidFill>
                  <a:srgbClr val="3E3E3E"/>
                </a:solidFill>
                <a:latin typeface="Roboto Light" panose="02000000000000000000" pitchFamily="2" charset="0"/>
                <a:ea typeface="Roboto Light" panose="02000000000000000000" pitchFamily="2" charset="0"/>
              </a:rPr>
              <a:t> </a:t>
            </a:r>
            <a:r>
              <a:rPr lang="fr-FR" i="1" dirty="0" err="1">
                <a:solidFill>
                  <a:srgbClr val="3E3E3E"/>
                </a:solidFill>
                <a:latin typeface="Roboto Light" panose="02000000000000000000" pitchFamily="2" charset="0"/>
                <a:ea typeface="Roboto Light" panose="02000000000000000000" pitchFamily="2" charset="0"/>
              </a:rPr>
              <a:t>sleep</a:t>
            </a:r>
            <a:r>
              <a:rPr lang="fr-FR" i="1" dirty="0">
                <a:solidFill>
                  <a:srgbClr val="3E3E3E"/>
                </a:solidFill>
                <a:latin typeface="Roboto Light" panose="02000000000000000000" pitchFamily="2" charset="0"/>
                <a:ea typeface="Roboto Light" panose="02000000000000000000" pitchFamily="2" charset="0"/>
              </a:rPr>
              <a:t> and </a:t>
            </a:r>
            <a:r>
              <a:rPr lang="fr-FR" i="1" dirty="0" err="1">
                <a:solidFill>
                  <a:srgbClr val="3E3E3E"/>
                </a:solidFill>
                <a:latin typeface="Roboto Light" panose="02000000000000000000" pitchFamily="2" charset="0"/>
                <a:ea typeface="Roboto Light" panose="02000000000000000000" pitchFamily="2" charset="0"/>
              </a:rPr>
              <a:t>prepare</a:t>
            </a:r>
            <a:r>
              <a:rPr lang="fr-FR" i="1" dirty="0">
                <a:solidFill>
                  <a:srgbClr val="3E3E3E"/>
                </a:solidFill>
                <a:latin typeface="Roboto Light" panose="02000000000000000000" pitchFamily="2" charset="0"/>
                <a:ea typeface="Roboto Light" panose="02000000000000000000" pitchFamily="2" charset="0"/>
              </a:rPr>
              <a:t> for an </a:t>
            </a:r>
            <a:r>
              <a:rPr lang="fr-FR" i="1" dirty="0" err="1">
                <a:solidFill>
                  <a:srgbClr val="3E3E3E"/>
                </a:solidFill>
                <a:latin typeface="Roboto Light" panose="02000000000000000000" pitchFamily="2" charset="0"/>
                <a:ea typeface="Roboto Light" panose="02000000000000000000" pitchFamily="2" charset="0"/>
              </a:rPr>
              <a:t>intensely</a:t>
            </a:r>
            <a:r>
              <a:rPr lang="fr-FR" i="1" dirty="0">
                <a:solidFill>
                  <a:srgbClr val="3E3E3E"/>
                </a:solidFill>
                <a:latin typeface="Roboto Light" panose="02000000000000000000" pitchFamily="2" charset="0"/>
                <a:ea typeface="Roboto Light" panose="02000000000000000000" pitchFamily="2" charset="0"/>
              </a:rPr>
              <a:t> </a:t>
            </a:r>
            <a:r>
              <a:rPr lang="fr-FR" i="1" dirty="0" err="1">
                <a:solidFill>
                  <a:srgbClr val="3E3E3E"/>
                </a:solidFill>
                <a:latin typeface="Roboto Light" panose="02000000000000000000" pitchFamily="2" charset="0"/>
                <a:ea typeface="Roboto Light" panose="02000000000000000000" pitchFamily="2" charset="0"/>
              </a:rPr>
              <a:t>regenerating</a:t>
            </a:r>
            <a:r>
              <a:rPr lang="fr-FR" i="1" dirty="0">
                <a:solidFill>
                  <a:srgbClr val="3E3E3E"/>
                </a:solidFill>
                <a:latin typeface="Roboto Light" panose="02000000000000000000" pitchFamily="2" charset="0"/>
                <a:ea typeface="Roboto Light" panose="02000000000000000000" pitchFamily="2" charset="0"/>
              </a:rPr>
              <a:t> night of </a:t>
            </a:r>
            <a:r>
              <a:rPr lang="fr-FR" i="1" dirty="0" err="1">
                <a:solidFill>
                  <a:srgbClr val="3E3E3E"/>
                </a:solidFill>
                <a:latin typeface="Roboto Light" panose="02000000000000000000" pitchFamily="2" charset="0"/>
                <a:ea typeface="Roboto Light" panose="02000000000000000000" pitchFamily="2" charset="0"/>
              </a:rPr>
              <a:t>recovery</a:t>
            </a:r>
            <a:r>
              <a:rPr lang="fr-FR" dirty="0">
                <a:solidFill>
                  <a:srgbClr val="3E3E3E"/>
                </a:solidFill>
                <a:latin typeface="Roboto Light" panose="02000000000000000000" pitchFamily="2" charset="0"/>
                <a:ea typeface="Roboto Light" panose="02000000000000000000" pitchFamily="2" charset="0"/>
              </a:rPr>
              <a:t>.</a:t>
            </a:r>
            <a:endParaRPr lang="fr-FR" dirty="0">
              <a:solidFill>
                <a:srgbClr val="548235"/>
              </a:solidFill>
              <a:latin typeface="Roboto Light" panose="02000000000000000000" pitchFamily="2" charset="0"/>
              <a:ea typeface="Roboto Light" panose="02000000000000000000" pitchFamily="2"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6805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134">
              <a:defRPr/>
            </a:pPr>
            <a:r>
              <a:rPr lang="fr-FR" dirty="0">
                <a:solidFill>
                  <a:prstClr val="black"/>
                </a:solidFill>
                <a:latin typeface="Roboto Light"/>
                <a:ea typeface="Roboto" panose="02000000000000000000" pitchFamily="2" charset="0"/>
              </a:rPr>
              <a:t>What </a:t>
            </a:r>
            <a:r>
              <a:rPr lang="fr-FR" dirty="0" err="1">
                <a:solidFill>
                  <a:prstClr val="black"/>
                </a:solidFill>
                <a:latin typeface="Roboto Light"/>
                <a:ea typeface="Roboto" panose="02000000000000000000" pitchFamily="2" charset="0"/>
              </a:rPr>
              <a:t>is</a:t>
            </a:r>
            <a:r>
              <a:rPr lang="fr-FR" dirty="0">
                <a:solidFill>
                  <a:prstClr val="black"/>
                </a:solidFill>
                <a:latin typeface="Roboto Light"/>
                <a:ea typeface="Roboto" panose="02000000000000000000" pitchFamily="2" charset="0"/>
              </a:rPr>
              <a:t> % of </a:t>
            </a:r>
            <a:r>
              <a:rPr lang="fr-FR" dirty="0" err="1">
                <a:solidFill>
                  <a:prstClr val="black"/>
                </a:solidFill>
                <a:latin typeface="Roboto Light"/>
                <a:ea typeface="Roboto" panose="02000000000000000000" pitchFamily="2" charset="0"/>
              </a:rPr>
              <a:t>naturality</a:t>
            </a:r>
            <a:r>
              <a:rPr lang="fr-FR" dirty="0">
                <a:solidFill>
                  <a:prstClr val="black"/>
                </a:solidFill>
                <a:latin typeface="Roboto Light"/>
                <a:ea typeface="Roboto" panose="02000000000000000000" pitchFamily="2" charset="0"/>
              </a:rPr>
              <a:t>?</a:t>
            </a:r>
          </a:p>
          <a:p>
            <a:pPr defTabSz="963631">
              <a:defRPr/>
            </a:pPr>
            <a:r>
              <a:rPr lang="fr-FR" sz="1200" b="1" dirty="0"/>
              <a:t>A </a:t>
            </a:r>
            <a:r>
              <a:rPr lang="fr-FR" sz="1200" b="1" dirty="0" err="1"/>
              <a:t>complete</a:t>
            </a:r>
            <a:r>
              <a:rPr lang="fr-FR" sz="1200" b="1" dirty="0"/>
              <a:t>, high-performance formula</a:t>
            </a:r>
            <a:endParaRPr lang="fr-FR" sz="1200" b="1" dirty="0">
              <a:solidFill>
                <a:srgbClr val="3E3E3E"/>
              </a:solidFill>
            </a:endParaRPr>
          </a:p>
          <a:p>
            <a:r>
              <a:rPr lang="fr-FR" sz="1200" dirty="0"/>
              <a:t>% ION = 99.9% (30% </a:t>
            </a:r>
            <a:r>
              <a:rPr lang="fr-FR" sz="1200" dirty="0" err="1"/>
              <a:t>organic</a:t>
            </a:r>
            <a:r>
              <a:rPr lang="fr-FR" sz="1200" dirty="0"/>
              <a:t>) - </a:t>
            </a:r>
            <a:r>
              <a:rPr lang="fr-FR" sz="1200" dirty="0" err="1">
                <a:solidFill>
                  <a:srgbClr val="3E3E3E"/>
                </a:solidFill>
                <a:ea typeface="Roboto Black" panose="02000000000000000000" pitchFamily="2" charset="0"/>
              </a:rPr>
              <a:t>Vegan</a:t>
            </a:r>
            <a:r>
              <a:rPr lang="fr-FR" sz="1200" dirty="0">
                <a:solidFill>
                  <a:srgbClr val="3E3E3E"/>
                </a:solidFill>
                <a:ea typeface="Roboto Black" panose="02000000000000000000" pitchFamily="2" charset="0"/>
              </a:rPr>
              <a:t>, Non-GMO</a:t>
            </a:r>
            <a:endParaRPr lang="fr-FR" sz="1200"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4337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134">
              <a:defRPr/>
            </a:pPr>
            <a:r>
              <a:rPr lang="fr-FR" dirty="0">
                <a:solidFill>
                  <a:prstClr val="black"/>
                </a:solidFill>
                <a:latin typeface="Roboto Light"/>
                <a:ea typeface="Roboto" panose="02000000000000000000" pitchFamily="2" charset="0"/>
              </a:rPr>
              <a:t>What's its texture?</a:t>
            </a:r>
          </a:p>
          <a:p>
            <a:r>
              <a:rPr lang="fr-FR" b="1" dirty="0">
                <a:solidFill>
                  <a:prstClr val="black"/>
                </a:solidFill>
                <a:latin typeface="Roboto Light"/>
                <a:ea typeface="Roboto" panose="02000000000000000000" pitchFamily="2" charset="0"/>
              </a:rPr>
              <a:t>oleo serum with non-greasy satin finish</a:t>
            </a:r>
          </a:p>
          <a:p>
            <a:pPr marL="465567" lvl="1" defTabSz="931134">
              <a:defRPr/>
            </a:pPr>
            <a:r>
              <a:rPr lang="fr-FR" dirty="0">
                <a:solidFill>
                  <a:srgbClr val="3E3E3E"/>
                </a:solidFill>
                <a:latin typeface="Roboto Light" panose="02000000000000000000" pitchFamily="2" charset="0"/>
                <a:ea typeface="Roboto Light" panose="02000000000000000000" pitchFamily="2" charset="0"/>
              </a:rPr>
              <a:t>Waterless </a:t>
            </a:r>
          </a:p>
          <a:p>
            <a:pPr marL="465567" lvl="1" defTabSz="931134">
              <a:defRPr/>
            </a:pPr>
            <a:r>
              <a:rPr lang="fr-FR" dirty="0">
                <a:solidFill>
                  <a:srgbClr val="3E3E3E"/>
                </a:solidFill>
                <a:latin typeface="Roboto Light" panose="02000000000000000000" pitchFamily="2" charset="0"/>
                <a:ea typeface="Roboto Light" panose="02000000000000000000" pitchFamily="2" charset="0"/>
              </a:rPr>
              <a:t>No preservatives </a:t>
            </a:r>
          </a:p>
          <a:p>
            <a:pPr marL="465567" lvl="1" defTabSz="931134">
              <a:defRPr/>
            </a:pPr>
            <a:r>
              <a:rPr lang="fr-FR" dirty="0">
                <a:solidFill>
                  <a:srgbClr val="3E3E3E"/>
                </a:solidFill>
                <a:latin typeface="Roboto Light" panose="02000000000000000000" pitchFamily="2" charset="0"/>
                <a:ea typeface="Roboto Light" panose="02000000000000000000" pitchFamily="2" charset="0"/>
              </a:rPr>
              <a:t>Alcohol-free </a:t>
            </a:r>
          </a:p>
          <a:p>
            <a:pPr marL="465567" lvl="1" defTabSz="931134">
              <a:defRPr/>
            </a:pPr>
            <a:r>
              <a:rPr lang="fr-FR" dirty="0">
                <a:solidFill>
                  <a:srgbClr val="3E3E3E"/>
                </a:solidFill>
                <a:latin typeface="Roboto Light" panose="02000000000000000000" pitchFamily="2" charset="0"/>
                <a:ea typeface="Roboto Light" panose="02000000000000000000" pitchFamily="2" charset="0"/>
              </a:rPr>
              <a:t>Non-comedogenic</a:t>
            </a:r>
          </a:p>
          <a:p>
            <a:pPr marL="465567" lvl="1" defTabSz="931134">
              <a:defRPr/>
            </a:pPr>
            <a:endParaRPr lang="fr-FR" dirty="0">
              <a:solidFill>
                <a:srgbClr val="3E3E3E"/>
              </a:solidFill>
              <a:latin typeface="Roboto Light" panose="02000000000000000000" pitchFamily="2" charset="0"/>
              <a:ea typeface="Roboto Light" panose="02000000000000000000" pitchFamily="2" charset="0"/>
            </a:endParaRPr>
          </a:p>
          <a:p>
            <a:pPr marL="465567" lvl="1" defTabSz="931134">
              <a:defRPr/>
            </a:pPr>
            <a:r>
              <a:rPr lang="fr-FR" b="1" dirty="0">
                <a:solidFill>
                  <a:srgbClr val="548235"/>
                </a:solidFill>
                <a:ea typeface="Roboto Black" panose="02000000000000000000" pitchFamily="2" charset="0"/>
              </a:rPr>
              <a:t>Suitable for all skin types</a:t>
            </a:r>
          </a:p>
          <a:p>
            <a:pPr lvl="1"/>
            <a:r>
              <a:rPr lang="fr-FR" dirty="0">
                <a:solidFill>
                  <a:srgbClr val="3E3E3E"/>
                </a:solidFill>
                <a:ea typeface="Roboto Light" panose="02000000000000000000" pitchFamily="2" charset="0"/>
              </a:rPr>
              <a:t>Dermatologically tested</a:t>
            </a:r>
          </a:p>
          <a:p>
            <a:pPr lvl="1"/>
            <a:endParaRPr lang="fr-FR" b="1" u="sng" dirty="0">
              <a:solidFill>
                <a:srgbClr val="3E3E3E"/>
              </a:solidFill>
              <a:ea typeface="Roboto Light" panose="02000000000000000000" pitchFamily="2" charset="0"/>
            </a:endParaRPr>
          </a:p>
          <a:p>
            <a:pPr lvl="1"/>
            <a:r>
              <a:rPr lang="fr-FR" b="1" dirty="0">
                <a:solidFill>
                  <a:srgbClr val="3E3E3E"/>
                </a:solidFill>
                <a:ea typeface="Roboto Light" panose="02000000000000000000" pitchFamily="2" charset="0"/>
              </a:rPr>
              <a:t>Dry skin </a:t>
            </a:r>
          </a:p>
          <a:p>
            <a:pPr lvl="1"/>
            <a:r>
              <a:rPr lang="fr-FR" dirty="0">
                <a:solidFill>
                  <a:srgbClr val="3E3E3E"/>
                </a:solidFill>
                <a:ea typeface="Roboto Light" panose="02000000000000000000" pitchFamily="2" charset="0"/>
              </a:rPr>
              <a:t>Comfort and hydration (less dryness and tightness)</a:t>
            </a:r>
          </a:p>
          <a:p>
            <a:pPr lvl="1"/>
            <a:r>
              <a:rPr lang="fr-FR" b="1" dirty="0">
                <a:solidFill>
                  <a:srgbClr val="3E3E3E"/>
                </a:solidFill>
                <a:ea typeface="Roboto Light" panose="02000000000000000000" pitchFamily="2" charset="0"/>
              </a:rPr>
              <a:t>Combination to oily skin</a:t>
            </a:r>
          </a:p>
          <a:p>
            <a:pPr lvl="1"/>
            <a:r>
              <a:rPr lang="fr-FR" dirty="0">
                <a:solidFill>
                  <a:srgbClr val="3E3E3E"/>
                </a:solidFill>
                <a:ea typeface="Roboto Light" panose="02000000000000000000" pitchFamily="2" charset="0"/>
              </a:rPr>
              <a:t>Regulates sebum (matte finish, fewer imperfections)          </a:t>
            </a:r>
          </a:p>
          <a:p>
            <a:pPr lvl="1"/>
            <a:r>
              <a:rPr lang="fr-FR" b="1" dirty="0">
                <a:solidFill>
                  <a:srgbClr val="3E3E3E"/>
                </a:solidFill>
                <a:ea typeface="Roboto Light" panose="02000000000000000000" pitchFamily="2" charset="0"/>
              </a:rPr>
              <a:t>Sensitive skin</a:t>
            </a:r>
          </a:p>
          <a:p>
            <a:pPr lvl="1"/>
            <a:r>
              <a:rPr lang="fr-FR" dirty="0">
                <a:solidFill>
                  <a:srgbClr val="3E3E3E"/>
                </a:solidFill>
                <a:ea typeface="Roboto Light" panose="02000000000000000000" pitchFamily="2" charset="0"/>
              </a:rPr>
              <a:t>Soothes feelings of discomfort and calms redness.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7501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160498" y="4784070"/>
            <a:ext cx="6646714" cy="5067274"/>
          </a:xfrm>
        </p:spPr>
        <p:txBody>
          <a:bodyPr/>
          <a:lstStyle/>
          <a:p>
            <a:pPr defTabSz="931134">
              <a:defRPr/>
            </a:pPr>
            <a:r>
              <a:rPr lang="en-US" dirty="0">
                <a:solidFill>
                  <a:srgbClr val="404040"/>
                </a:solidFill>
              </a:rPr>
              <a:t>Stress and lack of sleep </a:t>
            </a:r>
            <a:r>
              <a:rPr lang="en-US" dirty="0" err="1">
                <a:solidFill>
                  <a:srgbClr val="404040"/>
                </a:solidFill>
              </a:rPr>
              <a:t>are a </a:t>
            </a:r>
            <a:r>
              <a:rPr lang="en-US" dirty="0">
                <a:solidFill>
                  <a:srgbClr val="404040"/>
                </a:solidFill>
              </a:rPr>
              <a:t>source of </a:t>
            </a:r>
            <a:r>
              <a:rPr lang="en-US" dirty="0" err="1">
                <a:solidFill>
                  <a:srgbClr val="404040"/>
                </a:solidFill>
              </a:rPr>
              <a:t>cellular oxidative </a:t>
            </a:r>
            <a:r>
              <a:rPr lang="en-US" dirty="0">
                <a:solidFill>
                  <a:srgbClr val="404040"/>
                </a:solidFill>
              </a:rPr>
              <a:t>stress and </a:t>
            </a:r>
            <a:r>
              <a:rPr lang="en-US" dirty="0" err="1">
                <a:solidFill>
                  <a:srgbClr val="404040"/>
                </a:solidFill>
              </a:rPr>
              <a:t>inflammatory phenomena</a:t>
            </a:r>
            <a:r>
              <a:rPr lang="en-US" dirty="0">
                <a:solidFill>
                  <a:srgbClr val="404040"/>
                </a:solidFill>
              </a:rPr>
              <a:t>. </a:t>
            </a:r>
            <a:br>
              <a:rPr lang="en-US" dirty="0">
                <a:solidFill>
                  <a:srgbClr val="404040"/>
                </a:solidFill>
              </a:rPr>
            </a:br>
            <a:r>
              <a:rPr lang="en-US" dirty="0">
                <a:solidFill>
                  <a:srgbClr val="404040"/>
                </a:solidFill>
              </a:rPr>
              <a:t>Over time, </a:t>
            </a:r>
            <a:r>
              <a:rPr lang="en-US" dirty="0" err="1">
                <a:solidFill>
                  <a:srgbClr val="404040"/>
                </a:solidFill>
              </a:rPr>
              <a:t>this greatly upsets </a:t>
            </a:r>
            <a:r>
              <a:rPr lang="en-US" dirty="0">
                <a:solidFill>
                  <a:srgbClr val="404040"/>
                </a:solidFill>
              </a:rPr>
              <a:t>the </a:t>
            </a:r>
            <a:r>
              <a:rPr lang="en-US" dirty="0" err="1">
                <a:solidFill>
                  <a:srgbClr val="404040"/>
                </a:solidFill>
              </a:rPr>
              <a:t>skin</a:t>
            </a:r>
            <a:r>
              <a:rPr lang="en-US" dirty="0">
                <a:solidFill>
                  <a:srgbClr val="404040"/>
                </a:solidFill>
              </a:rPr>
              <a:t>'s </a:t>
            </a:r>
            <a:r>
              <a:rPr lang="en-US" dirty="0" err="1">
                <a:solidFill>
                  <a:srgbClr val="404040"/>
                </a:solidFill>
              </a:rPr>
              <a:t>balance </a:t>
            </a:r>
            <a:r>
              <a:rPr lang="en-US" dirty="0">
                <a:solidFill>
                  <a:srgbClr val="404040"/>
                </a:solidFill>
              </a:rPr>
              <a:t>and </a:t>
            </a:r>
            <a:r>
              <a:rPr lang="en-US" dirty="0" err="1">
                <a:solidFill>
                  <a:srgbClr val="404040"/>
                </a:solidFill>
              </a:rPr>
              <a:t>prevents it </a:t>
            </a:r>
            <a:r>
              <a:rPr lang="en-US" dirty="0">
                <a:solidFill>
                  <a:srgbClr val="404040"/>
                </a:solidFill>
              </a:rPr>
              <a:t>from </a:t>
            </a:r>
            <a:r>
              <a:rPr lang="en-US" dirty="0" err="1">
                <a:solidFill>
                  <a:srgbClr val="404040"/>
                </a:solidFill>
              </a:rPr>
              <a:t>regenerating effectively </a:t>
            </a:r>
            <a:r>
              <a:rPr lang="en-US" dirty="0">
                <a:solidFill>
                  <a:srgbClr val="404040"/>
                </a:solidFill>
              </a:rPr>
              <a:t>during the </a:t>
            </a:r>
            <a:r>
              <a:rPr lang="en-US" dirty="0" err="1">
                <a:solidFill>
                  <a:srgbClr val="404040"/>
                </a:solidFill>
              </a:rPr>
              <a:t>night</a:t>
            </a:r>
            <a:r>
              <a:rPr lang="en-US" dirty="0">
                <a:solidFill>
                  <a:srgbClr val="404040"/>
                </a:solidFill>
              </a:rPr>
              <a:t>. </a:t>
            </a:r>
          </a:p>
          <a:p>
            <a:pPr defTabSz="1008697">
              <a:defRPr/>
            </a:pPr>
            <a:endParaRPr lang="fr-FR" b="1" dirty="0">
              <a:solidFill>
                <a:srgbClr val="3E8894"/>
              </a:solidFill>
              <a:ea typeface="Roboto Black" panose="02000000000000000000" pitchFamily="2" charset="0"/>
            </a:endParaRPr>
          </a:p>
          <a:p>
            <a:pPr defTabSz="1008697">
              <a:defRPr/>
            </a:pPr>
            <a:r>
              <a:rPr lang="fr-FR" b="1" dirty="0">
                <a:solidFill>
                  <a:srgbClr val="3E8894"/>
                </a:solidFill>
                <a:ea typeface="Roboto Black" panose="02000000000000000000" pitchFamily="2" charset="0"/>
              </a:rPr>
              <a:t>5 consequences of cutaneous stress on the skin </a:t>
            </a:r>
            <a:r>
              <a:rPr lang="fr-FR" b="1" dirty="0">
                <a:solidFill>
                  <a:srgbClr val="1A1A1A"/>
                </a:solidFill>
                <a:ea typeface="Calibri" panose="020F0502020204030204" pitchFamily="34" charset="0"/>
                <a:cs typeface="Calibri" panose="020F0502020204030204" pitchFamily="34" charset="0"/>
              </a:rPr>
              <a:t>:</a:t>
            </a:r>
            <a:br>
              <a:rPr lang="fr-FR" b="1" dirty="0">
                <a:solidFill>
                  <a:srgbClr val="1A1A1A"/>
                </a:solidFill>
                <a:ea typeface="Calibri" panose="020F0502020204030204" pitchFamily="34" charset="0"/>
                <a:cs typeface="Calibri" panose="020F0502020204030204" pitchFamily="34" charset="0"/>
              </a:rPr>
            </a:br>
            <a:r>
              <a:rPr lang="fr-FR" dirty="0">
                <a:solidFill>
                  <a:srgbClr val="1A1A1A"/>
                </a:solidFill>
                <a:ea typeface="Calibri" panose="020F0502020204030204" pitchFamily="34" charset="0"/>
                <a:cs typeface="Calibri" panose="020F0502020204030204" pitchFamily="34" charset="0"/>
              </a:rPr>
              <a:t>Accelerated skin aging </a:t>
            </a:r>
            <a:r>
              <a:rPr lang="fr-FR" dirty="0"/>
              <a:t>(</a:t>
            </a:r>
            <a:r>
              <a:rPr lang="fr-FR" b="1" dirty="0"/>
              <a:t>it is estimated that extreme stress causes skin to age 2 times faster</a:t>
            </a:r>
            <a:r>
              <a:rPr lang="fr-FR" dirty="0"/>
              <a:t>)</a:t>
            </a:r>
            <a:endParaRPr lang="fr-FR" dirty="0">
              <a:solidFill>
                <a:srgbClr val="1A1A1A"/>
              </a:solidFill>
              <a:ea typeface="Calibri" panose="020F0502020204030204" pitchFamily="34" charset="0"/>
              <a:cs typeface="Calibri" panose="020F0502020204030204" pitchFamily="34" charset="0"/>
            </a:endParaRPr>
          </a:p>
          <a:p>
            <a:pPr defTabSz="1008697">
              <a:defRPr/>
            </a:pPr>
            <a:r>
              <a:rPr lang="fr-FR" dirty="0">
                <a:solidFill>
                  <a:srgbClr val="1A1A1A"/>
                </a:solidFill>
                <a:ea typeface="Calibri" panose="020F0502020204030204" pitchFamily="34" charset="0"/>
                <a:cs typeface="Calibri" panose="020F0502020204030204" pitchFamily="34" charset="0"/>
              </a:rPr>
              <a:t>Acne (adult) - due to excess sebum </a:t>
            </a:r>
          </a:p>
          <a:p>
            <a:pPr defTabSz="1008697">
              <a:defRPr/>
            </a:pPr>
            <a:r>
              <a:rPr lang="fr-FR" dirty="0">
                <a:solidFill>
                  <a:srgbClr val="1A1A1A"/>
                </a:solidFill>
                <a:ea typeface="Calibri" panose="020F0502020204030204" pitchFamily="34" charset="0"/>
                <a:cs typeface="Calibri" panose="020F0502020204030204" pitchFamily="34" charset="0"/>
              </a:rPr>
              <a:t>Loss of radiance</a:t>
            </a:r>
          </a:p>
          <a:p>
            <a:pPr defTabSz="1008697">
              <a:defRPr/>
            </a:pPr>
            <a:r>
              <a:rPr lang="fr-FR" dirty="0">
                <a:solidFill>
                  <a:srgbClr val="1A1A1A"/>
                </a:solidFill>
                <a:ea typeface="Calibri" panose="020F0502020204030204" pitchFamily="34" charset="0"/>
                <a:cs typeface="Calibri" panose="020F0502020204030204" pitchFamily="34" charset="0"/>
              </a:rPr>
              <a:t>Dehydration </a:t>
            </a:r>
          </a:p>
          <a:p>
            <a:pPr defTabSz="1008697">
              <a:defRPr/>
            </a:pPr>
            <a:r>
              <a:rPr lang="fr-FR" dirty="0">
                <a:solidFill>
                  <a:srgbClr val="1A1A1A"/>
                </a:solidFill>
                <a:ea typeface="Calibri" panose="020F0502020204030204" pitchFamily="34" charset="0"/>
                <a:cs typeface="Calibri" panose="020F0502020204030204" pitchFamily="34" charset="0"/>
              </a:rPr>
              <a:t>and irritation (altered skin barrier, redness). </a:t>
            </a:r>
            <a:endParaRPr lang="fr-FR" dirty="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t>3</a:t>
            </a:fld>
            <a:endParaRPr lang="fr-FR">
              <a:solidFill>
                <a:prstClr val="black"/>
              </a:solidFill>
              <a:latin typeface="Calibri" panose="020F0502020204030204"/>
            </a:endParaRPr>
          </a:p>
        </p:txBody>
      </p:sp>
    </p:spTree>
    <p:extLst>
      <p:ext uri="{BB962C8B-B14F-4D97-AF65-F5344CB8AC3E}">
        <p14:creationId xmlns:p14="http://schemas.microsoft.com/office/powerpoint/2010/main" val="1922487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prstClr val="black"/>
                </a:solidFill>
                <a:effectLst/>
                <a:uLnTx/>
                <a:uFillTx/>
                <a:latin typeface="Roboto Light"/>
                <a:ea typeface="Roboto" panose="02000000000000000000" pitchFamily="2" charset="0"/>
                <a:cs typeface="+mn-cs"/>
              </a:rPr>
              <a:t>What</a:t>
            </a:r>
            <a:r>
              <a:rPr kumimoji="0" lang="fr-FR" sz="14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 are the </a:t>
            </a:r>
            <a:r>
              <a:rPr kumimoji="0" lang="fr-FR" sz="1400" b="0" i="0" u="none" strike="noStrike" kern="1200" cap="none" spc="0" normalizeH="0" baseline="0" noProof="0" dirty="0" err="1">
                <a:ln>
                  <a:noFill/>
                </a:ln>
                <a:solidFill>
                  <a:prstClr val="black"/>
                </a:solidFill>
                <a:effectLst/>
                <a:uLnTx/>
                <a:uFillTx/>
                <a:latin typeface="Roboto Light"/>
                <a:ea typeface="Roboto" panose="02000000000000000000" pitchFamily="2" charset="0"/>
                <a:cs typeface="+mn-cs"/>
              </a:rPr>
              <a:t>benefits</a:t>
            </a:r>
            <a:r>
              <a:rPr kumimoji="0" lang="fr-FR" sz="14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 of CBD? </a:t>
            </a:r>
          </a:p>
          <a:p>
            <a:pPr lvl="0">
              <a:defRPr/>
            </a:pPr>
            <a:endParaRPr lang="fr-FR" sz="1400" b="1" dirty="0">
              <a:solidFill>
                <a:srgbClr val="3D7A53"/>
              </a:solidFill>
              <a:latin typeface="Roboto Light" panose="02000000000000000000" pitchFamily="2" charset="0"/>
              <a:ea typeface="Roboto Light" panose="02000000000000000000" pitchFamily="2" charset="0"/>
            </a:endParaRPr>
          </a:p>
          <a:p>
            <a:pPr lvl="0">
              <a:defRPr/>
            </a:pPr>
            <a:r>
              <a:rPr lang="fr-FR" sz="1400" b="1" dirty="0">
                <a:solidFill>
                  <a:srgbClr val="3D7A53"/>
                </a:solidFill>
                <a:latin typeface="Roboto Light" panose="02000000000000000000" pitchFamily="2" charset="0"/>
                <a:ea typeface="Roboto Light" panose="02000000000000000000" pitchFamily="2" charset="0"/>
              </a:rPr>
              <a:t>Anti-</a:t>
            </a:r>
            <a:r>
              <a:rPr lang="fr-FR" sz="1400" b="1" dirty="0" err="1">
                <a:solidFill>
                  <a:srgbClr val="3D7A53"/>
                </a:solidFill>
                <a:latin typeface="Roboto Light" panose="02000000000000000000" pitchFamily="2" charset="0"/>
                <a:ea typeface="Roboto Light" panose="02000000000000000000" pitchFamily="2" charset="0"/>
              </a:rPr>
              <a:t>inflammatory</a:t>
            </a:r>
            <a:r>
              <a:rPr lang="fr-FR" dirty="0">
                <a:solidFill>
                  <a:srgbClr val="3D7A53"/>
                </a:solidFill>
              </a:rPr>
              <a:t>: </a:t>
            </a:r>
            <a:r>
              <a:rPr lang="fr-FR" dirty="0"/>
              <a:t>Inhibition of </a:t>
            </a:r>
            <a:r>
              <a:rPr lang="fr-FR" dirty="0">
                <a:latin typeface="Roboto Light" panose="02000000000000000000" pitchFamily="2" charset="0"/>
                <a:ea typeface="Roboto Light" panose="02000000000000000000" pitchFamily="2" charset="0"/>
              </a:rPr>
              <a:t>certain inflammatory mediators + Boosts synthesis of </a:t>
            </a:r>
            <a:r>
              <a:rPr lang="fr-FR" dirty="0">
                <a:latin typeface="Symbol" panose="05050102010706020507" pitchFamily="18" charset="2"/>
                <a:ea typeface="Roboto Light" panose="02000000000000000000" pitchFamily="2" charset="0"/>
              </a:rPr>
              <a:t>b- </a:t>
            </a:r>
            <a:r>
              <a:rPr lang="fr-FR" dirty="0" err="1">
                <a:latin typeface="Roboto Light" panose="02000000000000000000" pitchFamily="2" charset="0"/>
                <a:ea typeface="Roboto Light" panose="02000000000000000000" pitchFamily="2" charset="0"/>
              </a:rPr>
              <a:t>endorphins</a:t>
            </a:r>
            <a:r>
              <a:rPr lang="fr-FR" dirty="0">
                <a:latin typeface="Roboto Light" panose="02000000000000000000" pitchFamily="2" charset="0"/>
                <a:ea typeface="Roboto Light" panose="02000000000000000000" pitchFamily="2" charset="0"/>
              </a:rPr>
              <a:t>(well-being molecules).</a:t>
            </a:r>
          </a:p>
          <a:p>
            <a:pPr lvl="0">
              <a:defRPr/>
            </a:pPr>
            <a:r>
              <a:rPr lang="fr-FR" sz="1400" b="1" dirty="0">
                <a:solidFill>
                  <a:srgbClr val="3D7A53"/>
                </a:solidFill>
                <a:latin typeface="Roboto Light" panose="02000000000000000000" pitchFamily="2" charset="0"/>
                <a:ea typeface="Roboto Light" panose="02000000000000000000" pitchFamily="2" charset="0"/>
              </a:rPr>
              <a:t>Anti-oxidant </a:t>
            </a:r>
            <a:r>
              <a:rPr lang="fr-FR" dirty="0">
                <a:solidFill>
                  <a:srgbClr val="3D7A53"/>
                </a:solidFill>
              </a:rPr>
              <a:t>: </a:t>
            </a:r>
            <a:r>
              <a:rPr lang="fr-FR" dirty="0">
                <a:solidFill>
                  <a:prstClr val="black"/>
                </a:solidFill>
                <a:latin typeface="Roboto Light"/>
                <a:ea typeface="Roboto Black" panose="02000000000000000000" pitchFamily="2" charset="0"/>
              </a:rPr>
              <a:t>Neutralizes oxidative stress + Boosts </a:t>
            </a:r>
            <a:r>
              <a:rPr lang="fr-FR" dirty="0" err="1">
                <a:solidFill>
                  <a:prstClr val="black"/>
                </a:solidFill>
                <a:latin typeface="Roboto Light"/>
                <a:ea typeface="Roboto Black" panose="02000000000000000000" pitchFamily="2" charset="0"/>
              </a:rPr>
              <a:t>antioxidant </a:t>
            </a:r>
            <a:r>
              <a:rPr lang="fr-FR" dirty="0">
                <a:solidFill>
                  <a:prstClr val="black"/>
                </a:solidFill>
                <a:latin typeface="Roboto Light"/>
                <a:ea typeface="Roboto Black" panose="02000000000000000000" pitchFamily="2" charset="0"/>
              </a:rPr>
              <a:t>self-defense systems.</a:t>
            </a:r>
            <a:endParaRPr lang="fr-FR" sz="1400" dirty="0">
              <a:solidFill>
                <a:prstClr val="black"/>
              </a:solidFill>
              <a:latin typeface="Roboto Light"/>
              <a:ea typeface="Roboto Black" panose="02000000000000000000" pitchFamily="2" charset="0"/>
            </a:endParaRPr>
          </a:p>
          <a:p>
            <a:pPr lvl="0">
              <a:defRPr/>
            </a:pPr>
            <a:r>
              <a:rPr lang="fr-FR" sz="1400" b="1" dirty="0">
                <a:solidFill>
                  <a:srgbClr val="3D7A53"/>
                </a:solidFill>
                <a:latin typeface="Roboto Light" panose="02000000000000000000" pitchFamily="2" charset="0"/>
                <a:ea typeface="Roboto Light" panose="02000000000000000000" pitchFamily="2" charset="0"/>
              </a:rPr>
              <a:t>Regulator</a:t>
            </a:r>
            <a:r>
              <a:rPr lang="fr-FR" sz="1100" dirty="0">
                <a:solidFill>
                  <a:srgbClr val="3D7A53"/>
                </a:solidFill>
              </a:rPr>
              <a:t>: </a:t>
            </a:r>
            <a:r>
              <a:rPr lang="fr-FR" dirty="0"/>
              <a:t>Balances sebum lipid synthesis.</a:t>
            </a:r>
          </a:p>
        </p:txBody>
      </p:sp>
      <p:sp>
        <p:nvSpPr>
          <p:cNvPr id="4" name="Espace réservé du numéro de diapositive 3"/>
          <p:cNvSpPr>
            <a:spLocks noGrp="1"/>
          </p:cNvSpPr>
          <p:nvPr>
            <p:ph type="sldNum" sz="quarter" idx="5"/>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2211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Roboto Light"/>
                <a:ea typeface="Roboto" panose="02000000000000000000" pitchFamily="2" charset="0"/>
                <a:cs typeface="+mn-cs"/>
              </a:rPr>
              <a:t>What</a:t>
            </a:r>
            <a:r>
              <a:rPr kumimoji="0" lang="fr-FR" sz="12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 are the 3 key actions of SERUM CBD? </a:t>
            </a:r>
          </a:p>
          <a:p>
            <a:pPr lvl="0">
              <a:defRPr/>
            </a:pPr>
            <a:endParaRPr lang="fr-FR" dirty="0"/>
          </a:p>
          <a:p>
            <a:pPr lvl="0">
              <a:defRPr/>
            </a:pPr>
            <a:r>
              <a:rPr lang="fr-FR" dirty="0" err="1"/>
              <a:t>Smoothing</a:t>
            </a:r>
            <a:r>
              <a:rPr lang="fr-FR" dirty="0"/>
              <a:t> means reducing wrinkles and skin texture, truly smoothing the complexion.</a:t>
            </a:r>
          </a:p>
        </p:txBody>
      </p:sp>
      <p:sp>
        <p:nvSpPr>
          <p:cNvPr id="4" name="Espace réservé du numéro de diapositive 3"/>
          <p:cNvSpPr>
            <a:spLocks noGrp="1"/>
          </p:cNvSpPr>
          <p:nvPr>
            <p:ph type="sldNum" sz="quarter" idx="5"/>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362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"I can use </a:t>
            </a:r>
            <a:r>
              <a:rPr kumimoji="0" lang="fr-FR" sz="1200" b="0" i="0" u="none" strike="noStrike" kern="1200" cap="none" spc="0" normalizeH="0" baseline="0" noProof="0" dirty="0">
                <a:ln>
                  <a:noFill/>
                </a:ln>
                <a:solidFill>
                  <a:srgbClr val="333638"/>
                </a:solidFill>
                <a:effectLst/>
                <a:uLnTx/>
                <a:uFillTx/>
                <a:latin typeface="KyivType Sans" panose="00000500000000000000" pitchFamily="50" charset="0"/>
                <a:ea typeface="Roboto" panose="02000000000000000000" pitchFamily="2" charset="0"/>
                <a:cs typeface="+mn-cs"/>
              </a:rPr>
              <a:t>SERUM CBD </a:t>
            </a:r>
            <a:r>
              <a:rPr kumimoji="0" lang="fr-FR" sz="1200" b="0" i="0" u="none" strike="noStrike" kern="1200" cap="none" spc="0" normalizeH="0" baseline="0" noProof="0" dirty="0" err="1">
                <a:ln>
                  <a:noFill/>
                </a:ln>
                <a:solidFill>
                  <a:srgbClr val="333638"/>
                </a:solidFill>
                <a:effectLst/>
                <a:uLnTx/>
                <a:uFillTx/>
                <a:latin typeface="KyivType Sans" panose="00000500000000000000" pitchFamily="50" charset="0"/>
                <a:ea typeface="Roboto" panose="02000000000000000000" pitchFamily="2" charset="0"/>
                <a:cs typeface="+mn-cs"/>
              </a:rPr>
              <a:t>alone</a:t>
            </a:r>
            <a:r>
              <a:rPr kumimoji="0" lang="fr-FR" sz="12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a:t>
            </a:r>
          </a:p>
          <a:p>
            <a:endParaRPr lang="fr-FR" dirty="0"/>
          </a:p>
          <a:p>
            <a:r>
              <a:rPr lang="fr-FR" dirty="0" err="1"/>
              <a:t>True</a:t>
            </a:r>
            <a:r>
              <a:rPr lang="fr-FR" dirty="0"/>
              <a:t>, depending on your needs and skin type, </a:t>
            </a:r>
            <a:r>
              <a:rPr lang="fr-FR" dirty="0" err="1"/>
              <a:t>Serum</a:t>
            </a:r>
            <a:r>
              <a:rPr lang="fr-FR" dirty="0"/>
              <a:t> CBD can be used on its own. </a:t>
            </a:r>
          </a:p>
          <a:p>
            <a:endParaRPr lang="fr-FR" dirty="0"/>
          </a:p>
          <a:p>
            <a:r>
              <a:rPr lang="en-US" dirty="0">
                <a:solidFill>
                  <a:srgbClr val="3E3E3E"/>
                </a:solidFill>
                <a:ea typeface="Roboto Light" panose="02000000000000000000" pitchFamily="2" charset="0"/>
              </a:rPr>
              <a:t>A texture that </a:t>
            </a:r>
            <a:r>
              <a:rPr lang="en-US" dirty="0" err="1">
                <a:solidFill>
                  <a:srgbClr val="3E3E3E"/>
                </a:solidFill>
                <a:ea typeface="Roboto Light" panose="02000000000000000000" pitchFamily="2" charset="0"/>
              </a:rPr>
              <a:t>penetrates quickly </a:t>
            </a:r>
            <a:r>
              <a:rPr lang="en-US" dirty="0">
                <a:solidFill>
                  <a:srgbClr val="3E3E3E"/>
                </a:solidFill>
                <a:ea typeface="Roboto Light" panose="02000000000000000000" pitchFamily="2" charset="0"/>
              </a:rPr>
              <a:t>without </a:t>
            </a:r>
            <a:r>
              <a:rPr lang="en-US" dirty="0" err="1">
                <a:solidFill>
                  <a:srgbClr val="3E3E3E"/>
                </a:solidFill>
                <a:ea typeface="Roboto Light" panose="02000000000000000000" pitchFamily="2" charset="0"/>
              </a:rPr>
              <a:t>leaving </a:t>
            </a:r>
            <a:r>
              <a:rPr lang="en-US" dirty="0">
                <a:solidFill>
                  <a:srgbClr val="3E3E3E"/>
                </a:solidFill>
                <a:ea typeface="Roboto Light" panose="02000000000000000000" pitchFamily="2" charset="0"/>
              </a:rPr>
              <a:t>a greasy film, </a:t>
            </a:r>
          </a:p>
          <a:p>
            <a:r>
              <a:rPr lang="en-US" dirty="0">
                <a:solidFill>
                  <a:srgbClr val="3E3E3E"/>
                </a:solidFill>
                <a:ea typeface="Roboto Light" panose="02000000000000000000" pitchFamily="2" charset="0"/>
              </a:rPr>
              <a:t>that has </a:t>
            </a:r>
            <a:r>
              <a:rPr lang="en-US" dirty="0" err="1">
                <a:solidFill>
                  <a:srgbClr val="3E3E3E"/>
                </a:solidFill>
                <a:ea typeface="Roboto Light" panose="02000000000000000000" pitchFamily="2" charset="0"/>
              </a:rPr>
              <a:t>convinced users of all skin </a:t>
            </a:r>
            <a:r>
              <a:rPr lang="en-US" dirty="0">
                <a:solidFill>
                  <a:srgbClr val="3E3E3E"/>
                </a:solidFill>
                <a:ea typeface="Roboto Light" panose="02000000000000000000" pitchFamily="2" charset="0"/>
              </a:rPr>
              <a:t>types:</a:t>
            </a:r>
          </a:p>
          <a:p>
            <a:endParaRPr lang="en-US" b="1" dirty="0">
              <a:solidFill>
                <a:srgbClr val="3E3E3E"/>
              </a:solidFill>
              <a:ea typeface="Roboto Light" panose="02000000000000000000" pitchFamily="2" charset="0"/>
            </a:endParaRPr>
          </a:p>
          <a:p>
            <a:r>
              <a:rPr lang="fr-FR" b="1" dirty="0">
                <a:solidFill>
                  <a:srgbClr val="006653"/>
                </a:solidFill>
                <a:ea typeface="Roboto Black" panose="02000000000000000000" pitchFamily="2" charset="0"/>
              </a:rPr>
              <a:t>100% </a:t>
            </a:r>
            <a:r>
              <a:rPr lang="en-US" dirty="0" err="1">
                <a:solidFill>
                  <a:srgbClr val="3E3E3E"/>
                </a:solidFill>
                <a:ea typeface="Roboto Light" panose="02000000000000000000" pitchFamily="2" charset="0"/>
              </a:rPr>
              <a:t>this oleo-serum is pleasant </a:t>
            </a:r>
            <a:r>
              <a:rPr lang="en-US" dirty="0">
                <a:solidFill>
                  <a:srgbClr val="3E3E3E"/>
                </a:solidFill>
                <a:ea typeface="Roboto Light" panose="02000000000000000000" pitchFamily="2" charset="0"/>
              </a:rPr>
              <a:t>to </a:t>
            </a:r>
            <a:r>
              <a:rPr lang="fr-FR" dirty="0">
                <a:solidFill>
                  <a:srgbClr val="3E3E3E"/>
                </a:solidFill>
                <a:ea typeface="Roboto Light" panose="02000000000000000000" pitchFamily="2" charset="0"/>
              </a:rPr>
              <a:t>use </a:t>
            </a:r>
            <a:r>
              <a:rPr lang="fr-FR" baseline="30000" dirty="0">
                <a:solidFill>
                  <a:srgbClr val="3E3E3E"/>
                </a:solidFill>
                <a:ea typeface="Roboto Light" panose="02000000000000000000" pitchFamily="2" charset="0"/>
              </a:rPr>
              <a:t>(1)</a:t>
            </a:r>
            <a:br>
              <a:rPr lang="fr-FR" b="1" dirty="0">
                <a:solidFill>
                  <a:srgbClr val="3D7A53"/>
                </a:solidFill>
                <a:ea typeface="Roboto Black" panose="02000000000000000000" pitchFamily="2" charset="0"/>
              </a:rPr>
            </a:br>
            <a:r>
              <a:rPr lang="fr-FR" b="1" dirty="0">
                <a:solidFill>
                  <a:srgbClr val="006653"/>
                </a:solidFill>
                <a:ea typeface="Roboto Black" panose="02000000000000000000" pitchFamily="2" charset="0"/>
              </a:rPr>
              <a:t>97% </a:t>
            </a:r>
            <a:r>
              <a:rPr lang="en-US" dirty="0" err="1">
                <a:solidFill>
                  <a:srgbClr val="3E3E3E"/>
                </a:solidFill>
                <a:ea typeface="Roboto Light" panose="02000000000000000000" pitchFamily="2" charset="0"/>
              </a:rPr>
              <a:t>integrates perfectly into your </a:t>
            </a:r>
            <a:r>
              <a:rPr lang="en-US" dirty="0">
                <a:solidFill>
                  <a:srgbClr val="3E3E3E"/>
                </a:solidFill>
                <a:ea typeface="Roboto Light" panose="02000000000000000000" pitchFamily="2" charset="0"/>
              </a:rPr>
              <a:t>skin </a:t>
            </a:r>
            <a:r>
              <a:rPr lang="en-US" dirty="0" err="1">
                <a:solidFill>
                  <a:srgbClr val="3E3E3E"/>
                </a:solidFill>
                <a:ea typeface="Roboto Light" panose="02000000000000000000" pitchFamily="2" charset="0"/>
              </a:rPr>
              <a:t>care </a:t>
            </a:r>
            <a:r>
              <a:rPr lang="en-US" dirty="0">
                <a:solidFill>
                  <a:srgbClr val="3E3E3E"/>
                </a:solidFill>
                <a:ea typeface="Roboto Light" panose="02000000000000000000" pitchFamily="2" charset="0"/>
              </a:rPr>
              <a:t>routine </a:t>
            </a:r>
            <a:r>
              <a:rPr lang="fr-FR" baseline="30000" dirty="0">
                <a:solidFill>
                  <a:srgbClr val="3E3E3E"/>
                </a:solidFill>
                <a:ea typeface="Roboto Light" panose="02000000000000000000" pitchFamily="2" charset="0"/>
              </a:rPr>
              <a:t>(1)</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4685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TRUE</a:t>
            </a:r>
          </a:p>
          <a:p>
            <a:endParaRPr lang="fr-FR" dirty="0"/>
          </a:p>
          <a:p>
            <a:r>
              <a:rPr lang="fr-FR" dirty="0">
                <a:latin typeface="Calibri" panose="020F0502020204030204" pitchFamily="34" charset="0"/>
                <a:ea typeface="Arial Unicode MS"/>
              </a:rPr>
              <a:t>Native Lotus plant cells have demonstrated their anti-stress effectiveness on the skin by acting on the synthesis of several neurotransmitters:</a:t>
            </a:r>
            <a:br>
              <a:rPr lang="fr-FR" dirty="0">
                <a:latin typeface="Calibri" panose="020F0502020204030204" pitchFamily="34" charset="0"/>
                <a:ea typeface="Arial Unicode MS"/>
              </a:rPr>
            </a:br>
            <a:endParaRPr lang="fr-FR" dirty="0">
              <a:latin typeface="Calibri" panose="020F0502020204030204" pitchFamily="34" charset="0"/>
            </a:endParaRPr>
          </a:p>
          <a:p>
            <a:r>
              <a:rPr lang="fr-FR" b="1" dirty="0">
                <a:latin typeface="Calibri" panose="020F0502020204030204" pitchFamily="34" charset="0"/>
                <a:ea typeface="Arial Unicode MS"/>
              </a:rPr>
              <a:t>Through these actions, Sacred Lotus native </a:t>
            </a:r>
            <a:r>
              <a:rPr lang="fr-FR" b="1" dirty="0" err="1">
                <a:latin typeface="Calibri" panose="020F0502020204030204" pitchFamily="34" charset="0"/>
                <a:ea typeface="Arial Unicode MS"/>
              </a:rPr>
              <a:t>cells</a:t>
            </a:r>
            <a:r>
              <a:rPr lang="fr-FR" b="1" dirty="0">
                <a:latin typeface="Calibri" panose="020F0502020204030204" pitchFamily="34" charset="0"/>
                <a:ea typeface="Arial Unicode MS"/>
              </a:rPr>
              <a:t> de-stress, calm the skin and help reduce feelings of irritation.</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8284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TRUE</a:t>
            </a:r>
          </a:p>
          <a:p>
            <a:endParaRPr lang="fr-FR" dirty="0"/>
          </a:p>
          <a:p>
            <a:r>
              <a:rPr lang="fr-FR" sz="1600" b="1" dirty="0">
                <a:solidFill>
                  <a:srgbClr val="3D7A53"/>
                </a:solidFill>
                <a:latin typeface="Roboto Light" panose="02000000000000000000" pitchFamily="2" charset="0"/>
                <a:ea typeface="Roboto Light" panose="02000000000000000000" pitchFamily="2" charset="0"/>
              </a:rPr>
              <a:t>REISHI mushroom of immortality: </a:t>
            </a:r>
            <a:r>
              <a:rPr lang="fr-FR" dirty="0"/>
              <a:t>moisturizing, antioxidant and anti-inflammatory</a:t>
            </a:r>
          </a:p>
          <a:p>
            <a:endParaRPr lang="fr-FR" dirty="0"/>
          </a:p>
          <a:p>
            <a:pPr defTabSz="931134">
              <a:defRPr/>
            </a:pPr>
            <a:r>
              <a:rPr lang="fr-FR" i="1" dirty="0">
                <a:solidFill>
                  <a:srgbClr val="3D7A53"/>
                </a:solidFill>
                <a:latin typeface="Roboto Black" panose="02000000000000000000" pitchFamily="2" charset="0"/>
                <a:ea typeface="Roboto Black" panose="02000000000000000000" pitchFamily="2" charset="0"/>
              </a:rPr>
              <a:t>Enhanced actions with CBD</a:t>
            </a:r>
            <a:br>
              <a:rPr lang="fr-FR" i="1" dirty="0">
                <a:solidFill>
                  <a:srgbClr val="3D7A53"/>
                </a:solidFill>
                <a:latin typeface="Roboto Black" panose="02000000000000000000" pitchFamily="2" charset="0"/>
                <a:ea typeface="Roboto Black" panose="02000000000000000000" pitchFamily="2" charset="0"/>
              </a:rPr>
            </a:br>
            <a:r>
              <a:rPr lang="fr-FR" i="1" dirty="0">
                <a:solidFill>
                  <a:srgbClr val="3D7A53"/>
                </a:solidFill>
                <a:latin typeface="Roboto Black" panose="02000000000000000000" pitchFamily="2" charset="0"/>
                <a:ea typeface="Roboto Black" panose="02000000000000000000" pitchFamily="2" charset="0"/>
              </a:rPr>
              <a:t>Helps boost skin's resistance to stress</a:t>
            </a:r>
            <a:endParaRPr lang="fr-FR" i="1" dirty="0">
              <a:solidFill>
                <a:srgbClr val="3D7A53"/>
              </a:solidFill>
              <a:latin typeface="Roboto Black" panose="02000000000000000000" pitchFamily="2" charset="0"/>
              <a:ea typeface="Roboto Black" panose="02000000000000000000" pitchFamily="2" charset="0"/>
              <a:sym typeface="Wingdings" panose="05000000000000000000" pitchFamily="2" charset="2"/>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6123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CBD serum joins our 5 other </a:t>
            </a:r>
            <a:r>
              <a:rPr lang="en-US" dirty="0" err="1"/>
              <a:t>serums.It</a:t>
            </a:r>
            <a:r>
              <a:rPr lang="en-US" dirty="0"/>
              <a:t> is essential to know and understand them well in order to give the best advice.</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4644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19100" y="476250"/>
            <a:ext cx="5970588" cy="3357563"/>
          </a:xfrm>
        </p:spPr>
      </p:sp>
      <p:sp>
        <p:nvSpPr>
          <p:cNvPr id="3" name="Espace réservé des notes 2"/>
          <p:cNvSpPr>
            <a:spLocks noGrp="1"/>
          </p:cNvSpPr>
          <p:nvPr>
            <p:ph type="body" idx="1"/>
          </p:nvPr>
        </p:nvSpPr>
        <p:spPr>
          <a:xfrm>
            <a:off x="138379" y="3963296"/>
            <a:ext cx="6532028" cy="9160566"/>
          </a:xfrm>
        </p:spPr>
        <p:txBody>
          <a:bodyPr/>
          <a:lstStyle/>
          <a:p>
            <a:pPr marL="161655"/>
            <a:r>
              <a:rPr lang="en-US" sz="300" b="1" dirty="0"/>
              <a:t>don't hesitate to print this summary page of the </a:t>
            </a:r>
            <a:r>
              <a:rPr lang="en-US" sz="300" b="1" dirty="0" err="1"/>
              <a:t>Yon-Ka</a:t>
            </a:r>
            <a:r>
              <a:rPr lang="en-US" sz="300" b="1" dirty="0"/>
              <a:t> Serums family</a:t>
            </a:r>
            <a:endParaRPr lang="fr-FR" sz="300" b="1" dirty="0"/>
          </a:p>
          <a:p>
            <a:pPr marL="161655"/>
            <a:endParaRPr lang="fr-FR" sz="300" b="1" dirty="0"/>
          </a:p>
          <a:p>
            <a:pPr marL="161655"/>
            <a:r>
              <a:rPr lang="fr-FR" sz="300" b="1" dirty="0"/>
              <a:t>HYDRA N1 SERUM</a:t>
            </a:r>
          </a:p>
          <a:p>
            <a:pPr marL="161655"/>
            <a:endParaRPr lang="fr-FR" sz="300" dirty="0"/>
          </a:p>
          <a:p>
            <a:pPr marL="161655"/>
            <a:r>
              <a:rPr lang="fr-FR" sz="300" u="sng" dirty="0"/>
              <a:t>Description</a:t>
            </a:r>
          </a:p>
          <a:p>
            <a:pPr defTabSz="931134">
              <a:defRPr/>
            </a:pPr>
            <a:r>
              <a:rPr lang="fr-FR" sz="300" dirty="0"/>
              <a:t>This </a:t>
            </a:r>
            <a:r>
              <a:rPr lang="fr-FR" sz="300" dirty="0" err="1"/>
              <a:t>moisturizing</a:t>
            </a:r>
            <a:r>
              <a:rPr lang="fr-FR" sz="300" dirty="0"/>
              <a:t> </a:t>
            </a:r>
            <a:r>
              <a:rPr lang="fr-FR" sz="300" dirty="0" err="1"/>
              <a:t>serum</a:t>
            </a:r>
            <a:r>
              <a:rPr lang="fr-FR" sz="300" dirty="0"/>
              <a:t> </a:t>
            </a:r>
            <a:r>
              <a:rPr lang="fr-FR" sz="300" dirty="0" err="1"/>
              <a:t>with</a:t>
            </a:r>
            <a:r>
              <a:rPr lang="fr-FR" sz="300" dirty="0"/>
              <a:t> </a:t>
            </a:r>
            <a:r>
              <a:rPr lang="fr-FR" sz="300" dirty="0" err="1"/>
              <a:t>hyaluronic</a:t>
            </a:r>
            <a:r>
              <a:rPr lang="fr-FR" sz="300" dirty="0"/>
              <a:t> </a:t>
            </a:r>
            <a:r>
              <a:rPr lang="fr-FR" sz="300" dirty="0" err="1"/>
              <a:t>acid</a:t>
            </a:r>
            <a:r>
              <a:rPr lang="fr-FR" sz="300" dirty="0"/>
              <a:t> </a:t>
            </a:r>
            <a:r>
              <a:rPr lang="fr-FR" sz="300" dirty="0" err="1"/>
              <a:t>is</a:t>
            </a:r>
            <a:r>
              <a:rPr lang="fr-FR" sz="300" dirty="0"/>
              <a:t> the SOS </a:t>
            </a:r>
            <a:r>
              <a:rPr lang="fr-FR" sz="300" dirty="0" err="1"/>
              <a:t>treatment</a:t>
            </a:r>
            <a:r>
              <a:rPr lang="fr-FR" sz="300" dirty="0"/>
              <a:t> for </a:t>
            </a:r>
            <a:r>
              <a:rPr lang="fr-FR" sz="300" dirty="0" err="1"/>
              <a:t>severely</a:t>
            </a:r>
            <a:r>
              <a:rPr lang="fr-FR" sz="300" dirty="0"/>
              <a:t> </a:t>
            </a:r>
            <a:r>
              <a:rPr lang="fr-FR" sz="300" dirty="0" err="1"/>
              <a:t>dehydrated</a:t>
            </a:r>
            <a:r>
              <a:rPr lang="fr-FR" sz="300" dirty="0"/>
              <a:t> skin, </a:t>
            </a:r>
            <a:r>
              <a:rPr lang="fr-FR" sz="300" dirty="0" err="1"/>
              <a:t>providing</a:t>
            </a:r>
            <a:r>
              <a:rPr lang="fr-FR" sz="300" dirty="0"/>
              <a:t> </a:t>
            </a:r>
            <a:r>
              <a:rPr lang="fr-FR" sz="300" dirty="0" err="1"/>
              <a:t>deep</a:t>
            </a:r>
            <a:r>
              <a:rPr lang="fr-FR" sz="300" dirty="0"/>
              <a:t>, long-lasting </a:t>
            </a:r>
            <a:r>
              <a:rPr lang="fr-FR" sz="300" dirty="0" err="1"/>
              <a:t>hydration</a:t>
            </a:r>
            <a:r>
              <a:rPr lang="fr-FR" sz="300" dirty="0"/>
              <a:t>. </a:t>
            </a:r>
            <a:r>
              <a:rPr lang="fr-FR" sz="300" dirty="0" err="1"/>
              <a:t>Enriched</a:t>
            </a:r>
            <a:r>
              <a:rPr lang="fr-FR" sz="300" dirty="0"/>
              <a:t> </a:t>
            </a:r>
            <a:r>
              <a:rPr lang="fr-FR" sz="300" dirty="0" err="1"/>
              <a:t>with</a:t>
            </a:r>
            <a:r>
              <a:rPr lang="fr-FR" sz="300" dirty="0"/>
              <a:t> </a:t>
            </a:r>
            <a:r>
              <a:rPr lang="fr-FR" sz="300" dirty="0" err="1"/>
              <a:t>restructuring</a:t>
            </a:r>
            <a:r>
              <a:rPr lang="fr-FR" sz="300" dirty="0"/>
              <a:t> and </a:t>
            </a:r>
            <a:r>
              <a:rPr lang="fr-FR" sz="300" dirty="0" err="1"/>
              <a:t>anti-oxidant</a:t>
            </a:r>
            <a:r>
              <a:rPr lang="fr-FR" sz="300" dirty="0"/>
              <a:t> active </a:t>
            </a:r>
            <a:r>
              <a:rPr lang="fr-FR" sz="300" dirty="0" err="1"/>
              <a:t>ingredients</a:t>
            </a:r>
            <a:r>
              <a:rPr lang="fr-FR" sz="300" dirty="0"/>
              <a:t> </a:t>
            </a:r>
            <a:r>
              <a:rPr lang="fr-FR" sz="300" dirty="0" err="1"/>
              <a:t>such</a:t>
            </a:r>
            <a:r>
              <a:rPr lang="fr-FR" sz="300" dirty="0"/>
              <a:t> as </a:t>
            </a:r>
            <a:r>
              <a:rPr lang="fr-FR" sz="300" dirty="0" err="1"/>
              <a:t>vitamins</a:t>
            </a:r>
            <a:r>
              <a:rPr lang="fr-FR" sz="300" dirty="0"/>
              <a:t> A, C and E, Hydra N° 1 Sérum </a:t>
            </a:r>
            <a:r>
              <a:rPr lang="fr-FR" sz="300" dirty="0" err="1"/>
              <a:t>intensely</a:t>
            </a:r>
            <a:r>
              <a:rPr lang="fr-FR" sz="300" dirty="0"/>
              <a:t> </a:t>
            </a:r>
            <a:r>
              <a:rPr lang="fr-FR" sz="300" dirty="0" err="1"/>
              <a:t>nourishes</a:t>
            </a:r>
            <a:r>
              <a:rPr lang="fr-FR" sz="300" dirty="0"/>
              <a:t> and </a:t>
            </a:r>
            <a:r>
              <a:rPr lang="fr-FR" sz="300" dirty="0" err="1"/>
              <a:t>regenerates</a:t>
            </a:r>
            <a:r>
              <a:rPr lang="fr-FR" sz="300" dirty="0"/>
              <a:t> skin, </a:t>
            </a:r>
            <a:r>
              <a:rPr lang="fr-FR" sz="300" dirty="0" err="1"/>
              <a:t>leaving</a:t>
            </a:r>
            <a:r>
              <a:rPr lang="fr-FR" sz="300" dirty="0"/>
              <a:t> </a:t>
            </a:r>
            <a:r>
              <a:rPr lang="fr-FR" sz="300" dirty="0" err="1"/>
              <a:t>it</a:t>
            </a:r>
            <a:r>
              <a:rPr lang="fr-FR" sz="300" dirty="0"/>
              <a:t> soft, </a:t>
            </a:r>
            <a:r>
              <a:rPr lang="fr-FR" sz="300" dirty="0" err="1"/>
              <a:t>supple</a:t>
            </a:r>
            <a:r>
              <a:rPr lang="fr-FR" sz="300" dirty="0"/>
              <a:t> and </a:t>
            </a:r>
            <a:r>
              <a:rPr lang="fr-FR" sz="300" dirty="0" err="1"/>
              <a:t>plump</a:t>
            </a:r>
            <a:r>
              <a:rPr lang="fr-FR" sz="300" dirty="0"/>
              <a:t>. An </a:t>
            </a:r>
            <a:r>
              <a:rPr lang="fr-FR" sz="300" dirty="0" err="1"/>
              <a:t>ally</a:t>
            </a:r>
            <a:r>
              <a:rPr lang="fr-FR" sz="300" dirty="0"/>
              <a:t> for </a:t>
            </a:r>
            <a:r>
              <a:rPr lang="fr-FR" sz="300" dirty="0" err="1"/>
              <a:t>thirsty</a:t>
            </a:r>
            <a:r>
              <a:rPr lang="fr-FR" sz="300" dirty="0"/>
              <a:t>, </a:t>
            </a:r>
            <a:r>
              <a:rPr lang="fr-FR" sz="300" dirty="0" err="1"/>
              <a:t>tired</a:t>
            </a:r>
            <a:r>
              <a:rPr lang="fr-FR" sz="300" dirty="0"/>
              <a:t> and </a:t>
            </a:r>
            <a:r>
              <a:rPr lang="fr-FR" sz="300" dirty="0" err="1"/>
              <a:t>lackluster</a:t>
            </a:r>
            <a:r>
              <a:rPr lang="fr-FR" sz="300" dirty="0"/>
              <a:t> skin. </a:t>
            </a:r>
            <a:r>
              <a:rPr lang="fr-FR" sz="300" dirty="0" err="1"/>
              <a:t>Its</a:t>
            </a:r>
            <a:r>
              <a:rPr lang="fr-FR" sz="300" dirty="0"/>
              <a:t> gel-</a:t>
            </a:r>
            <a:r>
              <a:rPr lang="fr-FR" sz="300" dirty="0" err="1"/>
              <a:t>cream</a:t>
            </a:r>
            <a:r>
              <a:rPr lang="fr-FR" sz="300" dirty="0"/>
              <a:t> texture </a:t>
            </a:r>
            <a:r>
              <a:rPr lang="fr-FR" sz="300" dirty="0" err="1"/>
              <a:t>is</a:t>
            </a:r>
            <a:r>
              <a:rPr lang="fr-FR" sz="300" dirty="0"/>
              <a:t> </a:t>
            </a:r>
            <a:r>
              <a:rPr lang="fr-FR" sz="300" dirty="0" err="1"/>
              <a:t>rapidly</a:t>
            </a:r>
            <a:r>
              <a:rPr lang="fr-FR" sz="300" dirty="0"/>
              <a:t> </a:t>
            </a:r>
            <a:r>
              <a:rPr lang="fr-FR" sz="300" dirty="0" err="1"/>
              <a:t>absorbed</a:t>
            </a:r>
            <a:r>
              <a:rPr lang="fr-FR" sz="300" dirty="0"/>
              <a:t>, </a:t>
            </a:r>
            <a:r>
              <a:rPr lang="fr-FR" sz="300" dirty="0" err="1"/>
              <a:t>leaving</a:t>
            </a:r>
            <a:r>
              <a:rPr lang="fr-FR" sz="300" dirty="0"/>
              <a:t> the skin </a:t>
            </a:r>
            <a:r>
              <a:rPr lang="fr-FR" sz="300" dirty="0" err="1"/>
              <a:t>with</a:t>
            </a:r>
            <a:r>
              <a:rPr lang="fr-FR" sz="300" dirty="0"/>
              <a:t> the light, floral </a:t>
            </a:r>
            <a:r>
              <a:rPr lang="fr-FR" sz="300" dirty="0" err="1"/>
              <a:t>scent</a:t>
            </a:r>
            <a:r>
              <a:rPr lang="fr-FR" sz="300" dirty="0"/>
              <a:t> of rose and </a:t>
            </a:r>
            <a:r>
              <a:rPr lang="fr-FR" sz="300" dirty="0" err="1"/>
              <a:t>jasmine</a:t>
            </a:r>
            <a:r>
              <a:rPr lang="fr-FR" sz="300" dirty="0"/>
              <a:t>, 100% </a:t>
            </a:r>
            <a:r>
              <a:rPr lang="fr-FR" sz="300" dirty="0" err="1"/>
              <a:t>natural</a:t>
            </a:r>
            <a:r>
              <a:rPr lang="fr-FR" sz="300" dirty="0"/>
              <a:t>.</a:t>
            </a:r>
          </a:p>
          <a:p>
            <a:pPr marL="161655"/>
            <a:endParaRPr lang="fr-FR" sz="300" u="sng" dirty="0"/>
          </a:p>
          <a:p>
            <a:pPr marL="161655"/>
            <a:r>
              <a:rPr lang="fr-FR" sz="300" u="sng" dirty="0"/>
              <a:t>Promise</a:t>
            </a:r>
          </a:p>
          <a:p>
            <a:pPr defTabSz="931134">
              <a:defRPr/>
            </a:pPr>
            <a:r>
              <a:rPr lang="fr-FR" sz="300" dirty="0" err="1">
                <a:solidFill>
                  <a:prstClr val="black"/>
                </a:solidFill>
                <a:latin typeface="Century Gothic" panose="020B0502020202020204" pitchFamily="34" charset="0"/>
              </a:rPr>
              <a:t>Genuine</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hydration</a:t>
            </a:r>
            <a:r>
              <a:rPr lang="fr-FR" sz="300" dirty="0">
                <a:solidFill>
                  <a:prstClr val="black"/>
                </a:solidFill>
                <a:latin typeface="Century Gothic" panose="020B0502020202020204" pitchFamily="34" charset="0"/>
              </a:rPr>
              <a:t> booster </a:t>
            </a:r>
            <a:r>
              <a:rPr lang="fr-FR" sz="300" dirty="0" err="1">
                <a:solidFill>
                  <a:prstClr val="black"/>
                </a:solidFill>
                <a:latin typeface="Century Gothic" panose="020B0502020202020204" pitchFamily="34" charset="0"/>
              </a:rPr>
              <a:t>with</a:t>
            </a:r>
            <a:r>
              <a:rPr lang="fr-FR" sz="300" dirty="0">
                <a:solidFill>
                  <a:prstClr val="black"/>
                </a:solidFill>
                <a:latin typeface="Century Gothic" panose="020B0502020202020204" pitchFamily="34" charset="0"/>
              </a:rPr>
              <a:t> intense, long-lasting </a:t>
            </a:r>
            <a:r>
              <a:rPr lang="fr-FR" sz="300" dirty="0" err="1">
                <a:solidFill>
                  <a:prstClr val="black"/>
                </a:solidFill>
                <a:latin typeface="Century Gothic" panose="020B0502020202020204" pitchFamily="34" charset="0"/>
              </a:rPr>
              <a:t>effect</a:t>
            </a:r>
            <a:endParaRPr lang="fr-FR" sz="300" dirty="0">
              <a:solidFill>
                <a:prstClr val="black"/>
              </a:solidFill>
              <a:latin typeface="Century Gothic" panose="020B0502020202020204" pitchFamily="34" charset="0"/>
            </a:endParaRPr>
          </a:p>
          <a:p>
            <a:pPr marL="161655"/>
            <a:endParaRPr lang="fr-FR" sz="300" u="sng" dirty="0"/>
          </a:p>
          <a:p>
            <a:pPr marL="161655"/>
            <a:r>
              <a:rPr lang="fr-FR" sz="300" u="sng" dirty="0"/>
              <a:t>For </a:t>
            </a:r>
            <a:r>
              <a:rPr lang="fr-FR" sz="300" u="sng" dirty="0" err="1"/>
              <a:t>whom</a:t>
            </a:r>
            <a:r>
              <a:rPr lang="fr-FR" sz="300" u="sng" dirty="0"/>
              <a:t>?</a:t>
            </a:r>
          </a:p>
          <a:p>
            <a:pPr marL="161655"/>
            <a:r>
              <a:rPr lang="fr-FR" sz="300" dirty="0" err="1">
                <a:solidFill>
                  <a:prstClr val="black"/>
                </a:solidFill>
                <a:latin typeface="Century Gothic" panose="020B0502020202020204" pitchFamily="34" charset="0"/>
              </a:rPr>
              <a:t>Dehydrated</a:t>
            </a:r>
            <a:r>
              <a:rPr lang="fr-FR" sz="300" dirty="0">
                <a:solidFill>
                  <a:prstClr val="black"/>
                </a:solidFill>
                <a:latin typeface="Century Gothic" panose="020B0502020202020204" pitchFamily="34" charset="0"/>
              </a:rPr>
              <a:t> skin</a:t>
            </a:r>
          </a:p>
          <a:p>
            <a:pPr marL="161655"/>
            <a:r>
              <a:rPr lang="fr-FR" sz="300" dirty="0">
                <a:solidFill>
                  <a:prstClr val="black"/>
                </a:solidFill>
                <a:latin typeface="Century Gothic" panose="020B0502020202020204" pitchFamily="34" charset="0"/>
              </a:rPr>
              <a:t>All </a:t>
            </a:r>
            <a:r>
              <a:rPr lang="fr-FR" sz="300" dirty="0" err="1">
                <a:solidFill>
                  <a:prstClr val="black"/>
                </a:solidFill>
                <a:latin typeface="Century Gothic" panose="020B0502020202020204" pitchFamily="34" charset="0"/>
              </a:rPr>
              <a:t>ages</a:t>
            </a:r>
            <a:endParaRPr lang="fr-FR" sz="300" dirty="0">
              <a:solidFill>
                <a:prstClr val="black"/>
              </a:solidFill>
              <a:latin typeface="Century Gothic" panose="020B0502020202020204" pitchFamily="34" charset="0"/>
            </a:endParaRPr>
          </a:p>
          <a:p>
            <a:pPr marL="161655"/>
            <a:endParaRPr lang="fr-FR" sz="300" dirty="0">
              <a:solidFill>
                <a:prstClr val="black"/>
              </a:solidFill>
              <a:latin typeface="Century Gothic" panose="020B0502020202020204" pitchFamily="34" charset="0"/>
            </a:endParaRPr>
          </a:p>
          <a:p>
            <a:pPr marL="161655"/>
            <a:r>
              <a:rPr lang="fr-FR" sz="300" dirty="0">
                <a:solidFill>
                  <a:prstClr val="black"/>
                </a:solidFill>
                <a:latin typeface="Century Gothic" panose="020B0502020202020204" pitchFamily="34" charset="0"/>
              </a:rPr>
              <a:t>"</a:t>
            </a:r>
            <a:r>
              <a:rPr lang="fr-FR" sz="300" dirty="0" err="1">
                <a:solidFill>
                  <a:prstClr val="black"/>
                </a:solidFill>
                <a:latin typeface="Century Gothic" panose="020B0502020202020204" pitchFamily="34" charset="0"/>
              </a:rPr>
              <a:t>My</a:t>
            </a:r>
            <a:r>
              <a:rPr lang="fr-FR" sz="300" dirty="0">
                <a:solidFill>
                  <a:prstClr val="black"/>
                </a:solidFill>
                <a:latin typeface="Century Gothic" panose="020B0502020202020204" pitchFamily="34" charset="0"/>
              </a:rPr>
              <a:t> skin </a:t>
            </a:r>
            <a:r>
              <a:rPr lang="fr-FR" sz="300" dirty="0" err="1">
                <a:solidFill>
                  <a:prstClr val="black"/>
                </a:solidFill>
                <a:latin typeface="Century Gothic" panose="020B0502020202020204" pitchFamily="34" charset="0"/>
              </a:rPr>
              <a:t>is</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uncomfortable</a:t>
            </a:r>
            <a:r>
              <a:rPr lang="fr-FR" sz="300" dirty="0">
                <a:solidFill>
                  <a:prstClr val="black"/>
                </a:solidFill>
                <a:latin typeface="Century Gothic" panose="020B0502020202020204" pitchFamily="34" charset="0"/>
              </a:rPr>
              <a:t> and </a:t>
            </a:r>
            <a:r>
              <a:rPr lang="fr-FR" sz="300" dirty="0" err="1">
                <a:solidFill>
                  <a:prstClr val="black"/>
                </a:solidFill>
                <a:latin typeface="Century Gothic" panose="020B0502020202020204" pitchFamily="34" charset="0"/>
              </a:rPr>
              <a:t>tight</a:t>
            </a:r>
            <a:r>
              <a:rPr lang="fr-FR" sz="300" dirty="0">
                <a:solidFill>
                  <a:prstClr val="black"/>
                </a:solidFill>
                <a:latin typeface="Century Gothic" panose="020B0502020202020204" pitchFamily="34" charset="0"/>
              </a:rPr>
              <a:t>"</a:t>
            </a:r>
          </a:p>
          <a:p>
            <a:pPr marL="161655"/>
            <a:r>
              <a:rPr lang="fr-FR" sz="300" dirty="0">
                <a:solidFill>
                  <a:prstClr val="black"/>
                </a:solidFill>
                <a:latin typeface="Century Gothic" panose="020B0502020202020204" pitchFamily="34" charset="0"/>
              </a:rPr>
              <a:t>"</a:t>
            </a:r>
            <a:r>
              <a:rPr lang="fr-FR" sz="300" dirty="0" err="1">
                <a:solidFill>
                  <a:prstClr val="black"/>
                </a:solidFill>
                <a:latin typeface="Century Gothic" panose="020B0502020202020204" pitchFamily="34" charset="0"/>
              </a:rPr>
              <a:t>My</a:t>
            </a:r>
            <a:r>
              <a:rPr lang="fr-FR" sz="300" dirty="0">
                <a:solidFill>
                  <a:prstClr val="black"/>
                </a:solidFill>
                <a:latin typeface="Century Gothic" panose="020B0502020202020204" pitchFamily="34" charset="0"/>
              </a:rPr>
              <a:t> skin </a:t>
            </a:r>
            <a:r>
              <a:rPr lang="fr-FR" sz="300" dirty="0" err="1">
                <a:solidFill>
                  <a:prstClr val="black"/>
                </a:solidFill>
                <a:latin typeface="Century Gothic" panose="020B0502020202020204" pitchFamily="34" charset="0"/>
              </a:rPr>
              <a:t>is</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flaking</a:t>
            </a:r>
            <a:r>
              <a:rPr lang="fr-FR" sz="300" dirty="0">
                <a:solidFill>
                  <a:prstClr val="black"/>
                </a:solidFill>
                <a:latin typeface="Century Gothic" panose="020B0502020202020204" pitchFamily="34" charset="0"/>
              </a:rPr>
              <a:t>"</a:t>
            </a:r>
          </a:p>
          <a:p>
            <a:pPr marL="161655"/>
            <a:r>
              <a:rPr lang="fr-FR" sz="300" dirty="0">
                <a:solidFill>
                  <a:prstClr val="black"/>
                </a:solidFill>
                <a:latin typeface="Century Gothic" panose="020B0502020202020204" pitchFamily="34" charset="0"/>
              </a:rPr>
              <a:t>"</a:t>
            </a:r>
            <a:r>
              <a:rPr lang="fr-FR" sz="300" dirty="0" err="1">
                <a:solidFill>
                  <a:prstClr val="black"/>
                </a:solidFill>
                <a:latin typeface="Century Gothic" panose="020B0502020202020204" pitchFamily="34" charset="0"/>
              </a:rPr>
              <a:t>My</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foundation</a:t>
            </a:r>
            <a:r>
              <a:rPr lang="fr-FR" sz="300" dirty="0">
                <a:solidFill>
                  <a:prstClr val="black"/>
                </a:solidFill>
                <a:latin typeface="Century Gothic" panose="020B0502020202020204" pitchFamily="34" charset="0"/>
              </a:rPr>
              <a:t> plaque"</a:t>
            </a:r>
          </a:p>
          <a:p>
            <a:pPr marL="161655"/>
            <a:r>
              <a:rPr lang="fr-FR" sz="300" dirty="0">
                <a:solidFill>
                  <a:prstClr val="black"/>
                </a:solidFill>
                <a:latin typeface="Century Gothic" panose="020B0502020202020204" pitchFamily="34" charset="0"/>
              </a:rPr>
              <a:t>"</a:t>
            </a:r>
            <a:r>
              <a:rPr lang="fr-FR" sz="300" dirty="0" err="1">
                <a:solidFill>
                  <a:prstClr val="black"/>
                </a:solidFill>
                <a:latin typeface="Century Gothic" panose="020B0502020202020204" pitchFamily="34" charset="0"/>
              </a:rPr>
              <a:t>I've</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just</a:t>
            </a:r>
            <a:r>
              <a:rPr lang="fr-FR" sz="300" dirty="0">
                <a:solidFill>
                  <a:prstClr val="black"/>
                </a:solidFill>
                <a:latin typeface="Century Gothic" panose="020B0502020202020204" pitchFamily="34" charset="0"/>
              </a:rPr>
              <a:t> come back </a:t>
            </a:r>
            <a:r>
              <a:rPr lang="fr-FR" sz="300" dirty="0" err="1">
                <a:solidFill>
                  <a:prstClr val="black"/>
                </a:solidFill>
                <a:latin typeface="Century Gothic" panose="020B0502020202020204" pitchFamily="34" charset="0"/>
              </a:rPr>
              <a:t>from</a:t>
            </a:r>
            <a:r>
              <a:rPr lang="fr-FR" sz="300" dirty="0">
                <a:solidFill>
                  <a:prstClr val="black"/>
                </a:solidFill>
                <a:latin typeface="Century Gothic" panose="020B0502020202020204" pitchFamily="34" charset="0"/>
              </a:rPr>
              <a:t> the </a:t>
            </a:r>
            <a:r>
              <a:rPr lang="fr-FR" sz="300" dirty="0" err="1">
                <a:solidFill>
                  <a:prstClr val="black"/>
                </a:solidFill>
                <a:latin typeface="Century Gothic" panose="020B0502020202020204" pitchFamily="34" charset="0"/>
              </a:rPr>
              <a:t>sun</a:t>
            </a:r>
            <a:r>
              <a:rPr lang="fr-FR" sz="300" dirty="0">
                <a:solidFill>
                  <a:prstClr val="black"/>
                </a:solidFill>
                <a:latin typeface="Century Gothic" panose="020B0502020202020204" pitchFamily="34" charset="0"/>
              </a:rPr>
              <a:t> and </a:t>
            </a:r>
            <a:r>
              <a:rPr lang="fr-FR" sz="300" dirty="0" err="1">
                <a:solidFill>
                  <a:prstClr val="black"/>
                </a:solidFill>
                <a:latin typeface="Century Gothic" panose="020B0502020202020204" pitchFamily="34" charset="0"/>
              </a:rPr>
              <a:t>my</a:t>
            </a:r>
            <a:r>
              <a:rPr lang="fr-FR" sz="300" dirty="0">
                <a:solidFill>
                  <a:prstClr val="black"/>
                </a:solidFill>
                <a:latin typeface="Century Gothic" panose="020B0502020202020204" pitchFamily="34" charset="0"/>
              </a:rPr>
              <a:t> skin </a:t>
            </a:r>
            <a:r>
              <a:rPr lang="fr-FR" sz="300" dirty="0" err="1">
                <a:solidFill>
                  <a:prstClr val="black"/>
                </a:solidFill>
                <a:latin typeface="Century Gothic" panose="020B0502020202020204" pitchFamily="34" charset="0"/>
              </a:rPr>
              <a:t>is</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dull</a:t>
            </a:r>
            <a:r>
              <a:rPr lang="fr-FR" sz="300" dirty="0">
                <a:solidFill>
                  <a:prstClr val="black"/>
                </a:solidFill>
                <a:latin typeface="Century Gothic" panose="020B0502020202020204" pitchFamily="34" charset="0"/>
              </a:rPr>
              <a:t> and </a:t>
            </a:r>
            <a:r>
              <a:rPr lang="fr-FR" sz="300" dirty="0" err="1">
                <a:solidFill>
                  <a:prstClr val="black"/>
                </a:solidFill>
                <a:latin typeface="Century Gothic" panose="020B0502020202020204" pitchFamily="34" charset="0"/>
              </a:rPr>
              <a:t>uncomfortable</a:t>
            </a:r>
            <a:r>
              <a:rPr lang="fr-FR" sz="300" dirty="0">
                <a:solidFill>
                  <a:prstClr val="black"/>
                </a:solidFill>
                <a:latin typeface="Century Gothic" panose="020B0502020202020204" pitchFamily="34" charset="0"/>
              </a:rPr>
              <a:t>".</a:t>
            </a:r>
          </a:p>
          <a:p>
            <a:pPr marL="161655"/>
            <a:endParaRPr lang="fr-FR" sz="300" u="sng" dirty="0"/>
          </a:p>
          <a:p>
            <a:pPr defTabSz="931134">
              <a:defRPr/>
            </a:pPr>
            <a:r>
              <a:rPr lang="fr-FR" sz="300" u="sng" dirty="0" err="1">
                <a:solidFill>
                  <a:prstClr val="black"/>
                </a:solidFill>
                <a:latin typeface="Century Gothic" panose="020B0502020202020204" pitchFamily="34" charset="0"/>
              </a:rPr>
              <a:t>Ingredients</a:t>
            </a:r>
            <a:endParaRPr lang="fr-FR" sz="300" u="sng" dirty="0">
              <a:solidFill>
                <a:prstClr val="black"/>
              </a:solidFill>
              <a:latin typeface="Century Gothic" panose="020B0502020202020204" pitchFamily="34" charset="0"/>
            </a:endParaRPr>
          </a:p>
          <a:p>
            <a:pPr defTabSz="931134">
              <a:defRPr/>
            </a:pPr>
            <a:r>
              <a:rPr lang="fr-FR" sz="300" b="1" dirty="0">
                <a:solidFill>
                  <a:prstClr val="black"/>
                </a:solidFill>
                <a:latin typeface="Century Gothic" panose="020B0502020202020204" pitchFamily="34" charset="0"/>
              </a:rPr>
              <a:t>Low </a:t>
            </a:r>
            <a:r>
              <a:rPr lang="fr-FR" sz="300" b="1" dirty="0" err="1">
                <a:solidFill>
                  <a:prstClr val="black"/>
                </a:solidFill>
                <a:latin typeface="Century Gothic" panose="020B0502020202020204" pitchFamily="34" charset="0"/>
              </a:rPr>
              <a:t>molecular</a:t>
            </a:r>
            <a:r>
              <a:rPr lang="fr-FR" sz="300" b="1" dirty="0">
                <a:solidFill>
                  <a:prstClr val="black"/>
                </a:solidFill>
                <a:latin typeface="Century Gothic" panose="020B0502020202020204" pitchFamily="34" charset="0"/>
              </a:rPr>
              <a:t> </a:t>
            </a:r>
            <a:r>
              <a:rPr lang="fr-FR" sz="300" b="1" dirty="0" err="1">
                <a:solidFill>
                  <a:prstClr val="black"/>
                </a:solidFill>
                <a:latin typeface="Century Gothic" panose="020B0502020202020204" pitchFamily="34" charset="0"/>
              </a:rPr>
              <a:t>weight</a:t>
            </a:r>
            <a:r>
              <a:rPr lang="fr-FR" sz="300" b="1" dirty="0">
                <a:solidFill>
                  <a:prstClr val="black"/>
                </a:solidFill>
                <a:latin typeface="Century Gothic" panose="020B0502020202020204" pitchFamily="34" charset="0"/>
              </a:rPr>
              <a:t> </a:t>
            </a:r>
            <a:r>
              <a:rPr lang="fr-FR" sz="300" b="1" dirty="0" err="1">
                <a:solidFill>
                  <a:prstClr val="black"/>
                </a:solidFill>
                <a:latin typeface="Century Gothic" panose="020B0502020202020204" pitchFamily="34" charset="0"/>
              </a:rPr>
              <a:t>hyaluronic</a:t>
            </a:r>
            <a:r>
              <a:rPr lang="fr-FR" sz="300" b="1" dirty="0">
                <a:solidFill>
                  <a:prstClr val="black"/>
                </a:solidFill>
                <a:latin typeface="Century Gothic" panose="020B0502020202020204" pitchFamily="34" charset="0"/>
              </a:rPr>
              <a:t> </a:t>
            </a:r>
            <a:r>
              <a:rPr lang="fr-FR" sz="300" b="1" dirty="0" err="1">
                <a:solidFill>
                  <a:prstClr val="black"/>
                </a:solidFill>
                <a:latin typeface="Century Gothic" panose="020B0502020202020204" pitchFamily="34" charset="0"/>
              </a:rPr>
              <a:t>acid</a:t>
            </a:r>
            <a:r>
              <a:rPr lang="fr-FR" sz="300" b="1" dirty="0">
                <a:solidFill>
                  <a:prstClr val="black"/>
                </a:solidFill>
                <a:latin typeface="Century Gothic" panose="020B0502020202020204" pitchFamily="34" charset="0"/>
              </a:rPr>
              <a:t>: </a:t>
            </a:r>
            <a:r>
              <a:rPr lang="fr-FR" sz="300" b="1" dirty="0" err="1">
                <a:solidFill>
                  <a:prstClr val="black"/>
                </a:solidFill>
                <a:latin typeface="Century Gothic" panose="020B0502020202020204" pitchFamily="34" charset="0"/>
              </a:rPr>
              <a:t>moisturizer</a:t>
            </a:r>
            <a:r>
              <a:rPr lang="fr-FR" sz="300" b="1" dirty="0">
                <a:solidFill>
                  <a:prstClr val="black"/>
                </a:solidFill>
                <a:latin typeface="Century Gothic" panose="020B0502020202020204" pitchFamily="34" charset="0"/>
              </a:rPr>
              <a:t> </a:t>
            </a:r>
          </a:p>
          <a:p>
            <a:pPr defTabSz="931134">
              <a:defRPr/>
            </a:pPr>
            <a:r>
              <a:rPr lang="fr-FR" sz="300" b="1" dirty="0">
                <a:solidFill>
                  <a:prstClr val="black"/>
                </a:solidFill>
                <a:latin typeface="Century Gothic" panose="020B0502020202020204" pitchFamily="34" charset="0"/>
              </a:rPr>
              <a:t>NMF (serine, PCA sodium): </a:t>
            </a:r>
            <a:r>
              <a:rPr lang="fr-FR" sz="300" b="1" dirty="0" err="1">
                <a:solidFill>
                  <a:prstClr val="black"/>
                </a:solidFill>
                <a:latin typeface="Century Gothic" panose="020B0502020202020204" pitchFamily="34" charset="0"/>
              </a:rPr>
              <a:t>moisturizer</a:t>
            </a:r>
            <a:endParaRPr lang="fr-FR" sz="300" b="1" dirty="0">
              <a:solidFill>
                <a:prstClr val="black"/>
              </a:solidFill>
              <a:latin typeface="Century Gothic" panose="020B0502020202020204" pitchFamily="34" charset="0"/>
            </a:endParaRPr>
          </a:p>
          <a:p>
            <a:pPr defTabSz="931134">
              <a:defRPr/>
            </a:pPr>
            <a:r>
              <a:rPr lang="fr-FR" sz="300" dirty="0" err="1">
                <a:solidFill>
                  <a:prstClr val="black"/>
                </a:solidFill>
                <a:latin typeface="Century Gothic" panose="020B0502020202020204" pitchFamily="34" charset="0"/>
              </a:rPr>
              <a:t>Imperata</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cylindrica</a:t>
            </a:r>
            <a:r>
              <a:rPr lang="fr-FR" sz="300" dirty="0">
                <a:solidFill>
                  <a:prstClr val="black"/>
                </a:solidFill>
                <a:latin typeface="Century Gothic" panose="020B0502020202020204" pitchFamily="34" charset="0"/>
              </a:rPr>
              <a:t>: long-lasting </a:t>
            </a:r>
            <a:r>
              <a:rPr lang="fr-FR" sz="300" dirty="0" err="1">
                <a:solidFill>
                  <a:prstClr val="black"/>
                </a:solidFill>
                <a:latin typeface="Century Gothic" panose="020B0502020202020204" pitchFamily="34" charset="0"/>
              </a:rPr>
              <a:t>moisturizer</a:t>
            </a:r>
            <a:endParaRPr lang="fr-FR" sz="300" dirty="0">
              <a:solidFill>
                <a:prstClr val="black"/>
              </a:solidFill>
              <a:latin typeface="Century Gothic" panose="020B0502020202020204" pitchFamily="34" charset="0"/>
            </a:endParaRPr>
          </a:p>
          <a:p>
            <a:pPr defTabSz="931134">
              <a:defRPr/>
            </a:pPr>
            <a:r>
              <a:rPr lang="fr-FR" sz="300" dirty="0" err="1">
                <a:solidFill>
                  <a:prstClr val="black"/>
                </a:solidFill>
                <a:latin typeface="Century Gothic" panose="020B0502020202020204" pitchFamily="34" charset="0"/>
              </a:rPr>
              <a:t>Organic</a:t>
            </a:r>
            <a:r>
              <a:rPr lang="fr-FR" sz="300" dirty="0">
                <a:solidFill>
                  <a:prstClr val="black"/>
                </a:solidFill>
                <a:latin typeface="Century Gothic" panose="020B0502020202020204" pitchFamily="34" charset="0"/>
              </a:rPr>
              <a:t> aloe </a:t>
            </a:r>
            <a:r>
              <a:rPr lang="fr-FR" sz="300" dirty="0" err="1">
                <a:solidFill>
                  <a:prstClr val="black"/>
                </a:solidFill>
                <a:latin typeface="Century Gothic" panose="020B0502020202020204" pitchFamily="34" charset="0"/>
              </a:rPr>
              <a:t>vera</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moisturizing</a:t>
            </a:r>
            <a:r>
              <a:rPr lang="fr-FR" sz="300" dirty="0">
                <a:solidFill>
                  <a:prstClr val="black"/>
                </a:solidFill>
                <a:latin typeface="Century Gothic" panose="020B0502020202020204" pitchFamily="34" charset="0"/>
              </a:rPr>
              <a:t> </a:t>
            </a:r>
          </a:p>
          <a:p>
            <a:pPr defTabSz="931134">
              <a:defRPr/>
            </a:pPr>
            <a:endParaRPr lang="fr-FR" sz="300" u="sng" dirty="0">
              <a:solidFill>
                <a:prstClr val="black"/>
              </a:solidFill>
              <a:latin typeface="Century Gothic" panose="020B0502020202020204" pitchFamily="34" charset="0"/>
            </a:endParaRPr>
          </a:p>
          <a:p>
            <a:pPr marL="161655"/>
            <a:r>
              <a:rPr lang="fr-FR" sz="300" u="sng" dirty="0"/>
              <a:t>Home use </a:t>
            </a:r>
          </a:p>
          <a:p>
            <a:pPr marL="161655"/>
            <a:r>
              <a:rPr lang="fr-FR" sz="300" dirty="0"/>
              <a:t>Morning and/or </a:t>
            </a:r>
            <a:r>
              <a:rPr lang="fr-FR" sz="300" dirty="0" err="1"/>
              <a:t>evening</a:t>
            </a:r>
            <a:r>
              <a:rPr lang="fr-FR" sz="300" dirty="0"/>
              <a:t>, </a:t>
            </a:r>
            <a:r>
              <a:rPr lang="fr-FR" sz="300" dirty="0" err="1"/>
              <a:t>after</a:t>
            </a:r>
            <a:r>
              <a:rPr lang="fr-FR" sz="300" dirty="0"/>
              <a:t> </a:t>
            </a:r>
            <a:r>
              <a:rPr lang="fr-FR" sz="300" dirty="0" err="1"/>
              <a:t>cleansing</a:t>
            </a:r>
            <a:r>
              <a:rPr lang="fr-FR" sz="300" dirty="0"/>
              <a:t>/make-up </a:t>
            </a:r>
            <a:r>
              <a:rPr lang="fr-FR" sz="300" dirty="0" err="1"/>
              <a:t>removal</a:t>
            </a:r>
            <a:r>
              <a:rPr lang="fr-FR" sz="300" dirty="0"/>
              <a:t> and </a:t>
            </a:r>
            <a:r>
              <a:rPr lang="fr-FR" sz="300" dirty="0" err="1"/>
              <a:t>misting</a:t>
            </a:r>
            <a:r>
              <a:rPr lang="fr-FR" sz="300" dirty="0"/>
              <a:t> </a:t>
            </a:r>
            <a:r>
              <a:rPr lang="fr-FR" sz="300" dirty="0" err="1"/>
              <a:t>with</a:t>
            </a:r>
            <a:r>
              <a:rPr lang="fr-FR" sz="300" dirty="0"/>
              <a:t> the </a:t>
            </a:r>
            <a:r>
              <a:rPr lang="fr-FR" sz="300" dirty="0" err="1"/>
              <a:t>appropriate</a:t>
            </a:r>
            <a:r>
              <a:rPr lang="fr-FR" sz="300" dirty="0"/>
              <a:t> </a:t>
            </a:r>
            <a:r>
              <a:rPr lang="fr-FR" sz="300" dirty="0" err="1"/>
              <a:t>Yon-Ka</a:t>
            </a:r>
            <a:r>
              <a:rPr lang="fr-FR" sz="300" dirty="0"/>
              <a:t> Lotion, </a:t>
            </a:r>
            <a:r>
              <a:rPr lang="fr-FR" sz="300" dirty="0" err="1"/>
              <a:t>apply</a:t>
            </a:r>
            <a:r>
              <a:rPr lang="fr-FR" sz="300" dirty="0"/>
              <a:t> 2 to 3 </a:t>
            </a:r>
            <a:r>
              <a:rPr lang="fr-FR" sz="300" dirty="0" err="1"/>
              <a:t>pumps</a:t>
            </a:r>
            <a:r>
              <a:rPr lang="fr-FR" sz="300" dirty="0"/>
              <a:t> of </a:t>
            </a:r>
            <a:r>
              <a:rPr lang="fr-FR" sz="300" dirty="0" err="1"/>
              <a:t>serum</a:t>
            </a:r>
            <a:r>
              <a:rPr lang="fr-FR" sz="300" dirty="0"/>
              <a:t> to the face, neck and décolleté. </a:t>
            </a:r>
            <a:r>
              <a:rPr lang="fr-FR" sz="300" dirty="0" err="1"/>
              <a:t>Gently</a:t>
            </a:r>
            <a:r>
              <a:rPr lang="fr-FR" sz="300" dirty="0"/>
              <a:t> massage the </a:t>
            </a:r>
            <a:r>
              <a:rPr lang="fr-FR" sz="300" dirty="0" err="1"/>
              <a:t>serum</a:t>
            </a:r>
            <a:r>
              <a:rPr lang="fr-FR" sz="300" dirty="0"/>
              <a:t> </a:t>
            </a:r>
            <a:r>
              <a:rPr lang="fr-FR" sz="300" dirty="0" err="1"/>
              <a:t>into</a:t>
            </a:r>
            <a:r>
              <a:rPr lang="fr-FR" sz="300" dirty="0"/>
              <a:t> the skin. Follow </a:t>
            </a:r>
            <a:r>
              <a:rPr lang="fr-FR" sz="300" dirty="0" err="1"/>
              <a:t>with</a:t>
            </a:r>
            <a:r>
              <a:rPr lang="fr-FR" sz="300" dirty="0"/>
              <a:t> </a:t>
            </a:r>
            <a:r>
              <a:rPr lang="fr-FR" sz="300" dirty="0" err="1"/>
              <a:t>your</a:t>
            </a:r>
            <a:r>
              <a:rPr lang="fr-FR" sz="300" dirty="0"/>
              <a:t> </a:t>
            </a:r>
            <a:r>
              <a:rPr lang="fr-FR" sz="300" dirty="0" err="1"/>
              <a:t>complementary</a:t>
            </a:r>
            <a:r>
              <a:rPr lang="fr-FR" sz="300" dirty="0"/>
              <a:t> </a:t>
            </a:r>
            <a:r>
              <a:rPr lang="fr-FR" sz="300" dirty="0" err="1"/>
              <a:t>skincare</a:t>
            </a:r>
            <a:r>
              <a:rPr lang="fr-FR" sz="300" dirty="0"/>
              <a:t> </a:t>
            </a:r>
            <a:r>
              <a:rPr lang="fr-FR" sz="300" dirty="0" err="1"/>
              <a:t>product</a:t>
            </a:r>
            <a:r>
              <a:rPr lang="fr-FR" sz="300" dirty="0"/>
              <a:t>: Hydra N°1 </a:t>
            </a:r>
            <a:r>
              <a:rPr lang="fr-FR" sz="300" dirty="0" err="1"/>
              <a:t>Moisturizing</a:t>
            </a:r>
            <a:r>
              <a:rPr lang="fr-FR" sz="300" dirty="0"/>
              <a:t> </a:t>
            </a:r>
            <a:r>
              <a:rPr lang="fr-FR" sz="300" dirty="0" err="1"/>
              <a:t>Matifying</a:t>
            </a:r>
            <a:r>
              <a:rPr lang="fr-FR" sz="300" dirty="0"/>
              <a:t> </a:t>
            </a:r>
            <a:r>
              <a:rPr lang="fr-FR" sz="300" dirty="0" err="1"/>
              <a:t>Fluid</a:t>
            </a:r>
            <a:r>
              <a:rPr lang="fr-FR" sz="300" dirty="0"/>
              <a:t> for normal to </a:t>
            </a:r>
            <a:r>
              <a:rPr lang="fr-FR" sz="300" dirty="0" err="1"/>
              <a:t>oily</a:t>
            </a:r>
            <a:r>
              <a:rPr lang="fr-FR" sz="300" dirty="0"/>
              <a:t> skin or Hydra N°1 </a:t>
            </a:r>
            <a:r>
              <a:rPr lang="fr-FR" sz="300" dirty="0" err="1"/>
              <a:t>Moisturizing</a:t>
            </a:r>
            <a:r>
              <a:rPr lang="fr-FR" sz="300" dirty="0"/>
              <a:t> </a:t>
            </a:r>
            <a:r>
              <a:rPr lang="fr-FR" sz="300" dirty="0" err="1"/>
              <a:t>Repair</a:t>
            </a:r>
            <a:r>
              <a:rPr lang="fr-FR" sz="300" dirty="0"/>
              <a:t> Cream for dry skin.</a:t>
            </a:r>
          </a:p>
          <a:p>
            <a:pPr marL="161655"/>
            <a:endParaRPr lang="fr-FR" sz="300" u="sng" dirty="0"/>
          </a:p>
          <a:p>
            <a:pPr defTabSz="931134">
              <a:defRPr/>
            </a:pPr>
            <a:r>
              <a:rPr lang="fr-FR" sz="300" u="sng" dirty="0"/>
              <a:t>Use in the </a:t>
            </a:r>
            <a:r>
              <a:rPr lang="fr-FR" sz="300" u="sng" dirty="0" err="1"/>
              <a:t>treatment</a:t>
            </a:r>
            <a:r>
              <a:rPr lang="fr-FR" sz="300" u="sng" dirty="0"/>
              <a:t> room</a:t>
            </a:r>
          </a:p>
          <a:p>
            <a:pPr defTabSz="931134">
              <a:defRPr/>
            </a:pPr>
            <a:r>
              <a:rPr lang="fr-FR" sz="300" dirty="0"/>
              <a:t>Massage</a:t>
            </a:r>
          </a:p>
          <a:p>
            <a:pPr defTabSz="931134">
              <a:defRPr/>
            </a:pPr>
            <a:r>
              <a:rPr lang="fr-FR" sz="300" dirty="0"/>
              <a:t>End of care</a:t>
            </a:r>
          </a:p>
          <a:p>
            <a:pPr marL="161655"/>
            <a:endParaRPr lang="fr-FR" sz="300" u="sng" dirty="0"/>
          </a:p>
          <a:p>
            <a:pPr marL="161655"/>
            <a:r>
              <a:rPr lang="fr-FR" sz="300" u="sng" dirty="0"/>
              <a:t>Tip</a:t>
            </a:r>
            <a:r>
              <a:rPr lang="fr-FR" sz="300" dirty="0"/>
              <a:t>s </a:t>
            </a:r>
          </a:p>
          <a:p>
            <a:pPr marL="161655"/>
            <a:r>
              <a:rPr lang="fr-FR" sz="300" dirty="0"/>
              <a:t>To </a:t>
            </a:r>
            <a:r>
              <a:rPr lang="fr-FR" sz="300" dirty="0" err="1"/>
              <a:t>intensify</a:t>
            </a:r>
            <a:r>
              <a:rPr lang="fr-FR" sz="300" dirty="0"/>
              <a:t> </a:t>
            </a:r>
            <a:r>
              <a:rPr lang="fr-FR" sz="300" dirty="0" err="1"/>
              <a:t>your</a:t>
            </a:r>
            <a:r>
              <a:rPr lang="fr-FR" sz="300" dirty="0"/>
              <a:t> </a:t>
            </a:r>
            <a:r>
              <a:rPr lang="fr-FR" sz="300" dirty="0" err="1"/>
              <a:t>moisturizing</a:t>
            </a:r>
            <a:r>
              <a:rPr lang="fr-FR" sz="300" dirty="0"/>
              <a:t> routine, Hydra N°1 Masque, </a:t>
            </a:r>
            <a:r>
              <a:rPr lang="fr-FR" sz="300" dirty="0" err="1"/>
              <a:t>applied</a:t>
            </a:r>
            <a:r>
              <a:rPr lang="fr-FR" sz="300" dirty="0"/>
              <a:t> 1 to 3 times a </a:t>
            </a:r>
            <a:r>
              <a:rPr lang="fr-FR" sz="300" dirty="0" err="1"/>
              <a:t>week</a:t>
            </a:r>
            <a:r>
              <a:rPr lang="fr-FR" sz="300" dirty="0"/>
              <a:t>, </a:t>
            </a:r>
            <a:r>
              <a:rPr lang="fr-FR" sz="300" dirty="0" err="1"/>
              <a:t>is</a:t>
            </a:r>
            <a:r>
              <a:rPr lang="fr-FR" sz="300" dirty="0"/>
              <a:t> </a:t>
            </a:r>
            <a:r>
              <a:rPr lang="fr-FR" sz="300" dirty="0" err="1"/>
              <a:t>ideal</a:t>
            </a:r>
            <a:r>
              <a:rPr lang="fr-FR" sz="300" dirty="0"/>
              <a:t>.</a:t>
            </a:r>
          </a:p>
          <a:p>
            <a:pPr marL="161655"/>
            <a:endParaRPr lang="fr-FR" sz="300" dirty="0"/>
          </a:p>
          <a:p>
            <a:pPr marL="161655"/>
            <a:r>
              <a:rPr lang="fr-FR" sz="300" u="sng" dirty="0"/>
              <a:t>Product </a:t>
            </a:r>
            <a:r>
              <a:rPr lang="fr-FR" sz="300" u="sng" dirty="0" err="1"/>
              <a:t>advantages</a:t>
            </a:r>
            <a:endParaRPr lang="fr-FR" sz="300" u="sng" dirty="0"/>
          </a:p>
          <a:p>
            <a:r>
              <a:rPr lang="fr-FR" sz="300" dirty="0" err="1"/>
              <a:t>Contains</a:t>
            </a:r>
            <a:r>
              <a:rPr lang="fr-FR" sz="300" dirty="0"/>
              <a:t> 93% </a:t>
            </a:r>
            <a:r>
              <a:rPr lang="fr-FR" sz="300" dirty="0" err="1"/>
              <a:t>ingredients</a:t>
            </a:r>
            <a:r>
              <a:rPr lang="fr-FR" sz="300" dirty="0"/>
              <a:t> of </a:t>
            </a:r>
            <a:r>
              <a:rPr lang="fr-FR" sz="300" dirty="0" err="1"/>
              <a:t>natural</a:t>
            </a:r>
            <a:r>
              <a:rPr lang="fr-FR" sz="300" dirty="0"/>
              <a:t> </a:t>
            </a:r>
            <a:r>
              <a:rPr lang="fr-FR" sz="300" dirty="0" err="1"/>
              <a:t>origin</a:t>
            </a:r>
            <a:r>
              <a:rPr lang="fr-FR" sz="300" dirty="0"/>
              <a:t> </a:t>
            </a:r>
          </a:p>
          <a:p>
            <a:r>
              <a:rPr lang="fr-FR" sz="300" dirty="0"/>
              <a:t>Intensive, long-lasting </a:t>
            </a:r>
            <a:r>
              <a:rPr lang="fr-FR" sz="300" dirty="0" err="1"/>
              <a:t>hydration</a:t>
            </a:r>
            <a:r>
              <a:rPr lang="fr-FR" sz="300" dirty="0"/>
              <a:t> </a:t>
            </a:r>
          </a:p>
          <a:p>
            <a:r>
              <a:rPr lang="fr-FR" sz="300" dirty="0"/>
              <a:t>Skin </a:t>
            </a:r>
            <a:r>
              <a:rPr lang="fr-FR" sz="300" dirty="0" err="1"/>
              <a:t>is</a:t>
            </a:r>
            <a:r>
              <a:rPr lang="fr-FR" sz="300" dirty="0"/>
              <a:t> soft, </a:t>
            </a:r>
            <a:r>
              <a:rPr lang="fr-FR" sz="300" dirty="0" err="1"/>
              <a:t>supple</a:t>
            </a:r>
            <a:r>
              <a:rPr lang="fr-FR" sz="300" dirty="0"/>
              <a:t> and </a:t>
            </a:r>
            <a:r>
              <a:rPr lang="fr-FR" sz="300" dirty="0" err="1"/>
              <a:t>plumped</a:t>
            </a:r>
            <a:r>
              <a:rPr lang="fr-FR" sz="300" dirty="0"/>
              <a:t> up </a:t>
            </a:r>
          </a:p>
          <a:p>
            <a:r>
              <a:rPr lang="fr-FR" sz="300" dirty="0"/>
              <a:t>Anti-</a:t>
            </a:r>
            <a:r>
              <a:rPr lang="fr-FR" sz="300" dirty="0" err="1"/>
              <a:t>ageing</a:t>
            </a:r>
            <a:r>
              <a:rPr lang="fr-FR" sz="300" dirty="0"/>
              <a:t> action (or </a:t>
            </a:r>
            <a:r>
              <a:rPr lang="fr-FR" sz="300" dirty="0" err="1"/>
              <a:t>preserves</a:t>
            </a:r>
            <a:r>
              <a:rPr lang="fr-FR" sz="300" dirty="0"/>
              <a:t> the </a:t>
            </a:r>
            <a:r>
              <a:rPr lang="fr-FR" sz="300" dirty="0" err="1"/>
              <a:t>skin's</a:t>
            </a:r>
            <a:r>
              <a:rPr lang="fr-FR" sz="300" dirty="0"/>
              <a:t> </a:t>
            </a:r>
            <a:r>
              <a:rPr lang="fr-FR" sz="300" dirty="0" err="1"/>
              <a:t>youthful</a:t>
            </a:r>
            <a:r>
              <a:rPr lang="fr-FR" sz="300" dirty="0"/>
              <a:t> </a:t>
            </a:r>
            <a:r>
              <a:rPr lang="fr-FR" sz="300" dirty="0" err="1"/>
              <a:t>appearance</a:t>
            </a:r>
            <a:r>
              <a:rPr lang="fr-FR" sz="300" dirty="0"/>
              <a:t>)</a:t>
            </a:r>
          </a:p>
          <a:p>
            <a:pPr marL="161655"/>
            <a:endParaRPr lang="fr-FR" sz="300" u="sng" dirty="0"/>
          </a:p>
          <a:p>
            <a:pPr marL="161655"/>
            <a:r>
              <a:rPr lang="fr-FR" sz="300" b="1" dirty="0"/>
              <a:t>ADVANCED OPTIMIZER SERUM</a:t>
            </a:r>
          </a:p>
          <a:p>
            <a:pPr marL="161655"/>
            <a:endParaRPr lang="fr-FR" sz="300" b="1" dirty="0"/>
          </a:p>
          <a:p>
            <a:pPr marL="161655"/>
            <a:r>
              <a:rPr lang="fr-FR" sz="300" u="sng" dirty="0"/>
              <a:t>Description</a:t>
            </a:r>
          </a:p>
          <a:p>
            <a:pPr marL="161655"/>
            <a:r>
              <a:rPr lang="fr-FR" sz="300" dirty="0"/>
              <a:t>Advanced </a:t>
            </a:r>
            <a:r>
              <a:rPr lang="fr-FR" sz="300" dirty="0" err="1"/>
              <a:t>Optimizer</a:t>
            </a:r>
            <a:r>
              <a:rPr lang="fr-FR" sz="300" dirty="0"/>
              <a:t> Sérum, a </a:t>
            </a:r>
            <a:r>
              <a:rPr lang="fr-FR" sz="300" dirty="0" err="1"/>
              <a:t>redensifying</a:t>
            </a:r>
            <a:r>
              <a:rPr lang="fr-FR" sz="300" dirty="0"/>
              <a:t> </a:t>
            </a:r>
            <a:r>
              <a:rPr lang="fr-FR" sz="300" dirty="0" err="1"/>
              <a:t>serum</a:t>
            </a:r>
            <a:r>
              <a:rPr lang="fr-FR" sz="300" dirty="0"/>
              <a:t> </a:t>
            </a:r>
            <a:r>
              <a:rPr lang="fr-FR" sz="300" dirty="0" err="1"/>
              <a:t>with</a:t>
            </a:r>
            <a:r>
              <a:rPr lang="fr-FR" sz="300" dirty="0"/>
              <a:t> a </a:t>
            </a:r>
            <a:r>
              <a:rPr lang="fr-FR" sz="300" dirty="0" err="1"/>
              <a:t>tightening</a:t>
            </a:r>
            <a:r>
              <a:rPr lang="fr-FR" sz="300" dirty="0"/>
              <a:t> </a:t>
            </a:r>
            <a:r>
              <a:rPr lang="fr-FR" sz="300" dirty="0" err="1"/>
              <a:t>effect</a:t>
            </a:r>
            <a:r>
              <a:rPr lang="fr-FR" sz="300" dirty="0"/>
              <a:t>, </a:t>
            </a:r>
            <a:r>
              <a:rPr lang="fr-FR" sz="300" dirty="0" err="1"/>
              <a:t>works</a:t>
            </a:r>
            <a:r>
              <a:rPr lang="fr-FR" sz="300" dirty="0"/>
              <a:t> in </a:t>
            </a:r>
            <a:r>
              <a:rPr lang="fr-FR" sz="300" dirty="0" err="1"/>
              <a:t>synergy</a:t>
            </a:r>
            <a:r>
              <a:rPr lang="fr-FR" sz="300" dirty="0"/>
              <a:t> </a:t>
            </a:r>
            <a:r>
              <a:rPr lang="fr-FR" sz="300" dirty="0" err="1"/>
              <a:t>with</a:t>
            </a:r>
            <a:r>
              <a:rPr lang="fr-FR" sz="300" dirty="0"/>
              <a:t> the </a:t>
            </a:r>
            <a:r>
              <a:rPr lang="fr-FR" sz="300" dirty="0" err="1"/>
              <a:t>cream</a:t>
            </a:r>
            <a:r>
              <a:rPr lang="fr-FR" sz="300" dirty="0"/>
              <a:t>, </a:t>
            </a:r>
            <a:r>
              <a:rPr lang="fr-FR" sz="300" dirty="0" err="1"/>
              <a:t>reinforcing</a:t>
            </a:r>
            <a:r>
              <a:rPr lang="fr-FR" sz="300" dirty="0"/>
              <a:t> </a:t>
            </a:r>
            <a:r>
              <a:rPr lang="fr-FR" sz="300" dirty="0" err="1"/>
              <a:t>its</a:t>
            </a:r>
            <a:r>
              <a:rPr lang="fr-FR" sz="300" dirty="0"/>
              <a:t> </a:t>
            </a:r>
            <a:r>
              <a:rPr lang="fr-FR" sz="300" dirty="0" err="1"/>
              <a:t>firming</a:t>
            </a:r>
            <a:r>
              <a:rPr lang="fr-FR" sz="300" dirty="0"/>
              <a:t> action and </a:t>
            </a:r>
            <a:r>
              <a:rPr lang="fr-FR" sz="300" dirty="0" err="1"/>
              <a:t>multiplying</a:t>
            </a:r>
            <a:r>
              <a:rPr lang="fr-FR" sz="300" dirty="0"/>
              <a:t> </a:t>
            </a:r>
            <a:r>
              <a:rPr lang="fr-FR" sz="300" dirty="0" err="1"/>
              <a:t>its</a:t>
            </a:r>
            <a:r>
              <a:rPr lang="fr-FR" sz="300" dirty="0"/>
              <a:t> anti-</a:t>
            </a:r>
            <a:r>
              <a:rPr lang="fr-FR" sz="300" dirty="0" err="1"/>
              <a:t>aging</a:t>
            </a:r>
            <a:r>
              <a:rPr lang="fr-FR" sz="300" dirty="0"/>
              <a:t> </a:t>
            </a:r>
            <a:r>
              <a:rPr lang="fr-FR" sz="300" dirty="0" err="1"/>
              <a:t>effect</a:t>
            </a:r>
            <a:r>
              <a:rPr lang="fr-FR" sz="300" dirty="0"/>
              <a:t>. Rich in hibiscus peptides </a:t>
            </a:r>
            <a:r>
              <a:rPr lang="fr-FR" sz="300" dirty="0" err="1"/>
              <a:t>that</a:t>
            </a:r>
            <a:r>
              <a:rPr lang="fr-FR" sz="300" dirty="0"/>
              <a:t> </a:t>
            </a:r>
            <a:r>
              <a:rPr lang="fr-FR" sz="300" dirty="0" err="1"/>
              <a:t>stimulate</a:t>
            </a:r>
            <a:r>
              <a:rPr lang="fr-FR" sz="300" dirty="0"/>
              <a:t> </a:t>
            </a:r>
            <a:r>
              <a:rPr lang="fr-FR" sz="300" dirty="0" err="1"/>
              <a:t>collagen</a:t>
            </a:r>
            <a:r>
              <a:rPr lang="fr-FR" sz="300" dirty="0"/>
              <a:t> production, </a:t>
            </a:r>
            <a:r>
              <a:rPr lang="fr-FR" sz="300" dirty="0" err="1"/>
              <a:t>it</a:t>
            </a:r>
            <a:r>
              <a:rPr lang="fr-FR" sz="300" dirty="0"/>
              <a:t> </a:t>
            </a:r>
            <a:r>
              <a:rPr lang="fr-FR" sz="300" dirty="0" err="1"/>
              <a:t>visibly</a:t>
            </a:r>
            <a:r>
              <a:rPr lang="fr-FR" sz="300" dirty="0"/>
              <a:t> </a:t>
            </a:r>
            <a:r>
              <a:rPr lang="fr-FR" sz="300" dirty="0" err="1"/>
              <a:t>firms</a:t>
            </a:r>
            <a:r>
              <a:rPr lang="fr-FR" sz="300" dirty="0"/>
              <a:t> skin on the face and neck. </a:t>
            </a:r>
            <a:r>
              <a:rPr lang="fr-FR" sz="300" dirty="0" err="1"/>
              <a:t>Features</a:t>
            </a:r>
            <a:r>
              <a:rPr lang="fr-FR" sz="300" dirty="0"/>
              <a:t> </a:t>
            </a:r>
            <a:r>
              <a:rPr lang="fr-FR" sz="300" dirty="0" err="1"/>
              <a:t>appear</a:t>
            </a:r>
            <a:r>
              <a:rPr lang="fr-FR" sz="300" dirty="0"/>
              <a:t> </a:t>
            </a:r>
            <a:r>
              <a:rPr lang="fr-FR" sz="300" dirty="0" err="1"/>
              <a:t>redefined</a:t>
            </a:r>
            <a:r>
              <a:rPr lang="fr-FR" sz="300" dirty="0"/>
              <a:t>, skin more </a:t>
            </a:r>
            <a:r>
              <a:rPr lang="fr-FR" sz="300" dirty="0" err="1"/>
              <a:t>toned</a:t>
            </a:r>
            <a:r>
              <a:rPr lang="fr-FR" sz="300" dirty="0"/>
              <a:t> and </a:t>
            </a:r>
            <a:r>
              <a:rPr lang="fr-FR" sz="300" dirty="0" err="1"/>
              <a:t>smoother</a:t>
            </a:r>
            <a:r>
              <a:rPr lang="fr-FR" sz="300" dirty="0"/>
              <a:t>. </a:t>
            </a:r>
          </a:p>
          <a:p>
            <a:pPr marL="161655"/>
            <a:endParaRPr lang="fr-FR" sz="300" dirty="0"/>
          </a:p>
          <a:p>
            <a:pPr marL="161655"/>
            <a:r>
              <a:rPr lang="fr-FR" sz="300" u="sng" dirty="0"/>
              <a:t>Promise</a:t>
            </a:r>
          </a:p>
          <a:p>
            <a:pPr defTabSz="931134">
              <a:defRPr/>
            </a:pPr>
            <a:r>
              <a:rPr lang="fr-FR" sz="300" dirty="0" err="1">
                <a:solidFill>
                  <a:prstClr val="black"/>
                </a:solidFill>
                <a:latin typeface="Century Gothic" panose="020B0502020202020204" pitchFamily="34" charset="0"/>
              </a:rPr>
              <a:t>Firming</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serum</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tensor</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effect</a:t>
            </a:r>
            <a:endParaRPr lang="fr-FR" sz="300" dirty="0">
              <a:solidFill>
                <a:prstClr val="black"/>
              </a:solidFill>
              <a:latin typeface="Century Gothic" panose="020B0502020202020204" pitchFamily="34" charset="0"/>
            </a:endParaRPr>
          </a:p>
          <a:p>
            <a:pPr marL="161655"/>
            <a:endParaRPr lang="fr-FR" sz="300" u="sng" dirty="0"/>
          </a:p>
          <a:p>
            <a:pPr marL="161655"/>
            <a:r>
              <a:rPr lang="fr-FR" sz="300" u="sng" dirty="0"/>
              <a:t>For </a:t>
            </a:r>
            <a:r>
              <a:rPr lang="fr-FR" sz="300" u="sng" dirty="0" err="1"/>
              <a:t>whom</a:t>
            </a:r>
            <a:r>
              <a:rPr lang="fr-FR" sz="300" u="sng" dirty="0"/>
              <a:t>?</a:t>
            </a:r>
          </a:p>
          <a:p>
            <a:pPr marL="161655"/>
            <a:r>
              <a:rPr lang="fr-FR" sz="300" dirty="0" err="1">
                <a:solidFill>
                  <a:prstClr val="black"/>
                </a:solidFill>
                <a:latin typeface="Century Gothic" panose="020B0502020202020204" pitchFamily="34" charset="0"/>
              </a:rPr>
              <a:t>Sagging</a:t>
            </a:r>
            <a:r>
              <a:rPr lang="fr-FR" sz="300" dirty="0">
                <a:solidFill>
                  <a:prstClr val="black"/>
                </a:solidFill>
                <a:latin typeface="Century Gothic" panose="020B0502020202020204" pitchFamily="34" charset="0"/>
              </a:rPr>
              <a:t> skin</a:t>
            </a:r>
          </a:p>
          <a:p>
            <a:pPr marL="161655"/>
            <a:endParaRPr lang="fr-FR" sz="300" dirty="0">
              <a:solidFill>
                <a:prstClr val="black"/>
              </a:solidFill>
              <a:latin typeface="Century Gothic" panose="020B0502020202020204" pitchFamily="34" charset="0"/>
            </a:endParaRPr>
          </a:p>
          <a:p>
            <a:pPr marL="161655"/>
            <a:r>
              <a:rPr lang="fr-FR" sz="300" dirty="0">
                <a:solidFill>
                  <a:prstClr val="black"/>
                </a:solidFill>
                <a:latin typeface="Century Gothic" panose="020B0502020202020204" pitchFamily="34" charset="0"/>
              </a:rPr>
              <a:t>"I have </a:t>
            </a:r>
            <a:r>
              <a:rPr lang="fr-FR" sz="300" dirty="0" err="1">
                <a:solidFill>
                  <a:prstClr val="black"/>
                </a:solidFill>
                <a:latin typeface="Century Gothic" panose="020B0502020202020204" pitchFamily="34" charset="0"/>
              </a:rPr>
              <a:t>sagging</a:t>
            </a:r>
            <a:r>
              <a:rPr lang="fr-FR" sz="300" dirty="0">
                <a:solidFill>
                  <a:prstClr val="black"/>
                </a:solidFill>
                <a:latin typeface="Century Gothic" panose="020B0502020202020204" pitchFamily="34" charset="0"/>
              </a:rPr>
              <a:t> in the </a:t>
            </a:r>
            <a:r>
              <a:rPr lang="fr-FR" sz="300" dirty="0" err="1">
                <a:solidFill>
                  <a:prstClr val="black"/>
                </a:solidFill>
                <a:latin typeface="Century Gothic" panose="020B0502020202020204" pitchFamily="34" charset="0"/>
              </a:rPr>
              <a:t>oval</a:t>
            </a:r>
            <a:r>
              <a:rPr lang="fr-FR" sz="300" dirty="0">
                <a:solidFill>
                  <a:prstClr val="black"/>
                </a:solidFill>
                <a:latin typeface="Century Gothic" panose="020B0502020202020204" pitchFamily="34" charset="0"/>
              </a:rPr>
              <a:t> of </a:t>
            </a:r>
            <a:r>
              <a:rPr lang="fr-FR" sz="300" dirty="0" err="1">
                <a:solidFill>
                  <a:prstClr val="black"/>
                </a:solidFill>
                <a:latin typeface="Century Gothic" panose="020B0502020202020204" pitchFamily="34" charset="0"/>
              </a:rPr>
              <a:t>my</a:t>
            </a:r>
            <a:r>
              <a:rPr lang="fr-FR" sz="300" dirty="0">
                <a:solidFill>
                  <a:prstClr val="black"/>
                </a:solidFill>
                <a:latin typeface="Century Gothic" panose="020B0502020202020204" pitchFamily="34" charset="0"/>
              </a:rPr>
              <a:t> face".</a:t>
            </a:r>
          </a:p>
          <a:p>
            <a:pPr marL="161655"/>
            <a:r>
              <a:rPr lang="fr-FR" sz="300" dirty="0">
                <a:solidFill>
                  <a:prstClr val="black"/>
                </a:solidFill>
                <a:latin typeface="Century Gothic" panose="020B0502020202020204" pitchFamily="34" charset="0"/>
              </a:rPr>
              <a:t>"I have a </a:t>
            </a:r>
            <a:r>
              <a:rPr lang="fr-FR" sz="300" dirty="0" err="1">
                <a:solidFill>
                  <a:prstClr val="black"/>
                </a:solidFill>
                <a:latin typeface="Century Gothic" panose="020B0502020202020204" pitchFamily="34" charset="0"/>
              </a:rPr>
              <a:t>looseness</a:t>
            </a:r>
            <a:r>
              <a:rPr lang="fr-FR" sz="300" dirty="0">
                <a:solidFill>
                  <a:prstClr val="black"/>
                </a:solidFill>
                <a:latin typeface="Century Gothic" panose="020B0502020202020204" pitchFamily="34" charset="0"/>
              </a:rPr>
              <a:t> in </a:t>
            </a:r>
            <a:r>
              <a:rPr lang="fr-FR" sz="300" dirty="0" err="1">
                <a:solidFill>
                  <a:prstClr val="black"/>
                </a:solidFill>
                <a:latin typeface="Century Gothic" panose="020B0502020202020204" pitchFamily="34" charset="0"/>
              </a:rPr>
              <a:t>my</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arms</a:t>
            </a:r>
            <a:r>
              <a:rPr lang="fr-FR" sz="300" dirty="0">
                <a:solidFill>
                  <a:prstClr val="black"/>
                </a:solidFill>
                <a:latin typeface="Century Gothic" panose="020B0502020202020204" pitchFamily="34" charset="0"/>
              </a:rPr>
              <a:t>".</a:t>
            </a:r>
          </a:p>
          <a:p>
            <a:pPr marL="161655"/>
            <a:r>
              <a:rPr lang="fr-FR" sz="300" dirty="0">
                <a:solidFill>
                  <a:prstClr val="black"/>
                </a:solidFill>
                <a:latin typeface="Century Gothic" panose="020B0502020202020204" pitchFamily="34" charset="0"/>
              </a:rPr>
              <a:t>"</a:t>
            </a:r>
            <a:r>
              <a:rPr lang="fr-FR" sz="300" dirty="0" err="1">
                <a:solidFill>
                  <a:prstClr val="black"/>
                </a:solidFill>
                <a:latin typeface="Century Gothic" panose="020B0502020202020204" pitchFamily="34" charset="0"/>
              </a:rPr>
              <a:t>My</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bust</a:t>
            </a:r>
            <a:r>
              <a:rPr lang="fr-FR" sz="300" dirty="0">
                <a:solidFill>
                  <a:prstClr val="black"/>
                </a:solidFill>
                <a:latin typeface="Century Gothic" panose="020B0502020202020204" pitchFamily="34" charset="0"/>
              </a:rPr>
              <a:t> has </a:t>
            </a:r>
            <a:r>
              <a:rPr lang="fr-FR" sz="300" dirty="0" err="1">
                <a:solidFill>
                  <a:prstClr val="black"/>
                </a:solidFill>
                <a:latin typeface="Century Gothic" panose="020B0502020202020204" pitchFamily="34" charset="0"/>
              </a:rPr>
              <a:t>lost</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its</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firmness</a:t>
            </a:r>
            <a:r>
              <a:rPr lang="fr-FR" sz="300" dirty="0">
                <a:solidFill>
                  <a:prstClr val="black"/>
                </a:solidFill>
                <a:latin typeface="Century Gothic" panose="020B0502020202020204" pitchFamily="34" charset="0"/>
              </a:rPr>
              <a:t>".</a:t>
            </a:r>
          </a:p>
          <a:p>
            <a:pPr marL="161655"/>
            <a:r>
              <a:rPr lang="fr-FR" sz="300" dirty="0">
                <a:solidFill>
                  <a:prstClr val="black"/>
                </a:solidFill>
                <a:latin typeface="Century Gothic" panose="020B0502020202020204" pitchFamily="34" charset="0"/>
              </a:rPr>
              <a:t>"I have a </a:t>
            </a:r>
            <a:r>
              <a:rPr lang="fr-FR" sz="300" dirty="0" err="1">
                <a:solidFill>
                  <a:prstClr val="black"/>
                </a:solidFill>
                <a:latin typeface="Century Gothic" panose="020B0502020202020204" pitchFamily="34" charset="0"/>
              </a:rPr>
              <a:t>crumpled</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neckline</a:t>
            </a:r>
            <a:r>
              <a:rPr lang="fr-FR" sz="300" dirty="0">
                <a:solidFill>
                  <a:prstClr val="black"/>
                </a:solidFill>
                <a:latin typeface="Century Gothic" panose="020B0502020202020204" pitchFamily="34" charset="0"/>
              </a:rPr>
              <a:t>"</a:t>
            </a:r>
          </a:p>
          <a:p>
            <a:pPr marL="161655"/>
            <a:endParaRPr lang="fr-FR" sz="300" u="sng" dirty="0"/>
          </a:p>
          <a:p>
            <a:pPr defTabSz="931134">
              <a:defRPr/>
            </a:pPr>
            <a:r>
              <a:rPr lang="fr-FR" sz="300" u="sng" dirty="0" err="1">
                <a:solidFill>
                  <a:prstClr val="black"/>
                </a:solidFill>
                <a:latin typeface="Century Gothic" panose="020B0502020202020204" pitchFamily="34" charset="0"/>
              </a:rPr>
              <a:t>Ingredients</a:t>
            </a:r>
            <a:endParaRPr lang="fr-FR" sz="300" u="sng" dirty="0">
              <a:solidFill>
                <a:prstClr val="black"/>
              </a:solidFill>
              <a:latin typeface="Century Gothic" panose="020B0502020202020204" pitchFamily="34" charset="0"/>
            </a:endParaRPr>
          </a:p>
          <a:p>
            <a:pPr defTabSz="931134">
              <a:defRPr/>
            </a:pPr>
            <a:r>
              <a:rPr lang="fr-FR" sz="300" b="1" dirty="0">
                <a:solidFill>
                  <a:prstClr val="black"/>
                </a:solidFill>
                <a:latin typeface="Century Gothic" panose="020B0502020202020204" pitchFamily="34" charset="0"/>
              </a:rPr>
              <a:t>Hibiscus peptides: </a:t>
            </a:r>
            <a:r>
              <a:rPr lang="fr-FR" sz="300" b="1" dirty="0" err="1">
                <a:solidFill>
                  <a:prstClr val="black"/>
                </a:solidFill>
                <a:latin typeface="Century Gothic" panose="020B0502020202020204" pitchFamily="34" charset="0"/>
              </a:rPr>
              <a:t>firming</a:t>
            </a:r>
            <a:r>
              <a:rPr lang="fr-FR" sz="300" b="1" dirty="0">
                <a:solidFill>
                  <a:prstClr val="black"/>
                </a:solidFill>
                <a:latin typeface="Century Gothic" panose="020B0502020202020204" pitchFamily="34" charset="0"/>
              </a:rPr>
              <a:t>, </a:t>
            </a:r>
            <a:r>
              <a:rPr lang="fr-FR" sz="300" b="1" dirty="0" err="1">
                <a:solidFill>
                  <a:prstClr val="black"/>
                </a:solidFill>
                <a:latin typeface="Century Gothic" panose="020B0502020202020204" pitchFamily="34" charset="0"/>
              </a:rPr>
              <a:t>tensing</a:t>
            </a:r>
            <a:r>
              <a:rPr lang="fr-FR" sz="300" b="1" dirty="0">
                <a:solidFill>
                  <a:prstClr val="black"/>
                </a:solidFill>
                <a:latin typeface="Century Gothic" panose="020B0502020202020204" pitchFamily="34" charset="0"/>
              </a:rPr>
              <a:t> </a:t>
            </a:r>
            <a:r>
              <a:rPr lang="fr-FR" sz="300" b="1" dirty="0" err="1">
                <a:solidFill>
                  <a:prstClr val="black"/>
                </a:solidFill>
                <a:latin typeface="Century Gothic" panose="020B0502020202020204" pitchFamily="34" charset="0"/>
              </a:rPr>
              <a:t>effect</a:t>
            </a:r>
            <a:endParaRPr lang="fr-FR" sz="300" b="1" dirty="0">
              <a:solidFill>
                <a:prstClr val="black"/>
              </a:solidFill>
              <a:latin typeface="Century Gothic" panose="020B0502020202020204" pitchFamily="34" charset="0"/>
            </a:endParaRPr>
          </a:p>
          <a:p>
            <a:pPr defTabSz="931134">
              <a:defRPr/>
            </a:pPr>
            <a:r>
              <a:rPr lang="fr-FR" sz="300" b="1" dirty="0" err="1">
                <a:solidFill>
                  <a:prstClr val="black"/>
                </a:solidFill>
                <a:latin typeface="Century Gothic" panose="020B0502020202020204" pitchFamily="34" charset="0"/>
              </a:rPr>
              <a:t>Collagen</a:t>
            </a:r>
            <a:r>
              <a:rPr lang="fr-FR" sz="300" b="1" dirty="0">
                <a:solidFill>
                  <a:prstClr val="black"/>
                </a:solidFill>
                <a:latin typeface="Century Gothic" panose="020B0502020202020204" pitchFamily="34" charset="0"/>
              </a:rPr>
              <a:t>: </a:t>
            </a:r>
            <a:r>
              <a:rPr lang="fr-FR" sz="300" b="1" dirty="0" err="1">
                <a:solidFill>
                  <a:prstClr val="black"/>
                </a:solidFill>
                <a:latin typeface="Century Gothic" panose="020B0502020202020204" pitchFamily="34" charset="0"/>
              </a:rPr>
              <a:t>moisturizing</a:t>
            </a:r>
            <a:r>
              <a:rPr lang="fr-FR" sz="300" b="1" dirty="0">
                <a:solidFill>
                  <a:prstClr val="black"/>
                </a:solidFill>
                <a:latin typeface="Century Gothic" panose="020B0502020202020204" pitchFamily="34" charset="0"/>
              </a:rPr>
              <a:t>, </a:t>
            </a:r>
            <a:r>
              <a:rPr lang="fr-FR" sz="300" b="1" dirty="0" err="1">
                <a:solidFill>
                  <a:prstClr val="black"/>
                </a:solidFill>
                <a:latin typeface="Century Gothic" panose="020B0502020202020204" pitchFamily="34" charset="0"/>
              </a:rPr>
              <a:t>smoothing</a:t>
            </a:r>
            <a:endParaRPr lang="fr-FR" sz="300" b="1" dirty="0">
              <a:solidFill>
                <a:prstClr val="black"/>
              </a:solidFill>
              <a:latin typeface="Century Gothic" panose="020B0502020202020204" pitchFamily="34" charset="0"/>
            </a:endParaRPr>
          </a:p>
          <a:p>
            <a:pPr defTabSz="931134">
              <a:defRPr/>
            </a:pPr>
            <a:r>
              <a:rPr lang="fr-FR" sz="300" dirty="0" err="1">
                <a:solidFill>
                  <a:prstClr val="black"/>
                </a:solidFill>
                <a:latin typeface="Century Gothic" panose="020B0502020202020204" pitchFamily="34" charset="0"/>
              </a:rPr>
              <a:t>Horsetail</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firming</a:t>
            </a:r>
            <a:endParaRPr lang="fr-FR" sz="300" dirty="0">
              <a:solidFill>
                <a:prstClr val="black"/>
              </a:solidFill>
              <a:latin typeface="Century Gothic" panose="020B0502020202020204" pitchFamily="34" charset="0"/>
            </a:endParaRPr>
          </a:p>
          <a:p>
            <a:pPr defTabSz="931134">
              <a:defRPr/>
            </a:pPr>
            <a:endParaRPr lang="fr-FR" sz="300" u="sng" dirty="0">
              <a:solidFill>
                <a:prstClr val="black"/>
              </a:solidFill>
              <a:latin typeface="Century Gothic" panose="020B0502020202020204" pitchFamily="34" charset="0"/>
            </a:endParaRPr>
          </a:p>
          <a:p>
            <a:pPr marL="161655"/>
            <a:r>
              <a:rPr lang="fr-FR" sz="300" u="sng" dirty="0"/>
              <a:t>Home use </a:t>
            </a:r>
          </a:p>
          <a:p>
            <a:pPr marL="161655"/>
            <a:r>
              <a:rPr lang="fr-FR" sz="300" dirty="0" err="1"/>
              <a:t>Remove</a:t>
            </a:r>
            <a:r>
              <a:rPr lang="fr-FR" sz="300" dirty="0"/>
              <a:t> make-up and </a:t>
            </a:r>
            <a:r>
              <a:rPr lang="fr-FR" sz="300" dirty="0" err="1"/>
              <a:t>cleanse</a:t>
            </a:r>
            <a:r>
              <a:rPr lang="fr-FR" sz="300" dirty="0"/>
              <a:t> </a:t>
            </a:r>
            <a:r>
              <a:rPr lang="fr-FR" sz="300" dirty="0" err="1"/>
              <a:t>your</a:t>
            </a:r>
            <a:r>
              <a:rPr lang="fr-FR" sz="300" dirty="0"/>
              <a:t> face </a:t>
            </a:r>
            <a:r>
              <a:rPr lang="fr-FR" sz="300" dirty="0" err="1"/>
              <a:t>thoroughly</a:t>
            </a:r>
            <a:r>
              <a:rPr lang="fr-FR" sz="300" dirty="0"/>
              <a:t>, </a:t>
            </a:r>
            <a:r>
              <a:rPr lang="fr-FR" sz="300" dirty="0" err="1"/>
              <a:t>then</a:t>
            </a:r>
            <a:r>
              <a:rPr lang="fr-FR" sz="300" dirty="0"/>
              <a:t> </a:t>
            </a:r>
            <a:r>
              <a:rPr lang="fr-FR" sz="300" dirty="0" err="1"/>
              <a:t>mist</a:t>
            </a:r>
            <a:r>
              <a:rPr lang="fr-FR" sz="300" dirty="0"/>
              <a:t> </a:t>
            </a:r>
            <a:r>
              <a:rPr lang="fr-FR" sz="300" dirty="0" err="1"/>
              <a:t>with</a:t>
            </a:r>
            <a:r>
              <a:rPr lang="fr-FR" sz="300" dirty="0"/>
              <a:t> </a:t>
            </a:r>
            <a:r>
              <a:rPr lang="fr-FR" sz="300" dirty="0" err="1"/>
              <a:t>Yon-Ka</a:t>
            </a:r>
            <a:r>
              <a:rPr lang="fr-FR" sz="300" dirty="0"/>
              <a:t> Lotion </a:t>
            </a:r>
            <a:r>
              <a:rPr lang="fr-FR" sz="300" dirty="0" err="1"/>
              <a:t>adapted</a:t>
            </a:r>
            <a:r>
              <a:rPr lang="fr-FR" sz="300" dirty="0"/>
              <a:t> to </a:t>
            </a:r>
            <a:r>
              <a:rPr lang="fr-FR" sz="300" dirty="0" err="1"/>
              <a:t>your</a:t>
            </a:r>
            <a:r>
              <a:rPr lang="fr-FR" sz="300" dirty="0"/>
              <a:t> skin type. Maintenance: Morning or </a:t>
            </a:r>
            <a:r>
              <a:rPr lang="fr-FR" sz="300" dirty="0" err="1"/>
              <a:t>evening</a:t>
            </a:r>
            <a:r>
              <a:rPr lang="fr-FR" sz="300" dirty="0"/>
              <a:t>, </a:t>
            </a:r>
            <a:r>
              <a:rPr lang="fr-FR" sz="300" dirty="0" err="1"/>
              <a:t>apply</a:t>
            </a:r>
            <a:r>
              <a:rPr lang="fr-FR" sz="300" dirty="0"/>
              <a:t> Advanced </a:t>
            </a:r>
            <a:r>
              <a:rPr lang="fr-FR" sz="300" dirty="0" err="1"/>
              <a:t>Optimizer</a:t>
            </a:r>
            <a:r>
              <a:rPr lang="fr-FR" sz="300" dirty="0"/>
              <a:t> Sérum (2 to 3 </a:t>
            </a:r>
            <a:r>
              <a:rPr lang="fr-FR" sz="300" dirty="0" err="1"/>
              <a:t>pumps</a:t>
            </a:r>
            <a:r>
              <a:rPr lang="fr-FR" sz="300" dirty="0"/>
              <a:t>) to face and neck, </a:t>
            </a:r>
            <a:r>
              <a:rPr lang="fr-FR" sz="300" dirty="0" err="1"/>
              <a:t>followed</a:t>
            </a:r>
            <a:r>
              <a:rPr lang="fr-FR" sz="300" dirty="0"/>
              <a:t> by Advanced </a:t>
            </a:r>
            <a:r>
              <a:rPr lang="fr-FR" sz="300" dirty="0" err="1"/>
              <a:t>Optimizer</a:t>
            </a:r>
            <a:r>
              <a:rPr lang="fr-FR" sz="300" dirty="0"/>
              <a:t> Crème. 30-day intensive </a:t>
            </a:r>
            <a:r>
              <a:rPr lang="fr-FR" sz="300" dirty="0" err="1"/>
              <a:t>treatment</a:t>
            </a:r>
            <a:r>
              <a:rPr lang="fr-FR" sz="300" dirty="0"/>
              <a:t>: </a:t>
            </a:r>
            <a:r>
              <a:rPr lang="fr-FR" sz="300" dirty="0" err="1"/>
              <a:t>Repeat</a:t>
            </a:r>
            <a:r>
              <a:rPr lang="fr-FR" sz="300" dirty="0"/>
              <a:t> the </a:t>
            </a:r>
            <a:r>
              <a:rPr lang="fr-FR" sz="300" dirty="0" err="1"/>
              <a:t>same</a:t>
            </a:r>
            <a:r>
              <a:rPr lang="fr-FR" sz="300" dirty="0"/>
              <a:t> application, </a:t>
            </a:r>
            <a:r>
              <a:rPr lang="fr-FR" sz="300" dirty="0" err="1"/>
              <a:t>morning</a:t>
            </a:r>
            <a:r>
              <a:rPr lang="fr-FR" sz="300" dirty="0"/>
              <a:t> and </a:t>
            </a:r>
            <a:r>
              <a:rPr lang="fr-FR" sz="300" dirty="0" err="1"/>
              <a:t>evening</a:t>
            </a:r>
            <a:r>
              <a:rPr lang="fr-FR" sz="300" dirty="0"/>
              <a:t>. To </a:t>
            </a:r>
            <a:r>
              <a:rPr lang="fr-FR" sz="300" dirty="0" err="1"/>
              <a:t>optimize</a:t>
            </a:r>
            <a:r>
              <a:rPr lang="fr-FR" sz="300" dirty="0"/>
              <a:t> the </a:t>
            </a:r>
            <a:r>
              <a:rPr lang="fr-FR" sz="300" dirty="0" err="1"/>
              <a:t>benefits</a:t>
            </a:r>
            <a:r>
              <a:rPr lang="fr-FR" sz="300" dirty="0"/>
              <a:t> of the anti-</a:t>
            </a:r>
            <a:r>
              <a:rPr lang="fr-FR" sz="300" dirty="0" err="1"/>
              <a:t>sagging</a:t>
            </a:r>
            <a:r>
              <a:rPr lang="fr-FR" sz="300" dirty="0"/>
              <a:t> program, combine Advanced </a:t>
            </a:r>
            <a:r>
              <a:rPr lang="fr-FR" sz="300" dirty="0" err="1"/>
              <a:t>Optimizer</a:t>
            </a:r>
            <a:r>
              <a:rPr lang="fr-FR" sz="300" dirty="0"/>
              <a:t> Sérum and Advanced </a:t>
            </a:r>
            <a:r>
              <a:rPr lang="fr-FR" sz="300" dirty="0" err="1"/>
              <a:t>Optimizer</a:t>
            </a:r>
            <a:r>
              <a:rPr lang="fr-FR" sz="300" dirty="0"/>
              <a:t> Crème.</a:t>
            </a:r>
            <a:endParaRPr lang="fr-FR" sz="300" u="sng" dirty="0"/>
          </a:p>
          <a:p>
            <a:pPr defTabSz="931134">
              <a:defRPr/>
            </a:pPr>
            <a:endParaRPr lang="fr-FR" sz="300" u="sng" dirty="0"/>
          </a:p>
          <a:p>
            <a:pPr defTabSz="931134">
              <a:defRPr/>
            </a:pPr>
            <a:r>
              <a:rPr lang="fr-FR" sz="300" u="sng" dirty="0"/>
              <a:t>Use in the </a:t>
            </a:r>
            <a:r>
              <a:rPr lang="fr-FR" sz="300" u="sng" dirty="0" err="1"/>
              <a:t>treatment</a:t>
            </a:r>
            <a:r>
              <a:rPr lang="fr-FR" sz="300" u="sng" dirty="0"/>
              <a:t> room</a:t>
            </a:r>
          </a:p>
          <a:p>
            <a:pPr defTabSz="931134">
              <a:defRPr/>
            </a:pPr>
            <a:r>
              <a:rPr lang="fr-FR" sz="300" dirty="0"/>
              <a:t>- End of care</a:t>
            </a:r>
          </a:p>
          <a:p>
            <a:pPr marL="161655"/>
            <a:endParaRPr lang="fr-FR" sz="300" u="sng" dirty="0"/>
          </a:p>
          <a:p>
            <a:pPr marL="161655"/>
            <a:r>
              <a:rPr lang="fr-FR" sz="300" u="sng" dirty="0"/>
              <a:t>Tip</a:t>
            </a:r>
            <a:r>
              <a:rPr lang="fr-FR" sz="300" dirty="0"/>
              <a:t>s </a:t>
            </a:r>
          </a:p>
          <a:p>
            <a:pPr defTabSz="931134">
              <a:defRPr/>
            </a:pPr>
            <a:r>
              <a:rPr lang="fr-FR" sz="300" dirty="0"/>
              <a:t>Be </a:t>
            </a:r>
            <a:r>
              <a:rPr lang="fr-FR" sz="300" dirty="0" err="1"/>
              <a:t>careful</a:t>
            </a:r>
            <a:r>
              <a:rPr lang="fr-FR" sz="300" dirty="0"/>
              <a:t> not to </a:t>
            </a:r>
            <a:r>
              <a:rPr lang="fr-FR" sz="300" dirty="0" err="1"/>
              <a:t>apply</a:t>
            </a:r>
            <a:r>
              <a:rPr lang="fr-FR" sz="300" dirty="0"/>
              <a:t> </a:t>
            </a:r>
            <a:r>
              <a:rPr lang="fr-FR" sz="300" dirty="0" err="1"/>
              <a:t>too</a:t>
            </a:r>
            <a:r>
              <a:rPr lang="fr-FR" sz="300" dirty="0"/>
              <a:t> </a:t>
            </a:r>
            <a:r>
              <a:rPr lang="fr-FR" sz="300" dirty="0" err="1"/>
              <a:t>much</a:t>
            </a:r>
            <a:r>
              <a:rPr lang="fr-FR" sz="300" dirty="0"/>
              <a:t> </a:t>
            </a:r>
            <a:r>
              <a:rPr lang="fr-FR" sz="300" dirty="0" err="1"/>
              <a:t>product</a:t>
            </a:r>
            <a:r>
              <a:rPr lang="fr-FR" sz="300" dirty="0"/>
              <a:t>, as </a:t>
            </a:r>
            <a:r>
              <a:rPr lang="fr-FR" sz="300" dirty="0" err="1"/>
              <a:t>it</a:t>
            </a:r>
            <a:r>
              <a:rPr lang="fr-FR" sz="300" dirty="0"/>
              <a:t> </a:t>
            </a:r>
            <a:r>
              <a:rPr lang="fr-FR" sz="300" dirty="0" err="1"/>
              <a:t>may</a:t>
            </a:r>
            <a:r>
              <a:rPr lang="fr-FR" sz="300" dirty="0"/>
              <a:t> cause </a:t>
            </a:r>
            <a:r>
              <a:rPr lang="fr-FR" sz="300" dirty="0" err="1"/>
              <a:t>linting</a:t>
            </a:r>
            <a:r>
              <a:rPr lang="fr-FR" sz="300" dirty="0"/>
              <a:t>.</a:t>
            </a:r>
          </a:p>
          <a:p>
            <a:pPr marL="161655"/>
            <a:endParaRPr lang="fr-FR" sz="300" dirty="0"/>
          </a:p>
          <a:p>
            <a:pPr marL="161655"/>
            <a:r>
              <a:rPr lang="fr-FR" sz="300" u="sng" dirty="0"/>
              <a:t>Product </a:t>
            </a:r>
            <a:r>
              <a:rPr lang="fr-FR" sz="300" u="sng" dirty="0" err="1"/>
              <a:t>advantages</a:t>
            </a:r>
            <a:endParaRPr lang="fr-FR" sz="300" u="sng" dirty="0"/>
          </a:p>
          <a:p>
            <a:r>
              <a:rPr lang="fr-FR" sz="300" dirty="0" err="1"/>
              <a:t>Contains</a:t>
            </a:r>
            <a:r>
              <a:rPr lang="fr-FR" sz="300" dirty="0"/>
              <a:t> hibiscus peptides and </a:t>
            </a:r>
            <a:r>
              <a:rPr lang="fr-FR" sz="300" dirty="0" err="1"/>
              <a:t>horsetail</a:t>
            </a:r>
            <a:r>
              <a:rPr lang="fr-FR" sz="300" dirty="0"/>
              <a:t> </a:t>
            </a:r>
            <a:r>
              <a:rPr lang="fr-FR" sz="300" dirty="0" err="1"/>
              <a:t>extracts</a:t>
            </a:r>
            <a:r>
              <a:rPr lang="fr-FR" sz="300" dirty="0"/>
              <a:t> </a:t>
            </a:r>
          </a:p>
          <a:p>
            <a:r>
              <a:rPr lang="fr-FR" sz="300" dirty="0" err="1"/>
              <a:t>Firms</a:t>
            </a:r>
            <a:r>
              <a:rPr lang="fr-FR" sz="300" dirty="0"/>
              <a:t> face and neck </a:t>
            </a:r>
          </a:p>
          <a:p>
            <a:r>
              <a:rPr lang="fr-FR" sz="300" dirty="0"/>
              <a:t>Boosts the </a:t>
            </a:r>
            <a:r>
              <a:rPr lang="fr-FR" sz="300" dirty="0" err="1"/>
              <a:t>effectiveness</a:t>
            </a:r>
            <a:r>
              <a:rPr lang="fr-FR" sz="300" dirty="0"/>
              <a:t> of Advanced </a:t>
            </a:r>
            <a:r>
              <a:rPr lang="fr-FR" sz="300" dirty="0" err="1"/>
              <a:t>Optimizer</a:t>
            </a:r>
            <a:r>
              <a:rPr lang="fr-FR" sz="300" dirty="0"/>
              <a:t> Crème</a:t>
            </a:r>
          </a:p>
          <a:p>
            <a:r>
              <a:rPr lang="fr-FR" sz="300" dirty="0" err="1"/>
              <a:t>Provides</a:t>
            </a:r>
            <a:r>
              <a:rPr lang="fr-FR" sz="300" dirty="0"/>
              <a:t> an </a:t>
            </a:r>
            <a:r>
              <a:rPr lang="fr-FR" sz="300" dirty="0" err="1"/>
              <a:t>immediate</a:t>
            </a:r>
            <a:r>
              <a:rPr lang="fr-FR" sz="300" dirty="0"/>
              <a:t> </a:t>
            </a:r>
            <a:r>
              <a:rPr lang="fr-FR" sz="300" dirty="0" err="1"/>
              <a:t>tightening</a:t>
            </a:r>
            <a:r>
              <a:rPr lang="fr-FR" sz="300" dirty="0"/>
              <a:t> </a:t>
            </a:r>
            <a:r>
              <a:rPr lang="fr-FR" sz="300" dirty="0" err="1"/>
              <a:t>effect</a:t>
            </a:r>
            <a:endParaRPr lang="fr-FR" sz="300" dirty="0"/>
          </a:p>
          <a:p>
            <a:pPr marL="161655"/>
            <a:endParaRPr lang="fr-FR" sz="300" u="sng" dirty="0"/>
          </a:p>
          <a:p>
            <a:pPr marL="161655"/>
            <a:r>
              <a:rPr lang="fr-FR" sz="300" b="1" dirty="0"/>
              <a:t>CELLULAR CODE SERUM</a:t>
            </a:r>
          </a:p>
          <a:p>
            <a:pPr marL="161655"/>
            <a:endParaRPr lang="fr-FR" sz="300" u="sng" dirty="0"/>
          </a:p>
          <a:p>
            <a:pPr marL="161655"/>
            <a:r>
              <a:rPr lang="fr-FR" sz="300" u="sng" dirty="0"/>
              <a:t>Description</a:t>
            </a:r>
          </a:p>
          <a:p>
            <a:pPr defTabSz="931134">
              <a:defRPr/>
            </a:pPr>
            <a:r>
              <a:rPr lang="fr-FR" sz="300" dirty="0"/>
              <a:t>A </a:t>
            </a:r>
            <a:r>
              <a:rPr lang="fr-FR" sz="300" dirty="0" err="1"/>
              <a:t>veritable</a:t>
            </a:r>
            <a:r>
              <a:rPr lang="fr-FR" sz="300" dirty="0"/>
              <a:t> </a:t>
            </a:r>
            <a:r>
              <a:rPr lang="fr-FR" sz="300" dirty="0" err="1"/>
              <a:t>rejuvenating</a:t>
            </a:r>
            <a:r>
              <a:rPr lang="fr-FR" sz="300" dirty="0"/>
              <a:t> </a:t>
            </a:r>
            <a:r>
              <a:rPr lang="fr-FR" sz="300" dirty="0" err="1"/>
              <a:t>serum</a:t>
            </a:r>
            <a:r>
              <a:rPr lang="fr-FR" sz="300" dirty="0"/>
              <a:t>, Cellular Code </a:t>
            </a:r>
            <a:r>
              <a:rPr lang="fr-FR" sz="300" dirty="0" err="1"/>
              <a:t>helps</a:t>
            </a:r>
            <a:r>
              <a:rPr lang="fr-FR" sz="300" dirty="0"/>
              <a:t> </a:t>
            </a:r>
            <a:r>
              <a:rPr lang="fr-FR" sz="300" dirty="0" err="1"/>
              <a:t>reactivate</a:t>
            </a:r>
            <a:r>
              <a:rPr lang="fr-FR" sz="300" dirty="0"/>
              <a:t> the </a:t>
            </a:r>
            <a:r>
              <a:rPr lang="fr-FR" sz="300" dirty="0" err="1"/>
              <a:t>skin's</a:t>
            </a:r>
            <a:r>
              <a:rPr lang="fr-FR" sz="300" dirty="0"/>
              <a:t> </a:t>
            </a:r>
            <a:r>
              <a:rPr lang="fr-FR" sz="300" dirty="0" err="1"/>
              <a:t>youth</a:t>
            </a:r>
            <a:r>
              <a:rPr lang="fr-FR" sz="300" dirty="0"/>
              <a:t> code </a:t>
            </a:r>
            <a:r>
              <a:rPr lang="fr-FR" sz="300" dirty="0" err="1"/>
              <a:t>thanks</a:t>
            </a:r>
            <a:r>
              <a:rPr lang="fr-FR" sz="300" dirty="0"/>
              <a:t> to the "</a:t>
            </a:r>
            <a:r>
              <a:rPr lang="fr-FR" sz="300" dirty="0" err="1"/>
              <a:t>Cell</a:t>
            </a:r>
            <a:r>
              <a:rPr lang="fr-FR" sz="300" dirty="0"/>
              <a:t>-Energy" </a:t>
            </a:r>
            <a:r>
              <a:rPr lang="fr-FR" sz="300" dirty="0" err="1"/>
              <a:t>complex</a:t>
            </a:r>
            <a:r>
              <a:rPr lang="fr-FR" sz="300" dirty="0"/>
              <a:t>, a combination of super-</a:t>
            </a:r>
            <a:r>
              <a:rPr lang="fr-FR" sz="300" dirty="0" err="1"/>
              <a:t>powerful</a:t>
            </a:r>
            <a:r>
              <a:rPr lang="fr-FR" sz="300" dirty="0"/>
              <a:t> </a:t>
            </a:r>
            <a:r>
              <a:rPr lang="fr-FR" sz="300" dirty="0" err="1"/>
              <a:t>natural</a:t>
            </a:r>
            <a:r>
              <a:rPr lang="fr-FR" sz="300" dirty="0"/>
              <a:t> active </a:t>
            </a:r>
            <a:r>
              <a:rPr lang="fr-FR" sz="300" dirty="0" err="1"/>
              <a:t>ingredients</a:t>
            </a:r>
            <a:r>
              <a:rPr lang="fr-FR" sz="300" dirty="0"/>
              <a:t> </a:t>
            </a:r>
            <a:r>
              <a:rPr lang="fr-FR" sz="300" dirty="0" err="1"/>
              <a:t>that</a:t>
            </a:r>
            <a:r>
              <a:rPr lang="fr-FR" sz="300" dirty="0"/>
              <a:t> combat cellular </a:t>
            </a:r>
            <a:r>
              <a:rPr lang="fr-FR" sz="300" dirty="0" err="1"/>
              <a:t>aging</a:t>
            </a:r>
            <a:r>
              <a:rPr lang="fr-FR" sz="300" dirty="0"/>
              <a:t>. Day </a:t>
            </a:r>
            <a:r>
              <a:rPr lang="fr-FR" sz="300" dirty="0" err="1"/>
              <a:t>after</a:t>
            </a:r>
            <a:r>
              <a:rPr lang="fr-FR" sz="300" dirty="0"/>
              <a:t> </a:t>
            </a:r>
            <a:r>
              <a:rPr lang="fr-FR" sz="300" dirty="0" err="1"/>
              <a:t>day</a:t>
            </a:r>
            <a:r>
              <a:rPr lang="fr-FR" sz="300" dirty="0"/>
              <a:t>, </a:t>
            </a:r>
            <a:r>
              <a:rPr lang="fr-FR" sz="300" dirty="0" err="1"/>
              <a:t>this</a:t>
            </a:r>
            <a:r>
              <a:rPr lang="fr-FR" sz="300" dirty="0"/>
              <a:t> intelligent </a:t>
            </a:r>
            <a:r>
              <a:rPr lang="fr-FR" sz="300" dirty="0" err="1"/>
              <a:t>serum</a:t>
            </a:r>
            <a:r>
              <a:rPr lang="fr-FR" sz="300" dirty="0"/>
              <a:t> </a:t>
            </a:r>
            <a:r>
              <a:rPr lang="fr-FR" sz="300" dirty="0" err="1"/>
              <a:t>energizes</a:t>
            </a:r>
            <a:r>
              <a:rPr lang="fr-FR" sz="300" dirty="0"/>
              <a:t> and </a:t>
            </a:r>
            <a:r>
              <a:rPr lang="fr-FR" sz="300" dirty="0" err="1"/>
              <a:t>regenerates</a:t>
            </a:r>
            <a:r>
              <a:rPr lang="fr-FR" sz="300" dirty="0"/>
              <a:t> the </a:t>
            </a:r>
            <a:r>
              <a:rPr lang="fr-FR" sz="300" dirty="0" err="1"/>
              <a:t>epidermis</a:t>
            </a:r>
            <a:r>
              <a:rPr lang="fr-FR" sz="300" dirty="0"/>
              <a:t>. </a:t>
            </a:r>
            <a:r>
              <a:rPr lang="fr-FR" sz="300" dirty="0" err="1"/>
              <a:t>Wrinkles</a:t>
            </a:r>
            <a:r>
              <a:rPr lang="fr-FR" sz="300" dirty="0"/>
              <a:t> and </a:t>
            </a:r>
            <a:r>
              <a:rPr lang="fr-FR" sz="300" dirty="0" err="1"/>
              <a:t>signs</a:t>
            </a:r>
            <a:r>
              <a:rPr lang="fr-FR" sz="300" dirty="0"/>
              <a:t> of fatigue fade, and skin </a:t>
            </a:r>
            <a:r>
              <a:rPr lang="fr-FR" sz="300" dirty="0" err="1"/>
              <a:t>becomes</a:t>
            </a:r>
            <a:r>
              <a:rPr lang="fr-FR" sz="300" dirty="0"/>
              <a:t> </a:t>
            </a:r>
            <a:r>
              <a:rPr lang="fr-FR" sz="300" dirty="0" err="1"/>
              <a:t>smoother</a:t>
            </a:r>
            <a:r>
              <a:rPr lang="fr-FR" sz="300" dirty="0"/>
              <a:t>, </a:t>
            </a:r>
            <a:r>
              <a:rPr lang="fr-FR" sz="300" dirty="0" err="1"/>
              <a:t>firmer</a:t>
            </a:r>
            <a:r>
              <a:rPr lang="fr-FR" sz="300" dirty="0"/>
              <a:t> and more radiant. </a:t>
            </a:r>
            <a:r>
              <a:rPr lang="fr-FR" sz="300" dirty="0" err="1"/>
              <a:t>We</a:t>
            </a:r>
            <a:r>
              <a:rPr lang="fr-FR" sz="300" dirty="0"/>
              <a:t> love </a:t>
            </a:r>
            <a:r>
              <a:rPr lang="fr-FR" sz="300" dirty="0" err="1"/>
              <a:t>its</a:t>
            </a:r>
            <a:r>
              <a:rPr lang="fr-FR" sz="300" dirty="0"/>
              <a:t> fine, </a:t>
            </a:r>
            <a:r>
              <a:rPr lang="fr-FR" sz="300" dirty="0" err="1"/>
              <a:t>silky</a:t>
            </a:r>
            <a:r>
              <a:rPr lang="fr-FR" sz="300" dirty="0"/>
              <a:t> texture, </a:t>
            </a:r>
            <a:r>
              <a:rPr lang="fr-FR" sz="300" dirty="0" err="1"/>
              <a:t>refined</a:t>
            </a:r>
            <a:r>
              <a:rPr lang="fr-FR" sz="300" dirty="0"/>
              <a:t> fragrance, </a:t>
            </a:r>
            <a:r>
              <a:rPr lang="fr-FR" sz="300" dirty="0" err="1"/>
              <a:t>airless</a:t>
            </a:r>
            <a:r>
              <a:rPr lang="fr-FR" sz="300" dirty="0"/>
              <a:t> </a:t>
            </a:r>
            <a:r>
              <a:rPr lang="fr-FR" sz="300" dirty="0" err="1"/>
              <a:t>pump</a:t>
            </a:r>
            <a:r>
              <a:rPr lang="fr-FR" sz="300" dirty="0"/>
              <a:t> </a:t>
            </a:r>
            <a:r>
              <a:rPr lang="fr-FR" sz="300" dirty="0" err="1"/>
              <a:t>bottle</a:t>
            </a:r>
            <a:r>
              <a:rPr lang="fr-FR" sz="300" dirty="0"/>
              <a:t> and the </a:t>
            </a:r>
            <a:r>
              <a:rPr lang="fr-FR" sz="300" dirty="0" err="1"/>
              <a:t>fact</a:t>
            </a:r>
            <a:r>
              <a:rPr lang="fr-FR" sz="300" dirty="0"/>
              <a:t> </a:t>
            </a:r>
            <a:r>
              <a:rPr lang="fr-FR" sz="300" dirty="0" err="1"/>
              <a:t>that</a:t>
            </a:r>
            <a:r>
              <a:rPr lang="fr-FR" sz="300" dirty="0"/>
              <a:t> </a:t>
            </a:r>
            <a:r>
              <a:rPr lang="fr-FR" sz="300" dirty="0" err="1"/>
              <a:t>it</a:t>
            </a:r>
            <a:r>
              <a:rPr lang="fr-FR" sz="300" dirty="0"/>
              <a:t> can </a:t>
            </a:r>
            <a:r>
              <a:rPr lang="fr-FR" sz="300" dirty="0" err="1"/>
              <a:t>be</a:t>
            </a:r>
            <a:r>
              <a:rPr lang="fr-FR" sz="300" dirty="0"/>
              <a:t> </a:t>
            </a:r>
            <a:r>
              <a:rPr lang="fr-FR" sz="300" dirty="0" err="1"/>
              <a:t>used</a:t>
            </a:r>
            <a:r>
              <a:rPr lang="fr-FR" sz="300" dirty="0"/>
              <a:t> </a:t>
            </a:r>
            <a:r>
              <a:rPr lang="fr-FR" sz="300" dirty="0" err="1"/>
              <a:t>morning</a:t>
            </a:r>
            <a:r>
              <a:rPr lang="fr-FR" sz="300" dirty="0"/>
              <a:t> and night </a:t>
            </a:r>
            <a:r>
              <a:rPr lang="fr-FR" sz="300" dirty="0" err="1"/>
              <a:t>under</a:t>
            </a:r>
            <a:r>
              <a:rPr lang="fr-FR" sz="300" dirty="0"/>
              <a:t> </a:t>
            </a:r>
            <a:r>
              <a:rPr lang="fr-FR" sz="300" dirty="0" err="1"/>
              <a:t>your</a:t>
            </a:r>
            <a:r>
              <a:rPr lang="fr-FR" sz="300" dirty="0"/>
              <a:t> </a:t>
            </a:r>
            <a:r>
              <a:rPr lang="fr-FR" sz="300" dirty="0" err="1"/>
              <a:t>usual</a:t>
            </a:r>
            <a:r>
              <a:rPr lang="fr-FR" sz="300" dirty="0"/>
              <a:t> </a:t>
            </a:r>
            <a:r>
              <a:rPr lang="fr-FR" sz="300" dirty="0" err="1"/>
              <a:t>cream</a:t>
            </a:r>
            <a:r>
              <a:rPr lang="fr-FR" sz="300" dirty="0"/>
              <a:t> to combat the passage of time.</a:t>
            </a:r>
            <a:endParaRPr lang="fr-FR" sz="300" b="1" dirty="0"/>
          </a:p>
          <a:p>
            <a:pPr marL="161655"/>
            <a:endParaRPr lang="fr-FR" sz="300" u="sng" dirty="0"/>
          </a:p>
          <a:p>
            <a:pPr marL="161655"/>
            <a:r>
              <a:rPr lang="fr-FR" sz="300" u="sng" dirty="0"/>
              <a:t>Promise</a:t>
            </a:r>
          </a:p>
          <a:p>
            <a:pPr defTabSz="931134">
              <a:defRPr/>
            </a:pPr>
            <a:r>
              <a:rPr lang="fr-FR" sz="300" dirty="0">
                <a:solidFill>
                  <a:prstClr val="black"/>
                </a:solidFill>
                <a:latin typeface="Century Gothic" panose="020B0502020202020204" pitchFamily="34" charset="0"/>
              </a:rPr>
              <a:t>Intelligent </a:t>
            </a:r>
            <a:r>
              <a:rPr lang="fr-FR" sz="300" dirty="0" err="1">
                <a:solidFill>
                  <a:prstClr val="black"/>
                </a:solidFill>
                <a:latin typeface="Century Gothic" panose="020B0502020202020204" pitchFamily="34" charset="0"/>
              </a:rPr>
              <a:t>serum</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resets</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skin's</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youthfulness</a:t>
            </a:r>
            <a:endParaRPr lang="fr-FR" sz="300" dirty="0">
              <a:solidFill>
                <a:prstClr val="black"/>
              </a:solidFill>
              <a:latin typeface="Century Gothic" panose="020B0502020202020204" pitchFamily="34" charset="0"/>
            </a:endParaRPr>
          </a:p>
          <a:p>
            <a:pPr marL="161655"/>
            <a:endParaRPr lang="fr-FR" sz="300" u="sng" dirty="0"/>
          </a:p>
          <a:p>
            <a:pPr marL="161655"/>
            <a:r>
              <a:rPr lang="fr-FR" sz="300" u="sng" dirty="0"/>
              <a:t>For </a:t>
            </a:r>
            <a:r>
              <a:rPr lang="fr-FR" sz="300" u="sng" dirty="0" err="1"/>
              <a:t>whom</a:t>
            </a:r>
            <a:r>
              <a:rPr lang="fr-FR" sz="300" u="sng" dirty="0"/>
              <a:t>?</a:t>
            </a:r>
          </a:p>
          <a:p>
            <a:pPr marL="161655"/>
            <a:r>
              <a:rPr lang="fr-FR" sz="300" dirty="0">
                <a:solidFill>
                  <a:prstClr val="black"/>
                </a:solidFill>
                <a:latin typeface="Century Gothic" panose="020B0502020202020204" pitchFamily="34" charset="0"/>
              </a:rPr>
              <a:t>For mature skin</a:t>
            </a:r>
          </a:p>
          <a:p>
            <a:pPr marL="161655"/>
            <a:endParaRPr lang="fr-FR" sz="300" dirty="0">
              <a:solidFill>
                <a:prstClr val="black"/>
              </a:solidFill>
              <a:latin typeface="Century Gothic" panose="020B0502020202020204" pitchFamily="34" charset="0"/>
            </a:endParaRPr>
          </a:p>
          <a:p>
            <a:pPr marL="161655"/>
            <a:r>
              <a:rPr lang="fr-FR" sz="300" dirty="0">
                <a:solidFill>
                  <a:prstClr val="black"/>
                </a:solidFill>
                <a:latin typeface="Century Gothic" panose="020B0502020202020204" pitchFamily="34" charset="0"/>
              </a:rPr>
              <a:t>"</a:t>
            </a:r>
            <a:r>
              <a:rPr lang="fr-FR" sz="300" dirty="0" err="1">
                <a:solidFill>
                  <a:prstClr val="black"/>
                </a:solidFill>
                <a:latin typeface="Century Gothic" panose="020B0502020202020204" pitchFamily="34" charset="0"/>
              </a:rPr>
              <a:t>My</a:t>
            </a:r>
            <a:r>
              <a:rPr lang="fr-FR" sz="300" dirty="0">
                <a:solidFill>
                  <a:prstClr val="black"/>
                </a:solidFill>
                <a:latin typeface="Century Gothic" panose="020B0502020202020204" pitchFamily="34" charset="0"/>
              </a:rPr>
              <a:t> skin shows </a:t>
            </a:r>
            <a:r>
              <a:rPr lang="fr-FR" sz="300" dirty="0" err="1">
                <a:solidFill>
                  <a:prstClr val="black"/>
                </a:solidFill>
                <a:latin typeface="Century Gothic" panose="020B0502020202020204" pitchFamily="34" charset="0"/>
              </a:rPr>
              <a:t>wrinkles</a:t>
            </a:r>
            <a:r>
              <a:rPr lang="fr-FR" sz="300" dirty="0">
                <a:solidFill>
                  <a:prstClr val="black"/>
                </a:solidFill>
                <a:latin typeface="Century Gothic" panose="020B0502020202020204" pitchFamily="34" charset="0"/>
              </a:rPr>
              <a:t>, spots and </a:t>
            </a:r>
            <a:r>
              <a:rPr lang="fr-FR" sz="300" dirty="0" err="1">
                <a:solidFill>
                  <a:prstClr val="black"/>
                </a:solidFill>
                <a:latin typeface="Century Gothic" panose="020B0502020202020204" pitchFamily="34" charset="0"/>
              </a:rPr>
              <a:t>loss</a:t>
            </a:r>
            <a:r>
              <a:rPr lang="fr-FR" sz="300" dirty="0">
                <a:solidFill>
                  <a:prstClr val="black"/>
                </a:solidFill>
                <a:latin typeface="Century Gothic" panose="020B0502020202020204" pitchFamily="34" charset="0"/>
              </a:rPr>
              <a:t> of </a:t>
            </a:r>
            <a:r>
              <a:rPr lang="fr-FR" sz="300" dirty="0" err="1">
                <a:solidFill>
                  <a:prstClr val="black"/>
                </a:solidFill>
                <a:latin typeface="Century Gothic" panose="020B0502020202020204" pitchFamily="34" charset="0"/>
              </a:rPr>
              <a:t>firmness</a:t>
            </a:r>
            <a:r>
              <a:rPr lang="fr-FR" sz="300" dirty="0">
                <a:solidFill>
                  <a:prstClr val="black"/>
                </a:solidFill>
                <a:latin typeface="Century Gothic" panose="020B0502020202020204" pitchFamily="34" charset="0"/>
              </a:rPr>
              <a:t>".</a:t>
            </a:r>
          </a:p>
          <a:p>
            <a:pPr marL="161655"/>
            <a:r>
              <a:rPr lang="fr-FR" sz="300" dirty="0">
                <a:solidFill>
                  <a:prstClr val="black"/>
                </a:solidFill>
                <a:latin typeface="Century Gothic" panose="020B0502020202020204" pitchFamily="34" charset="0"/>
              </a:rPr>
              <a:t>"</a:t>
            </a:r>
            <a:r>
              <a:rPr lang="fr-FR" sz="300" dirty="0" err="1">
                <a:solidFill>
                  <a:prstClr val="black"/>
                </a:solidFill>
                <a:latin typeface="Century Gothic" panose="020B0502020202020204" pitchFamily="34" charset="0"/>
              </a:rPr>
              <a:t>With</a:t>
            </a:r>
            <a:r>
              <a:rPr lang="fr-FR" sz="300" dirty="0">
                <a:solidFill>
                  <a:prstClr val="black"/>
                </a:solidFill>
                <a:latin typeface="Century Gothic" panose="020B0502020202020204" pitchFamily="34" charset="0"/>
              </a:rPr>
              <a:t> the hormonal </a:t>
            </a:r>
            <a:r>
              <a:rPr lang="fr-FR" sz="300" dirty="0" err="1">
                <a:solidFill>
                  <a:prstClr val="black"/>
                </a:solidFill>
                <a:latin typeface="Century Gothic" panose="020B0502020202020204" pitchFamily="34" charset="0"/>
              </a:rPr>
              <a:t>upheavals</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I'm</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looking</a:t>
            </a:r>
            <a:r>
              <a:rPr lang="fr-FR" sz="300" dirty="0">
                <a:solidFill>
                  <a:prstClr val="black"/>
                </a:solidFill>
                <a:latin typeface="Century Gothic" panose="020B0502020202020204" pitchFamily="34" charset="0"/>
              </a:rPr>
              <a:t> for a global routine </a:t>
            </a:r>
            <a:r>
              <a:rPr lang="fr-FR" sz="300" dirty="0" err="1">
                <a:solidFill>
                  <a:prstClr val="black"/>
                </a:solidFill>
                <a:latin typeface="Century Gothic" panose="020B0502020202020204" pitchFamily="34" charset="0"/>
              </a:rPr>
              <a:t>that</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would</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treat</a:t>
            </a:r>
            <a:r>
              <a:rPr lang="fr-FR" sz="300" dirty="0">
                <a:solidFill>
                  <a:prstClr val="black"/>
                </a:solidFill>
                <a:latin typeface="Century Gothic" panose="020B0502020202020204" pitchFamily="34" charset="0"/>
              </a:rPr>
              <a:t> all the </a:t>
            </a:r>
            <a:r>
              <a:rPr lang="fr-FR" sz="300" dirty="0" err="1">
                <a:solidFill>
                  <a:prstClr val="black"/>
                </a:solidFill>
                <a:latin typeface="Century Gothic" panose="020B0502020202020204" pitchFamily="34" charset="0"/>
              </a:rPr>
              <a:t>signs</a:t>
            </a:r>
            <a:r>
              <a:rPr lang="fr-FR" sz="300" dirty="0">
                <a:solidFill>
                  <a:prstClr val="black"/>
                </a:solidFill>
                <a:latin typeface="Century Gothic" panose="020B0502020202020204" pitchFamily="34" charset="0"/>
              </a:rPr>
              <a:t> of </a:t>
            </a:r>
            <a:r>
              <a:rPr lang="fr-FR" sz="300" dirty="0" err="1">
                <a:solidFill>
                  <a:prstClr val="black"/>
                </a:solidFill>
                <a:latin typeface="Century Gothic" panose="020B0502020202020204" pitchFamily="34" charset="0"/>
              </a:rPr>
              <a:t>aging</a:t>
            </a:r>
            <a:r>
              <a:rPr lang="fr-FR" sz="300" dirty="0">
                <a:solidFill>
                  <a:prstClr val="black"/>
                </a:solidFill>
                <a:latin typeface="Century Gothic" panose="020B0502020202020204" pitchFamily="34" charset="0"/>
              </a:rPr>
              <a:t>". </a:t>
            </a:r>
          </a:p>
          <a:p>
            <a:pPr marL="161655"/>
            <a:endParaRPr lang="fr-FR" sz="300" u="sng" dirty="0"/>
          </a:p>
          <a:p>
            <a:pPr defTabSz="931134">
              <a:defRPr/>
            </a:pPr>
            <a:r>
              <a:rPr lang="fr-FR" sz="300" u="sng" dirty="0" err="1">
                <a:solidFill>
                  <a:prstClr val="black"/>
                </a:solidFill>
                <a:latin typeface="Century Gothic" panose="020B0502020202020204" pitchFamily="34" charset="0"/>
              </a:rPr>
              <a:t>Ingredients</a:t>
            </a:r>
            <a:endParaRPr lang="fr-FR" sz="300" u="sng" dirty="0">
              <a:solidFill>
                <a:prstClr val="black"/>
              </a:solidFill>
              <a:latin typeface="Century Gothic" panose="020B0502020202020204" pitchFamily="34" charset="0"/>
            </a:endParaRPr>
          </a:p>
          <a:p>
            <a:pPr defTabSz="931134">
              <a:defRPr/>
            </a:pPr>
            <a:r>
              <a:rPr lang="fr-FR" sz="300" b="1" dirty="0" err="1">
                <a:solidFill>
                  <a:prstClr val="black"/>
                </a:solidFill>
                <a:latin typeface="Century Gothic" panose="020B0502020202020204" pitchFamily="34" charset="0"/>
              </a:rPr>
              <a:t>Cell</a:t>
            </a:r>
            <a:r>
              <a:rPr lang="fr-FR" sz="300" b="1" dirty="0">
                <a:solidFill>
                  <a:prstClr val="black"/>
                </a:solidFill>
                <a:latin typeface="Century Gothic" panose="020B0502020202020204" pitchFamily="34" charset="0"/>
              </a:rPr>
              <a:t>-Energy </a:t>
            </a:r>
            <a:r>
              <a:rPr lang="fr-FR" sz="300" b="1" dirty="0" err="1">
                <a:solidFill>
                  <a:prstClr val="black"/>
                </a:solidFill>
                <a:latin typeface="Century Gothic" panose="020B0502020202020204" pitchFamily="34" charset="0"/>
              </a:rPr>
              <a:t>Complex</a:t>
            </a:r>
            <a:r>
              <a:rPr lang="fr-FR" sz="300" b="1" dirty="0">
                <a:solidFill>
                  <a:prstClr val="black"/>
                </a:solidFill>
                <a:latin typeface="Century Gothic" panose="020B0502020202020204" pitchFamily="34" charset="0"/>
              </a:rPr>
              <a:t> </a:t>
            </a:r>
          </a:p>
          <a:p>
            <a:pPr defTabSz="931134">
              <a:defRPr/>
            </a:pPr>
            <a:endParaRPr lang="fr-FR" sz="300" dirty="0">
              <a:solidFill>
                <a:prstClr val="black"/>
              </a:solidFill>
              <a:latin typeface="Century Gothic" panose="020B0502020202020204" pitchFamily="34" charset="0"/>
            </a:endParaRPr>
          </a:p>
          <a:p>
            <a:pPr defTabSz="931134">
              <a:defRPr/>
            </a:pPr>
            <a:r>
              <a:rPr lang="fr-FR" sz="300" u="sng" dirty="0" err="1">
                <a:solidFill>
                  <a:prstClr val="black"/>
                </a:solidFill>
                <a:latin typeface="Century Gothic" panose="020B0502020202020204" pitchFamily="34" charset="0"/>
              </a:rPr>
              <a:t>What</a:t>
            </a:r>
            <a:r>
              <a:rPr lang="fr-FR" sz="300" u="sng" dirty="0">
                <a:solidFill>
                  <a:prstClr val="black"/>
                </a:solidFill>
                <a:latin typeface="Century Gothic" panose="020B0502020202020204" pitchFamily="34" charset="0"/>
              </a:rPr>
              <a:t> </a:t>
            </a:r>
            <a:r>
              <a:rPr lang="fr-FR" sz="300" u="sng" dirty="0" err="1">
                <a:solidFill>
                  <a:prstClr val="black"/>
                </a:solidFill>
                <a:latin typeface="Century Gothic" panose="020B0502020202020204" pitchFamily="34" charset="0"/>
              </a:rPr>
              <a:t>is</a:t>
            </a:r>
            <a:r>
              <a:rPr lang="fr-FR" sz="300" u="sng" dirty="0">
                <a:solidFill>
                  <a:prstClr val="black"/>
                </a:solidFill>
                <a:latin typeface="Century Gothic" panose="020B0502020202020204" pitchFamily="34" charset="0"/>
              </a:rPr>
              <a:t> the </a:t>
            </a:r>
            <a:r>
              <a:rPr lang="fr-FR" sz="300" u="sng" dirty="0" err="1">
                <a:solidFill>
                  <a:prstClr val="black"/>
                </a:solidFill>
                <a:latin typeface="Century Gothic" panose="020B0502020202020204" pitchFamily="34" charset="0"/>
              </a:rPr>
              <a:t>Cell</a:t>
            </a:r>
            <a:r>
              <a:rPr lang="fr-FR" sz="300" u="sng" dirty="0">
                <a:solidFill>
                  <a:prstClr val="black"/>
                </a:solidFill>
                <a:latin typeface="Century Gothic" panose="020B0502020202020204" pitchFamily="34" charset="0"/>
              </a:rPr>
              <a:t>-Energy </a:t>
            </a:r>
            <a:r>
              <a:rPr lang="fr-FR" sz="300" u="sng" dirty="0" err="1">
                <a:solidFill>
                  <a:prstClr val="black"/>
                </a:solidFill>
                <a:latin typeface="Century Gothic" panose="020B0502020202020204" pitchFamily="34" charset="0"/>
              </a:rPr>
              <a:t>Complex</a:t>
            </a:r>
            <a:r>
              <a:rPr lang="fr-FR" sz="300" u="sng" dirty="0">
                <a:solidFill>
                  <a:prstClr val="black"/>
                </a:solidFill>
                <a:latin typeface="Century Gothic" panose="020B0502020202020204" pitchFamily="34" charset="0"/>
              </a:rPr>
              <a:t>? </a:t>
            </a:r>
          </a:p>
          <a:p>
            <a:pPr marL="161655"/>
            <a:r>
              <a:rPr lang="fr-FR" sz="300" dirty="0" err="1">
                <a:solidFill>
                  <a:prstClr val="black"/>
                </a:solidFill>
                <a:latin typeface="Century Gothic" panose="020B0502020202020204" pitchFamily="34" charset="0"/>
              </a:rPr>
              <a:t>Lipoamino</a:t>
            </a:r>
            <a:r>
              <a:rPr lang="fr-FR" sz="300" dirty="0">
                <a:solidFill>
                  <a:prstClr val="black"/>
                </a:solidFill>
                <a:latin typeface="Century Gothic" panose="020B0502020202020204" pitchFamily="34" charset="0"/>
              </a:rPr>
              <a:t> </a:t>
            </a:r>
            <a:r>
              <a:rPr lang="fr-FR" sz="300" dirty="0" err="1">
                <a:solidFill>
                  <a:prstClr val="black"/>
                </a:solidFill>
                <a:latin typeface="Century Gothic" panose="020B0502020202020204" pitchFamily="34" charset="0"/>
              </a:rPr>
              <a:t>acid</a:t>
            </a:r>
            <a:r>
              <a:rPr lang="fr-FR" sz="300" dirty="0">
                <a:solidFill>
                  <a:prstClr val="black"/>
                </a:solidFill>
                <a:latin typeface="Century Gothic" panose="020B0502020202020204" pitchFamily="34" charset="0"/>
              </a:rPr>
              <a:t>: a </a:t>
            </a:r>
            <a:r>
              <a:rPr lang="fr-FR" sz="300" dirty="0"/>
              <a:t>combination of </a:t>
            </a:r>
            <a:r>
              <a:rPr lang="fr-FR" sz="300" dirty="0" err="1"/>
              <a:t>fatty</a:t>
            </a:r>
            <a:r>
              <a:rPr lang="fr-FR" sz="300" dirty="0"/>
              <a:t> </a:t>
            </a:r>
            <a:r>
              <a:rPr lang="fr-FR" sz="300" dirty="0" err="1"/>
              <a:t>acids</a:t>
            </a:r>
            <a:r>
              <a:rPr lang="fr-FR" sz="300" dirty="0"/>
              <a:t> and </a:t>
            </a:r>
            <a:r>
              <a:rPr lang="fr-FR" sz="300" dirty="0" err="1"/>
              <a:t>amino</a:t>
            </a:r>
            <a:r>
              <a:rPr lang="fr-FR" sz="300" dirty="0"/>
              <a:t> </a:t>
            </a:r>
            <a:r>
              <a:rPr lang="fr-FR" sz="300" dirty="0" err="1"/>
              <a:t>acids</a:t>
            </a:r>
            <a:r>
              <a:rPr lang="fr-FR" sz="300" dirty="0"/>
              <a:t>. </a:t>
            </a:r>
            <a:r>
              <a:rPr lang="fr-FR" sz="300" dirty="0" err="1"/>
              <a:t>Derived</a:t>
            </a:r>
            <a:r>
              <a:rPr lang="fr-FR" sz="300" dirty="0"/>
              <a:t> </a:t>
            </a:r>
            <a:r>
              <a:rPr lang="fr-FR" sz="300" dirty="0" err="1"/>
              <a:t>from</a:t>
            </a:r>
            <a:r>
              <a:rPr lang="fr-FR" sz="300" dirty="0"/>
              <a:t> </a:t>
            </a:r>
            <a:r>
              <a:rPr lang="fr-FR" sz="300" dirty="0" err="1"/>
              <a:t>coconut</a:t>
            </a:r>
            <a:r>
              <a:rPr lang="fr-FR" sz="300" dirty="0"/>
              <a:t> </a:t>
            </a:r>
            <a:r>
              <a:rPr lang="fr-FR" sz="300" dirty="0" err="1"/>
              <a:t>biotechnology</a:t>
            </a:r>
            <a:r>
              <a:rPr lang="fr-FR" sz="300" dirty="0"/>
              <a:t>, </a:t>
            </a:r>
            <a:r>
              <a:rPr lang="fr-FR" sz="300" dirty="0" err="1"/>
              <a:t>it</a:t>
            </a:r>
            <a:r>
              <a:rPr lang="fr-FR" sz="300" dirty="0"/>
              <a:t> </a:t>
            </a:r>
            <a:r>
              <a:rPr lang="fr-FR" sz="300" dirty="0" err="1"/>
              <a:t>helps</a:t>
            </a:r>
            <a:r>
              <a:rPr lang="fr-FR" sz="300" dirty="0"/>
              <a:t> </a:t>
            </a:r>
            <a:r>
              <a:rPr lang="fr-FR" sz="300" dirty="0" err="1"/>
              <a:t>improve</a:t>
            </a:r>
            <a:r>
              <a:rPr lang="fr-FR" sz="300" dirty="0"/>
              <a:t> communication </a:t>
            </a:r>
            <a:r>
              <a:rPr lang="fr-FR" sz="300" dirty="0" err="1"/>
              <a:t>between</a:t>
            </a:r>
            <a:r>
              <a:rPr lang="fr-FR" sz="300" dirty="0"/>
              <a:t> </a:t>
            </a:r>
            <a:r>
              <a:rPr lang="fr-FR" sz="300" dirty="0" err="1"/>
              <a:t>cells</a:t>
            </a:r>
            <a:r>
              <a:rPr lang="fr-FR" sz="300" dirty="0"/>
              <a:t> and </a:t>
            </a:r>
            <a:r>
              <a:rPr lang="fr-FR" sz="300" dirty="0" err="1"/>
              <a:t>plays</a:t>
            </a:r>
            <a:r>
              <a:rPr lang="fr-FR" sz="300" dirty="0"/>
              <a:t> a </a:t>
            </a:r>
            <a:r>
              <a:rPr lang="fr-FR" sz="300" dirty="0" err="1"/>
              <a:t>defensive</a:t>
            </a:r>
            <a:r>
              <a:rPr lang="fr-FR" sz="300" dirty="0"/>
              <a:t> </a:t>
            </a:r>
            <a:r>
              <a:rPr lang="fr-FR" sz="300" dirty="0" err="1"/>
              <a:t>role</a:t>
            </a:r>
            <a:r>
              <a:rPr lang="fr-FR" sz="300" dirty="0"/>
              <a:t> </a:t>
            </a:r>
            <a:r>
              <a:rPr lang="fr-FR" sz="300" dirty="0" err="1"/>
              <a:t>thanks</a:t>
            </a:r>
            <a:r>
              <a:rPr lang="fr-FR" sz="300" dirty="0"/>
              <a:t> to Langerhans </a:t>
            </a:r>
            <a:r>
              <a:rPr lang="fr-FR" sz="300" dirty="0" err="1"/>
              <a:t>cells</a:t>
            </a:r>
            <a:r>
              <a:rPr lang="fr-FR" sz="300" dirty="0"/>
              <a:t>.</a:t>
            </a:r>
          </a:p>
          <a:p>
            <a:pPr marL="161655"/>
            <a:r>
              <a:rPr lang="fr-FR" sz="300" dirty="0" err="1"/>
              <a:t>Baicalin</a:t>
            </a:r>
            <a:r>
              <a:rPr lang="fr-FR" sz="300" dirty="0"/>
              <a:t>: a </a:t>
            </a:r>
            <a:r>
              <a:rPr lang="fr-FR" sz="300" dirty="0" err="1"/>
              <a:t>polyphenol</a:t>
            </a:r>
            <a:r>
              <a:rPr lang="fr-FR" sz="300" dirty="0"/>
              <a:t> </a:t>
            </a:r>
            <a:r>
              <a:rPr lang="fr-FR" sz="300" dirty="0" err="1"/>
              <a:t>derived</a:t>
            </a:r>
            <a:r>
              <a:rPr lang="fr-FR" sz="300" dirty="0"/>
              <a:t> </a:t>
            </a:r>
            <a:r>
              <a:rPr lang="fr-FR" sz="300" dirty="0" err="1"/>
              <a:t>from</a:t>
            </a:r>
            <a:r>
              <a:rPr lang="fr-FR" sz="300" dirty="0"/>
              <a:t> </a:t>
            </a:r>
            <a:r>
              <a:rPr lang="fr-FR" sz="300" dirty="0" err="1"/>
              <a:t>baikal</a:t>
            </a:r>
            <a:r>
              <a:rPr lang="fr-FR" sz="300" dirty="0"/>
              <a:t> root</a:t>
            </a:r>
          </a:p>
          <a:p>
            <a:pPr marL="161655"/>
            <a:r>
              <a:rPr lang="fr-FR" sz="300" dirty="0"/>
              <a:t>The combination of </a:t>
            </a:r>
            <a:r>
              <a:rPr lang="fr-FR" sz="300" dirty="0" err="1"/>
              <a:t>lipoaminacid</a:t>
            </a:r>
            <a:r>
              <a:rPr lang="fr-FR" sz="300" dirty="0"/>
              <a:t> + </a:t>
            </a:r>
            <a:r>
              <a:rPr lang="fr-FR" sz="300" dirty="0" err="1"/>
              <a:t>baicalin</a:t>
            </a:r>
            <a:r>
              <a:rPr lang="fr-FR" sz="300" dirty="0"/>
              <a:t> </a:t>
            </a:r>
            <a:r>
              <a:rPr lang="fr-FR" sz="300" dirty="0" err="1"/>
              <a:t>ensures</a:t>
            </a:r>
            <a:r>
              <a:rPr lang="fr-FR" sz="300" dirty="0"/>
              <a:t> </a:t>
            </a:r>
            <a:r>
              <a:rPr lang="fr-FR" sz="300" dirty="0" err="1"/>
              <a:t>cell</a:t>
            </a:r>
            <a:r>
              <a:rPr lang="fr-FR" sz="300" dirty="0"/>
              <a:t> </a:t>
            </a:r>
            <a:r>
              <a:rPr lang="fr-FR" sz="300" dirty="0" err="1"/>
              <a:t>longevity</a:t>
            </a:r>
            <a:r>
              <a:rPr lang="fr-FR" sz="300" dirty="0"/>
              <a:t> by acting on </a:t>
            </a:r>
            <a:r>
              <a:rPr lang="fr-FR" sz="300" dirty="0" err="1"/>
              <a:t>proteins</a:t>
            </a:r>
            <a:r>
              <a:rPr lang="fr-FR" sz="300" dirty="0"/>
              <a:t>, </a:t>
            </a:r>
            <a:r>
              <a:rPr lang="fr-FR" sz="300" dirty="0" err="1"/>
              <a:t>so</a:t>
            </a:r>
            <a:r>
              <a:rPr lang="fr-FR" sz="300" dirty="0"/>
              <a:t> the </a:t>
            </a:r>
            <a:r>
              <a:rPr lang="fr-FR" sz="300" dirty="0" err="1"/>
              <a:t>cell</a:t>
            </a:r>
            <a:r>
              <a:rPr lang="fr-FR" sz="300" dirty="0"/>
              <a:t> </a:t>
            </a:r>
            <a:r>
              <a:rPr lang="fr-FR" sz="300" dirty="0" err="1"/>
              <a:t>lives</a:t>
            </a:r>
            <a:r>
              <a:rPr lang="fr-FR" sz="300" dirty="0"/>
              <a:t> longer; acting on stem </a:t>
            </a:r>
            <a:r>
              <a:rPr lang="fr-FR" sz="300" dirty="0" err="1"/>
              <a:t>cells</a:t>
            </a:r>
            <a:r>
              <a:rPr lang="fr-FR" sz="300" dirty="0"/>
              <a:t>, </a:t>
            </a:r>
            <a:r>
              <a:rPr lang="fr-FR" sz="300" dirty="0" err="1"/>
              <a:t>so</a:t>
            </a:r>
            <a:r>
              <a:rPr lang="fr-FR" sz="300" dirty="0"/>
              <a:t> a </a:t>
            </a:r>
            <a:r>
              <a:rPr lang="fr-FR" sz="300" dirty="0" err="1"/>
              <a:t>breeding</a:t>
            </a:r>
            <a:r>
              <a:rPr lang="fr-FR" sz="300" dirty="0"/>
              <a:t> </a:t>
            </a:r>
            <a:r>
              <a:rPr lang="fr-FR" sz="300" dirty="0" err="1"/>
              <a:t>ground</a:t>
            </a:r>
            <a:r>
              <a:rPr lang="fr-FR" sz="300" dirty="0"/>
              <a:t> for skin </a:t>
            </a:r>
            <a:r>
              <a:rPr lang="fr-FR" sz="300" dirty="0" err="1"/>
              <a:t>cells</a:t>
            </a:r>
            <a:r>
              <a:rPr lang="fr-FR" sz="300" dirty="0"/>
              <a:t>; and acting on chromosome </a:t>
            </a:r>
            <a:r>
              <a:rPr lang="fr-FR" sz="300" dirty="0" err="1"/>
              <a:t>telomeres</a:t>
            </a:r>
            <a:r>
              <a:rPr lang="fr-FR" sz="300" dirty="0"/>
              <a:t>, </a:t>
            </a:r>
            <a:r>
              <a:rPr lang="fr-FR" sz="300" dirty="0" err="1"/>
              <a:t>which</a:t>
            </a:r>
            <a:r>
              <a:rPr lang="fr-FR" sz="300" dirty="0"/>
              <a:t> tend to </a:t>
            </a:r>
            <a:r>
              <a:rPr lang="fr-FR" sz="300" dirty="0" err="1"/>
              <a:t>shorten</a:t>
            </a:r>
            <a:r>
              <a:rPr lang="fr-FR" sz="300" dirty="0"/>
              <a:t> over time. </a:t>
            </a:r>
            <a:r>
              <a:rPr lang="fr-FR" sz="300" dirty="0" err="1"/>
              <a:t>Telomeres</a:t>
            </a:r>
            <a:r>
              <a:rPr lang="fr-FR" sz="300" dirty="0"/>
              <a:t> serve to </a:t>
            </a:r>
            <a:r>
              <a:rPr lang="fr-FR" sz="300" dirty="0" err="1"/>
              <a:t>protect</a:t>
            </a:r>
            <a:r>
              <a:rPr lang="fr-FR" sz="300" dirty="0"/>
              <a:t> and </a:t>
            </a:r>
            <a:r>
              <a:rPr lang="fr-FR" sz="300" dirty="0" err="1"/>
              <a:t>stabilize</a:t>
            </a:r>
            <a:r>
              <a:rPr lang="fr-FR" sz="300" dirty="0"/>
              <a:t> chromosomes and the </a:t>
            </a:r>
            <a:r>
              <a:rPr lang="fr-FR" sz="300" dirty="0" err="1"/>
              <a:t>integrity</a:t>
            </a:r>
            <a:r>
              <a:rPr lang="fr-FR" sz="300" dirty="0"/>
              <a:t> of </a:t>
            </a:r>
            <a:r>
              <a:rPr lang="fr-FR" sz="300" dirty="0" err="1"/>
              <a:t>genetic</a:t>
            </a:r>
            <a:r>
              <a:rPr lang="fr-FR" sz="300" dirty="0"/>
              <a:t> </a:t>
            </a:r>
            <a:r>
              <a:rPr lang="fr-FR" sz="300" dirty="0" err="1"/>
              <a:t>heritage</a:t>
            </a:r>
            <a:r>
              <a:rPr lang="fr-FR" sz="300" dirty="0"/>
              <a:t>.</a:t>
            </a:r>
          </a:p>
          <a:p>
            <a:pPr marL="161655"/>
            <a:r>
              <a:rPr lang="fr-FR" sz="300" dirty="0" err="1"/>
              <a:t>Dribose</a:t>
            </a:r>
            <a:r>
              <a:rPr lang="fr-FR" sz="300" dirty="0"/>
              <a:t>: a </a:t>
            </a:r>
            <a:r>
              <a:rPr lang="fr-FR" sz="300" dirty="0" err="1"/>
              <a:t>natural</a:t>
            </a:r>
            <a:r>
              <a:rPr lang="fr-FR" sz="300" dirty="0"/>
              <a:t> </a:t>
            </a:r>
            <a:r>
              <a:rPr lang="fr-FR" sz="300" dirty="0" err="1"/>
              <a:t>complex</a:t>
            </a:r>
            <a:r>
              <a:rPr lang="fr-FR" sz="300" dirty="0"/>
              <a:t> </a:t>
            </a:r>
            <a:r>
              <a:rPr lang="fr-FR" sz="300" dirty="0" err="1"/>
              <a:t>sugar</a:t>
            </a:r>
            <a:r>
              <a:rPr lang="fr-FR" sz="300" dirty="0"/>
              <a:t>. It </a:t>
            </a:r>
            <a:r>
              <a:rPr lang="fr-FR" sz="300" dirty="0" err="1"/>
              <a:t>comes</a:t>
            </a:r>
            <a:r>
              <a:rPr lang="fr-FR" sz="300" dirty="0"/>
              <a:t> </a:t>
            </a:r>
            <a:r>
              <a:rPr lang="fr-FR" sz="300" dirty="0" err="1"/>
              <a:t>from</a:t>
            </a:r>
            <a:r>
              <a:rPr lang="fr-FR" sz="300" dirty="0"/>
              <a:t> the </a:t>
            </a:r>
            <a:r>
              <a:rPr lang="fr-FR" sz="300" dirty="0" err="1"/>
              <a:t>biotechnology</a:t>
            </a:r>
            <a:r>
              <a:rPr lang="fr-FR" sz="300" dirty="0"/>
              <a:t> of corn </a:t>
            </a:r>
            <a:r>
              <a:rPr lang="fr-FR" sz="300" dirty="0" err="1"/>
              <a:t>seeds</a:t>
            </a:r>
            <a:r>
              <a:rPr lang="fr-FR" sz="300" dirty="0"/>
              <a:t> and </a:t>
            </a:r>
            <a:r>
              <a:rPr lang="fr-FR" sz="300" dirty="0" err="1"/>
              <a:t>increases</a:t>
            </a:r>
            <a:r>
              <a:rPr lang="fr-FR" sz="300" dirty="0"/>
              <a:t> ATP </a:t>
            </a:r>
            <a:r>
              <a:rPr lang="fr-FR" sz="300" dirty="0" err="1"/>
              <a:t>synthesis</a:t>
            </a:r>
            <a:r>
              <a:rPr lang="fr-FR" sz="300" dirty="0"/>
              <a:t>, </a:t>
            </a:r>
            <a:r>
              <a:rPr lang="fr-FR" sz="300" dirty="0" err="1"/>
              <a:t>thus</a:t>
            </a:r>
            <a:r>
              <a:rPr lang="fr-FR" sz="300" dirty="0"/>
              <a:t> </a:t>
            </a:r>
            <a:r>
              <a:rPr lang="fr-FR" sz="300" dirty="0" err="1"/>
              <a:t>producing</a:t>
            </a:r>
            <a:r>
              <a:rPr lang="fr-FR" sz="300" dirty="0"/>
              <a:t> </a:t>
            </a:r>
            <a:r>
              <a:rPr lang="fr-FR" sz="300" dirty="0" err="1"/>
              <a:t>energy</a:t>
            </a:r>
            <a:r>
              <a:rPr lang="fr-FR" sz="300" dirty="0"/>
              <a:t> for the </a:t>
            </a:r>
            <a:r>
              <a:rPr lang="fr-FR" sz="300" dirty="0" err="1"/>
              <a:t>cells</a:t>
            </a:r>
            <a:r>
              <a:rPr lang="fr-FR" sz="300" dirty="0"/>
              <a:t>.</a:t>
            </a:r>
          </a:p>
          <a:p>
            <a:pPr marL="161655"/>
            <a:r>
              <a:rPr lang="fr-FR" sz="300" dirty="0"/>
              <a:t>Nasturtium </a:t>
            </a:r>
            <a:r>
              <a:rPr lang="fr-FR" sz="300" dirty="0" err="1"/>
              <a:t>extract</a:t>
            </a:r>
            <a:r>
              <a:rPr lang="fr-FR" sz="300" dirty="0"/>
              <a:t>: </a:t>
            </a:r>
            <a:r>
              <a:rPr lang="fr-FR" sz="300" dirty="0" err="1"/>
              <a:t>rich</a:t>
            </a:r>
            <a:r>
              <a:rPr lang="fr-FR" sz="300" dirty="0"/>
              <a:t> in </a:t>
            </a:r>
            <a:r>
              <a:rPr lang="fr-FR" sz="300" dirty="0" err="1"/>
              <a:t>arabinoglicans</a:t>
            </a:r>
            <a:r>
              <a:rPr lang="fr-FR" sz="300" dirty="0"/>
              <a:t>, </a:t>
            </a:r>
            <a:r>
              <a:rPr lang="fr-FR" sz="300" dirty="0" err="1"/>
              <a:t>it</a:t>
            </a:r>
            <a:r>
              <a:rPr lang="fr-FR" sz="300" dirty="0"/>
              <a:t> </a:t>
            </a:r>
            <a:r>
              <a:rPr lang="fr-FR" sz="300" dirty="0" err="1"/>
              <a:t>comes</a:t>
            </a:r>
            <a:r>
              <a:rPr lang="fr-FR" sz="300" dirty="0"/>
              <a:t> </a:t>
            </a:r>
            <a:r>
              <a:rPr lang="fr-FR" sz="300" dirty="0" err="1"/>
              <a:t>from</a:t>
            </a:r>
            <a:r>
              <a:rPr lang="fr-FR" sz="300" dirty="0"/>
              <a:t> </a:t>
            </a:r>
            <a:r>
              <a:rPr lang="fr-FR" sz="300" dirty="0" err="1"/>
              <a:t>flowers</a:t>
            </a:r>
            <a:r>
              <a:rPr lang="fr-FR" sz="300" dirty="0"/>
              <a:t>, </a:t>
            </a:r>
            <a:r>
              <a:rPr lang="fr-FR" sz="300" dirty="0" err="1"/>
              <a:t>leaves</a:t>
            </a:r>
            <a:r>
              <a:rPr lang="fr-FR" sz="300" dirty="0"/>
              <a:t> and </a:t>
            </a:r>
            <a:r>
              <a:rPr lang="fr-FR" sz="300" dirty="0" err="1"/>
              <a:t>roots</a:t>
            </a:r>
            <a:r>
              <a:rPr lang="fr-FR" sz="300" dirty="0"/>
              <a:t>. It </a:t>
            </a:r>
            <a:r>
              <a:rPr lang="fr-FR" sz="300" dirty="0" err="1"/>
              <a:t>promotes</a:t>
            </a:r>
            <a:r>
              <a:rPr lang="fr-FR" sz="300" dirty="0"/>
              <a:t> cellular </a:t>
            </a:r>
            <a:r>
              <a:rPr lang="fr-FR" sz="300" dirty="0" err="1"/>
              <a:t>oxygenation</a:t>
            </a:r>
            <a:r>
              <a:rPr lang="fr-FR" sz="300" dirty="0"/>
              <a:t>.</a:t>
            </a:r>
          </a:p>
          <a:p>
            <a:pPr defTabSz="931134">
              <a:defRPr/>
            </a:pPr>
            <a:endParaRPr lang="fr-FR" sz="300" u="sng" dirty="0">
              <a:solidFill>
                <a:prstClr val="black"/>
              </a:solidFill>
              <a:latin typeface="Century Gothic" panose="020B0502020202020204" pitchFamily="34" charset="0"/>
            </a:endParaRPr>
          </a:p>
          <a:p>
            <a:pPr marL="161655"/>
            <a:r>
              <a:rPr lang="fr-FR" sz="300" u="sng" dirty="0"/>
              <a:t>Home use </a:t>
            </a:r>
          </a:p>
          <a:p>
            <a:pPr defTabSz="931134">
              <a:defRPr/>
            </a:pPr>
            <a:r>
              <a:rPr lang="fr-FR" sz="300" dirty="0"/>
              <a:t>Morning and </a:t>
            </a:r>
            <a:r>
              <a:rPr lang="fr-FR" sz="300" dirty="0" err="1"/>
              <a:t>evening</a:t>
            </a:r>
            <a:r>
              <a:rPr lang="fr-FR" sz="300" dirty="0"/>
              <a:t>, </a:t>
            </a:r>
            <a:r>
              <a:rPr lang="fr-FR" sz="300" dirty="0" err="1"/>
              <a:t>cleanse</a:t>
            </a:r>
            <a:r>
              <a:rPr lang="fr-FR" sz="300" dirty="0"/>
              <a:t> </a:t>
            </a:r>
            <a:r>
              <a:rPr lang="fr-FR" sz="300" dirty="0" err="1"/>
              <a:t>your</a:t>
            </a:r>
            <a:r>
              <a:rPr lang="fr-FR" sz="300" dirty="0"/>
              <a:t> face </a:t>
            </a:r>
            <a:r>
              <a:rPr lang="fr-FR" sz="300" dirty="0" err="1"/>
              <a:t>thoroughly</a:t>
            </a:r>
            <a:r>
              <a:rPr lang="fr-FR" sz="300" dirty="0"/>
              <a:t> and </a:t>
            </a:r>
            <a:r>
              <a:rPr lang="fr-FR" sz="300" dirty="0" err="1"/>
              <a:t>mist</a:t>
            </a:r>
            <a:r>
              <a:rPr lang="fr-FR" sz="300" dirty="0"/>
              <a:t> </a:t>
            </a:r>
            <a:r>
              <a:rPr lang="fr-FR" sz="300" dirty="0" err="1"/>
              <a:t>with</a:t>
            </a:r>
            <a:r>
              <a:rPr lang="fr-FR" sz="300" dirty="0"/>
              <a:t> </a:t>
            </a:r>
            <a:r>
              <a:rPr lang="fr-FR" sz="300" dirty="0" err="1"/>
              <a:t>Yon-Ka</a:t>
            </a:r>
            <a:r>
              <a:rPr lang="fr-FR" sz="300" dirty="0"/>
              <a:t> Lotion for </a:t>
            </a:r>
            <a:r>
              <a:rPr lang="fr-FR" sz="300" dirty="0" err="1"/>
              <a:t>your</a:t>
            </a:r>
            <a:r>
              <a:rPr lang="fr-FR" sz="300" dirty="0"/>
              <a:t> skin type. </a:t>
            </a:r>
            <a:r>
              <a:rPr lang="fr-FR" sz="300" dirty="0" err="1"/>
              <a:t>Then</a:t>
            </a:r>
            <a:r>
              <a:rPr lang="fr-FR" sz="300" dirty="0"/>
              <a:t> </a:t>
            </a:r>
            <a:r>
              <a:rPr lang="fr-FR" sz="300" dirty="0" err="1"/>
              <a:t>apply</a:t>
            </a:r>
            <a:r>
              <a:rPr lang="fr-FR" sz="300" dirty="0"/>
              <a:t> 2 to 3 </a:t>
            </a:r>
            <a:r>
              <a:rPr lang="fr-FR" sz="300" dirty="0" err="1"/>
              <a:t>pumps</a:t>
            </a:r>
            <a:r>
              <a:rPr lang="fr-FR" sz="300" dirty="0"/>
              <a:t> of Cellular Code Sérum to the face and neck. </a:t>
            </a:r>
            <a:r>
              <a:rPr lang="fr-FR" sz="300" dirty="0" err="1"/>
              <a:t>Your</a:t>
            </a:r>
            <a:r>
              <a:rPr lang="fr-FR" sz="300" dirty="0"/>
              <a:t> skin </a:t>
            </a:r>
            <a:r>
              <a:rPr lang="fr-FR" sz="300" dirty="0" err="1"/>
              <a:t>will</a:t>
            </a:r>
            <a:r>
              <a:rPr lang="fr-FR" sz="300" dirty="0"/>
              <a:t> </a:t>
            </a:r>
            <a:r>
              <a:rPr lang="fr-FR" sz="300" dirty="0" err="1"/>
              <a:t>absorb</a:t>
            </a:r>
            <a:r>
              <a:rPr lang="fr-FR" sz="300" dirty="0"/>
              <a:t> </a:t>
            </a:r>
            <a:r>
              <a:rPr lang="fr-FR" sz="300" dirty="0" err="1"/>
              <a:t>it</a:t>
            </a:r>
            <a:r>
              <a:rPr lang="fr-FR" sz="300" dirty="0"/>
              <a:t> in a flash! Follow </a:t>
            </a:r>
            <a:r>
              <a:rPr lang="fr-FR" sz="300" dirty="0" err="1"/>
              <a:t>with</a:t>
            </a:r>
            <a:r>
              <a:rPr lang="fr-FR" sz="300" dirty="0"/>
              <a:t> </a:t>
            </a:r>
            <a:r>
              <a:rPr lang="fr-FR" sz="300" dirty="0" err="1"/>
              <a:t>your</a:t>
            </a:r>
            <a:r>
              <a:rPr lang="fr-FR" sz="300" dirty="0"/>
              <a:t> </a:t>
            </a:r>
            <a:r>
              <a:rPr lang="fr-FR" sz="300" dirty="0" err="1"/>
              <a:t>usual</a:t>
            </a:r>
            <a:r>
              <a:rPr lang="fr-FR" sz="300" dirty="0"/>
              <a:t> </a:t>
            </a:r>
            <a:r>
              <a:rPr lang="fr-FR" sz="300" dirty="0" err="1"/>
              <a:t>treatment</a:t>
            </a:r>
            <a:r>
              <a:rPr lang="fr-FR" sz="300" dirty="0"/>
              <a:t> </a:t>
            </a:r>
            <a:r>
              <a:rPr lang="fr-FR" sz="300" dirty="0" err="1"/>
              <a:t>cream</a:t>
            </a:r>
            <a:r>
              <a:rPr lang="fr-FR" sz="300" dirty="0"/>
              <a:t>. For mature skin, </a:t>
            </a:r>
            <a:r>
              <a:rPr lang="fr-FR" sz="300" dirty="0" err="1"/>
              <a:t>it</a:t>
            </a:r>
            <a:r>
              <a:rPr lang="fr-FR" sz="300" dirty="0"/>
              <a:t> </a:t>
            </a:r>
            <a:r>
              <a:rPr lang="fr-FR" sz="300" dirty="0" err="1"/>
              <a:t>optimizes</a:t>
            </a:r>
            <a:r>
              <a:rPr lang="fr-FR" sz="300" dirty="0"/>
              <a:t> the action of Excellence Code Crème.</a:t>
            </a:r>
            <a:endParaRPr lang="fr-FR" sz="300" u="sng" dirty="0"/>
          </a:p>
          <a:p>
            <a:pPr marL="161655"/>
            <a:endParaRPr lang="fr-FR" sz="300" dirty="0"/>
          </a:p>
          <a:p>
            <a:pPr marL="161655"/>
            <a:r>
              <a:rPr lang="fr-FR" sz="300" u="sng" dirty="0"/>
              <a:t>Product </a:t>
            </a:r>
            <a:r>
              <a:rPr lang="fr-FR" sz="300" u="sng" dirty="0" err="1"/>
              <a:t>advantages</a:t>
            </a:r>
            <a:endParaRPr lang="fr-FR" sz="300" u="sng" dirty="0"/>
          </a:p>
          <a:p>
            <a:r>
              <a:rPr lang="fr-FR" sz="300" dirty="0" err="1"/>
              <a:t>Contains</a:t>
            </a:r>
            <a:r>
              <a:rPr lang="fr-FR" sz="300" dirty="0"/>
              <a:t> 96% </a:t>
            </a:r>
            <a:r>
              <a:rPr lang="fr-FR" sz="300" dirty="0" err="1"/>
              <a:t>ingredients</a:t>
            </a:r>
            <a:r>
              <a:rPr lang="fr-FR" sz="300" dirty="0"/>
              <a:t> of </a:t>
            </a:r>
            <a:r>
              <a:rPr lang="fr-FR" sz="300" dirty="0" err="1"/>
              <a:t>natural</a:t>
            </a:r>
            <a:r>
              <a:rPr lang="fr-FR" sz="300" dirty="0"/>
              <a:t> </a:t>
            </a:r>
            <a:r>
              <a:rPr lang="fr-FR" sz="300" dirty="0" err="1"/>
              <a:t>origin</a:t>
            </a:r>
            <a:r>
              <a:rPr lang="fr-FR" sz="300" dirty="0"/>
              <a:t> </a:t>
            </a:r>
          </a:p>
          <a:p>
            <a:r>
              <a:rPr lang="fr-FR" sz="300" dirty="0" err="1"/>
              <a:t>Gives</a:t>
            </a:r>
            <a:r>
              <a:rPr lang="fr-FR" sz="300" dirty="0"/>
              <a:t> skin </a:t>
            </a:r>
            <a:r>
              <a:rPr lang="fr-FR" sz="300" dirty="0" err="1"/>
              <a:t>energy</a:t>
            </a:r>
            <a:r>
              <a:rPr lang="fr-FR" sz="300" dirty="0"/>
              <a:t> and </a:t>
            </a:r>
            <a:r>
              <a:rPr lang="fr-FR" sz="300" dirty="0" err="1"/>
              <a:t>firmness</a:t>
            </a:r>
            <a:r>
              <a:rPr lang="fr-FR" sz="300" dirty="0"/>
              <a:t> </a:t>
            </a:r>
          </a:p>
          <a:p>
            <a:r>
              <a:rPr lang="fr-FR" sz="300" dirty="0" err="1"/>
              <a:t>Resets</a:t>
            </a:r>
            <a:r>
              <a:rPr lang="fr-FR" sz="300" dirty="0"/>
              <a:t> </a:t>
            </a:r>
            <a:r>
              <a:rPr lang="fr-FR" sz="300" dirty="0" err="1"/>
              <a:t>its</a:t>
            </a:r>
            <a:r>
              <a:rPr lang="fr-FR" sz="300" dirty="0"/>
              <a:t> </a:t>
            </a:r>
            <a:r>
              <a:rPr lang="fr-FR" sz="300" dirty="0" err="1"/>
              <a:t>youth</a:t>
            </a:r>
            <a:r>
              <a:rPr lang="fr-FR" sz="300" dirty="0"/>
              <a:t> code </a:t>
            </a:r>
          </a:p>
          <a:p>
            <a:r>
              <a:rPr lang="fr-FR" sz="300" dirty="0" err="1"/>
              <a:t>Smoothes</a:t>
            </a:r>
            <a:r>
              <a:rPr lang="fr-FR" sz="300" dirty="0"/>
              <a:t> </a:t>
            </a:r>
            <a:r>
              <a:rPr lang="fr-FR" sz="300" dirty="0" err="1"/>
              <a:t>signs</a:t>
            </a:r>
            <a:r>
              <a:rPr lang="fr-FR" sz="300" dirty="0"/>
              <a:t> of fatigue</a:t>
            </a:r>
          </a:p>
          <a:p>
            <a:pPr marL="161655"/>
            <a:endParaRPr lang="fr-FR" sz="300" u="sng" dirty="0"/>
          </a:p>
          <a:p>
            <a:pPr marL="161655"/>
            <a:endParaRPr lang="fr-FR" sz="300" u="sng" dirty="0"/>
          </a:p>
          <a:p>
            <a:pPr marL="161655"/>
            <a:r>
              <a:rPr lang="fr-FR" sz="300" b="1" dirty="0"/>
              <a:t>ELIXIR VITAL</a:t>
            </a:r>
          </a:p>
          <a:p>
            <a:pPr marL="161655"/>
            <a:endParaRPr lang="fr-FR" sz="300" b="1" dirty="0"/>
          </a:p>
          <a:p>
            <a:pPr marL="161655"/>
            <a:r>
              <a:rPr lang="fr-FR" sz="300" u="sng" dirty="0"/>
              <a:t>Description</a:t>
            </a:r>
          </a:p>
          <a:p>
            <a:pPr defTabSz="931134">
              <a:defRPr/>
            </a:pPr>
            <a:r>
              <a:rPr lang="fr-FR" sz="300" dirty="0"/>
              <a:t>This </a:t>
            </a:r>
            <a:r>
              <a:rPr lang="fr-FR" sz="300" dirty="0" err="1"/>
              <a:t>aromatic</a:t>
            </a:r>
            <a:r>
              <a:rPr lang="fr-FR" sz="300" dirty="0"/>
              <a:t> phyto double </a:t>
            </a:r>
            <a:r>
              <a:rPr lang="fr-FR" sz="300" dirty="0" err="1"/>
              <a:t>serum</a:t>
            </a:r>
            <a:r>
              <a:rPr lang="fr-FR" sz="300" dirty="0"/>
              <a:t>, </a:t>
            </a:r>
            <a:r>
              <a:rPr lang="fr-FR" sz="300" dirty="0" err="1"/>
              <a:t>with</a:t>
            </a:r>
            <a:r>
              <a:rPr lang="fr-FR" sz="300" dirty="0"/>
              <a:t> </a:t>
            </a:r>
            <a:r>
              <a:rPr lang="fr-FR" sz="300" dirty="0" err="1"/>
              <a:t>its</a:t>
            </a:r>
            <a:r>
              <a:rPr lang="fr-FR" sz="300" dirty="0"/>
              <a:t> </a:t>
            </a:r>
            <a:r>
              <a:rPr lang="fr-FR" sz="300" dirty="0" err="1"/>
              <a:t>biomimetic</a:t>
            </a:r>
            <a:r>
              <a:rPr lang="fr-FR" sz="300" dirty="0"/>
              <a:t> formula </a:t>
            </a:r>
            <a:r>
              <a:rPr lang="fr-FR" sz="300" dirty="0" err="1"/>
              <a:t>modelled</a:t>
            </a:r>
            <a:r>
              <a:rPr lang="fr-FR" sz="300" dirty="0"/>
              <a:t> on the </a:t>
            </a:r>
            <a:r>
              <a:rPr lang="fr-FR" sz="300" dirty="0" err="1"/>
              <a:t>hydrolipidic</a:t>
            </a:r>
            <a:r>
              <a:rPr lang="fr-FR" sz="300" dirty="0"/>
              <a:t> film, </a:t>
            </a:r>
            <a:r>
              <a:rPr lang="fr-FR" sz="300" dirty="0" err="1"/>
              <a:t>is</a:t>
            </a:r>
            <a:r>
              <a:rPr lang="fr-FR" sz="300" dirty="0"/>
              <a:t> a </a:t>
            </a:r>
            <a:r>
              <a:rPr lang="fr-FR" sz="300" dirty="0" err="1"/>
              <a:t>genuine</a:t>
            </a:r>
            <a:r>
              <a:rPr lang="fr-FR" sz="300" dirty="0"/>
              <a:t> anti-</a:t>
            </a:r>
            <a:r>
              <a:rPr lang="fr-FR" sz="300" dirty="0" err="1"/>
              <a:t>aging</a:t>
            </a:r>
            <a:r>
              <a:rPr lang="fr-FR" sz="300" dirty="0"/>
              <a:t> and </a:t>
            </a:r>
            <a:r>
              <a:rPr lang="fr-FR" sz="300" dirty="0" err="1"/>
              <a:t>repairing</a:t>
            </a:r>
            <a:r>
              <a:rPr lang="fr-FR" sz="300" dirty="0"/>
              <a:t> </a:t>
            </a:r>
            <a:r>
              <a:rPr lang="fr-FR" sz="300" dirty="0" err="1"/>
              <a:t>treatment</a:t>
            </a:r>
            <a:r>
              <a:rPr lang="fr-FR" sz="300" dirty="0"/>
              <a:t> for all skin types. It respects and </a:t>
            </a:r>
            <a:r>
              <a:rPr lang="fr-FR" sz="300" dirty="0" err="1"/>
              <a:t>consolidates</a:t>
            </a:r>
            <a:r>
              <a:rPr lang="fr-FR" sz="300" dirty="0"/>
              <a:t> the </a:t>
            </a:r>
            <a:r>
              <a:rPr lang="fr-FR" sz="300" dirty="0" err="1"/>
              <a:t>cutaneous</a:t>
            </a:r>
            <a:r>
              <a:rPr lang="fr-FR" sz="300" dirty="0"/>
              <a:t> </a:t>
            </a:r>
            <a:r>
              <a:rPr lang="fr-FR" sz="300" dirty="0" err="1"/>
              <a:t>barrier</a:t>
            </a:r>
            <a:r>
              <a:rPr lang="fr-FR" sz="300" dirty="0"/>
              <a:t>, </a:t>
            </a:r>
            <a:r>
              <a:rPr lang="fr-FR" sz="300" dirty="0" err="1"/>
              <a:t>protecting</a:t>
            </a:r>
            <a:r>
              <a:rPr lang="fr-FR" sz="300" dirty="0"/>
              <a:t> the skin </a:t>
            </a:r>
            <a:r>
              <a:rPr lang="fr-FR" sz="300" dirty="0" err="1"/>
              <a:t>from</a:t>
            </a:r>
            <a:r>
              <a:rPr lang="fr-FR" sz="300" dirty="0"/>
              <a:t> </a:t>
            </a:r>
            <a:r>
              <a:rPr lang="fr-FR" sz="300" dirty="0" err="1"/>
              <a:t>external</a:t>
            </a:r>
            <a:r>
              <a:rPr lang="fr-FR" sz="300" dirty="0"/>
              <a:t> </a:t>
            </a:r>
            <a:r>
              <a:rPr lang="fr-FR" sz="300" dirty="0" err="1"/>
              <a:t>aggression</a:t>
            </a:r>
            <a:r>
              <a:rPr lang="fr-FR" sz="300" dirty="0"/>
              <a:t> and the </a:t>
            </a:r>
            <a:r>
              <a:rPr lang="fr-FR" sz="300" dirty="0" err="1"/>
              <a:t>effects</a:t>
            </a:r>
            <a:r>
              <a:rPr lang="fr-FR" sz="300" dirty="0"/>
              <a:t> of the passage of time. This face </a:t>
            </a:r>
            <a:r>
              <a:rPr lang="fr-FR" sz="300" dirty="0" err="1"/>
              <a:t>serum</a:t>
            </a:r>
            <a:r>
              <a:rPr lang="fr-FR" sz="300" dirty="0"/>
              <a:t> </a:t>
            </a:r>
            <a:r>
              <a:rPr lang="fr-FR" sz="300" dirty="0" err="1"/>
              <a:t>is</a:t>
            </a:r>
            <a:r>
              <a:rPr lang="fr-FR" sz="300" dirty="0"/>
              <a:t> the multi-</a:t>
            </a:r>
            <a:r>
              <a:rPr lang="fr-FR" sz="300" dirty="0" err="1"/>
              <a:t>regenerating</a:t>
            </a:r>
            <a:r>
              <a:rPr lang="fr-FR" sz="300" dirty="0"/>
              <a:t> SOS </a:t>
            </a:r>
            <a:r>
              <a:rPr lang="fr-FR" sz="300" dirty="0" err="1"/>
              <a:t>treatment</a:t>
            </a:r>
            <a:r>
              <a:rPr lang="fr-FR" sz="300" dirty="0"/>
              <a:t> for skin in </a:t>
            </a:r>
            <a:r>
              <a:rPr lang="fr-FR" sz="300" dirty="0" err="1"/>
              <a:t>distress</a:t>
            </a:r>
            <a:r>
              <a:rPr lang="fr-FR" sz="300" dirty="0"/>
              <a:t>. It </a:t>
            </a:r>
            <a:r>
              <a:rPr lang="fr-FR" sz="300" dirty="0" err="1"/>
              <a:t>is</a:t>
            </a:r>
            <a:r>
              <a:rPr lang="fr-FR" sz="300" dirty="0"/>
              <a:t> </a:t>
            </a:r>
            <a:r>
              <a:rPr lang="fr-FR" sz="300" dirty="0" err="1"/>
              <a:t>highly</a:t>
            </a:r>
            <a:r>
              <a:rPr lang="fr-FR" sz="300" dirty="0"/>
              <a:t> </a:t>
            </a:r>
            <a:r>
              <a:rPr lang="fr-FR" sz="300" dirty="0" err="1"/>
              <a:t>recommended</a:t>
            </a:r>
            <a:r>
              <a:rPr lang="fr-FR" sz="300" dirty="0"/>
              <a:t> </a:t>
            </a:r>
            <a:r>
              <a:rPr lang="fr-FR" sz="300" dirty="0" err="1"/>
              <a:t>after</a:t>
            </a:r>
            <a:r>
              <a:rPr lang="fr-FR" sz="300" dirty="0"/>
              <a:t> fatigue, excessive </a:t>
            </a:r>
            <a:r>
              <a:rPr lang="fr-FR" sz="300" dirty="0" err="1"/>
              <a:t>sun</a:t>
            </a:r>
            <a:r>
              <a:rPr lang="fr-FR" sz="300" dirty="0"/>
              <a:t> </a:t>
            </a:r>
            <a:r>
              <a:rPr lang="fr-FR" sz="300" dirty="0" err="1"/>
              <a:t>exposure</a:t>
            </a:r>
            <a:r>
              <a:rPr lang="fr-FR" sz="300" dirty="0"/>
              <a:t>, </a:t>
            </a:r>
            <a:r>
              <a:rPr lang="fr-FR" sz="300" dirty="0" err="1"/>
              <a:t>emotional</a:t>
            </a:r>
            <a:r>
              <a:rPr lang="fr-FR" sz="300" dirty="0"/>
              <a:t> stress...</a:t>
            </a:r>
          </a:p>
          <a:p>
            <a:pPr defTabSz="931134">
              <a:defRPr/>
            </a:pPr>
            <a:endParaRPr lang="fr-FR" sz="300" u="sng" dirty="0"/>
          </a:p>
          <a:p>
            <a:pPr marL="161655"/>
            <a:r>
              <a:rPr lang="fr-FR" sz="300" u="sng" dirty="0"/>
              <a:t>Promise</a:t>
            </a:r>
          </a:p>
          <a:p>
            <a:pPr marL="161655"/>
            <a:r>
              <a:rPr lang="fr-FR" sz="300" dirty="0"/>
              <a:t>Double </a:t>
            </a:r>
            <a:r>
              <a:rPr lang="fr-FR" sz="300" dirty="0" err="1"/>
              <a:t>serum</a:t>
            </a:r>
            <a:r>
              <a:rPr lang="fr-FR" sz="300" dirty="0"/>
              <a:t> phyto-</a:t>
            </a:r>
            <a:r>
              <a:rPr lang="fr-FR" sz="300" dirty="0" err="1"/>
              <a:t>aromatic</a:t>
            </a:r>
            <a:r>
              <a:rPr lang="fr-FR" sz="300" dirty="0"/>
              <a:t> Prevention &amp; </a:t>
            </a:r>
            <a:r>
              <a:rPr lang="fr-FR" sz="300" dirty="0" err="1"/>
              <a:t>Repair</a:t>
            </a:r>
            <a:r>
              <a:rPr lang="fr-FR" sz="300" dirty="0"/>
              <a:t> Anti-</a:t>
            </a:r>
            <a:r>
              <a:rPr lang="fr-FR" sz="300" dirty="0" err="1"/>
              <a:t>aging</a:t>
            </a:r>
            <a:endParaRPr lang="fr-FR" sz="300" dirty="0"/>
          </a:p>
          <a:p>
            <a:pPr marL="161655"/>
            <a:endParaRPr lang="fr-FR" sz="300" u="sng" dirty="0"/>
          </a:p>
          <a:p>
            <a:pPr marL="161655"/>
            <a:r>
              <a:rPr lang="fr-FR" sz="300" u="sng" dirty="0"/>
              <a:t>For </a:t>
            </a:r>
            <a:r>
              <a:rPr lang="fr-FR" sz="300" u="sng" dirty="0" err="1"/>
              <a:t>whom</a:t>
            </a:r>
            <a:r>
              <a:rPr lang="fr-FR" sz="300" u="sng" dirty="0"/>
              <a:t>? </a:t>
            </a:r>
          </a:p>
          <a:p>
            <a:pPr marL="161655"/>
            <a:r>
              <a:rPr lang="fr-FR" sz="300" dirty="0"/>
              <a:t>All skin types</a:t>
            </a:r>
          </a:p>
          <a:p>
            <a:pPr marL="161655"/>
            <a:r>
              <a:rPr lang="fr-FR" sz="300" dirty="0" err="1"/>
              <a:t>Tired</a:t>
            </a:r>
            <a:r>
              <a:rPr lang="fr-FR" sz="300" dirty="0"/>
              <a:t>, </a:t>
            </a:r>
            <a:r>
              <a:rPr lang="fr-FR" sz="300" dirty="0" err="1"/>
              <a:t>stressed</a:t>
            </a:r>
            <a:r>
              <a:rPr lang="fr-FR" sz="300" dirty="0"/>
              <a:t>, </a:t>
            </a:r>
            <a:r>
              <a:rPr lang="fr-FR" sz="300" dirty="0" err="1"/>
              <a:t>damaged</a:t>
            </a:r>
            <a:r>
              <a:rPr lang="fr-FR" sz="300" dirty="0"/>
              <a:t> skin</a:t>
            </a:r>
          </a:p>
          <a:p>
            <a:pPr marL="161655"/>
            <a:endParaRPr lang="fr-FR" sz="300" dirty="0"/>
          </a:p>
          <a:p>
            <a:pPr marL="161655"/>
            <a:r>
              <a:rPr lang="fr-FR" sz="300" dirty="0"/>
              <a:t>"</a:t>
            </a:r>
            <a:r>
              <a:rPr lang="fr-FR" sz="300" dirty="0" err="1"/>
              <a:t>I've</a:t>
            </a:r>
            <a:r>
              <a:rPr lang="fr-FR" sz="300" dirty="0"/>
              <a:t> </a:t>
            </a:r>
            <a:r>
              <a:rPr lang="fr-FR" sz="300" dirty="0" err="1"/>
              <a:t>just</a:t>
            </a:r>
            <a:r>
              <a:rPr lang="fr-FR" sz="300" dirty="0"/>
              <a:t> </a:t>
            </a:r>
            <a:r>
              <a:rPr lang="fr-FR" sz="300" dirty="0" err="1"/>
              <a:t>given</a:t>
            </a:r>
            <a:r>
              <a:rPr lang="fr-FR" sz="300" dirty="0"/>
              <a:t> </a:t>
            </a:r>
            <a:r>
              <a:rPr lang="fr-FR" sz="300" dirty="0" err="1"/>
              <a:t>birth</a:t>
            </a:r>
            <a:r>
              <a:rPr lang="fr-FR" sz="300" dirty="0"/>
              <a:t>, </a:t>
            </a:r>
            <a:r>
              <a:rPr lang="fr-FR" sz="300" dirty="0" err="1"/>
              <a:t>I'm</a:t>
            </a:r>
            <a:r>
              <a:rPr lang="fr-FR" sz="300" dirty="0"/>
              <a:t> </a:t>
            </a:r>
            <a:r>
              <a:rPr lang="fr-FR" sz="300" dirty="0" err="1"/>
              <a:t>very</a:t>
            </a:r>
            <a:r>
              <a:rPr lang="fr-FR" sz="300" dirty="0"/>
              <a:t> </a:t>
            </a:r>
            <a:r>
              <a:rPr lang="fr-FR" sz="300" dirty="0" err="1"/>
              <a:t>tired</a:t>
            </a:r>
            <a:r>
              <a:rPr lang="fr-FR" sz="300" dirty="0"/>
              <a:t> and I </a:t>
            </a:r>
            <a:r>
              <a:rPr lang="fr-FR" sz="300" dirty="0" err="1"/>
              <a:t>don't</a:t>
            </a:r>
            <a:r>
              <a:rPr lang="fr-FR" sz="300" dirty="0"/>
              <a:t> </a:t>
            </a:r>
            <a:r>
              <a:rPr lang="fr-FR" sz="300" dirty="0" err="1"/>
              <a:t>recognize</a:t>
            </a:r>
            <a:r>
              <a:rPr lang="fr-FR" sz="300" dirty="0"/>
              <a:t> </a:t>
            </a:r>
            <a:r>
              <a:rPr lang="fr-FR" sz="300" dirty="0" err="1"/>
              <a:t>my</a:t>
            </a:r>
            <a:r>
              <a:rPr lang="fr-FR" sz="300" dirty="0"/>
              <a:t> skin </a:t>
            </a:r>
            <a:r>
              <a:rPr lang="fr-FR" sz="300" dirty="0" err="1"/>
              <a:t>anymore</a:t>
            </a:r>
            <a:r>
              <a:rPr lang="fr-FR" sz="300" dirty="0"/>
              <a:t>".</a:t>
            </a:r>
          </a:p>
          <a:p>
            <a:pPr defTabSz="931134">
              <a:defRPr/>
            </a:pPr>
            <a:r>
              <a:rPr lang="fr-FR" sz="300" dirty="0"/>
              <a:t>"</a:t>
            </a:r>
            <a:r>
              <a:rPr lang="fr-FR" sz="300" dirty="0" err="1"/>
              <a:t>I'm</a:t>
            </a:r>
            <a:r>
              <a:rPr lang="fr-FR" sz="300" dirty="0"/>
              <a:t> 45 and </a:t>
            </a:r>
            <a:r>
              <a:rPr lang="fr-FR" sz="300" dirty="0" err="1"/>
              <a:t>I've</a:t>
            </a:r>
            <a:r>
              <a:rPr lang="fr-FR" sz="300" dirty="0"/>
              <a:t> </a:t>
            </a:r>
            <a:r>
              <a:rPr lang="fr-FR" sz="300" dirty="0" err="1"/>
              <a:t>just</a:t>
            </a:r>
            <a:r>
              <a:rPr lang="fr-FR" sz="300" dirty="0"/>
              <a:t> </a:t>
            </a:r>
            <a:r>
              <a:rPr lang="fr-FR" sz="300" dirty="0" err="1"/>
              <a:t>spent</a:t>
            </a:r>
            <a:r>
              <a:rPr lang="fr-FR" sz="300" dirty="0"/>
              <a:t> a </a:t>
            </a:r>
            <a:r>
              <a:rPr lang="fr-FR" sz="300" dirty="0" err="1"/>
              <a:t>month</a:t>
            </a:r>
            <a:r>
              <a:rPr lang="fr-FR" sz="300" dirty="0"/>
              <a:t> in Martinique. </a:t>
            </a:r>
            <a:r>
              <a:rPr lang="fr-FR" sz="300" dirty="0" err="1"/>
              <a:t>My</a:t>
            </a:r>
            <a:r>
              <a:rPr lang="fr-FR" sz="300" dirty="0"/>
              <a:t> skin has been </a:t>
            </a:r>
            <a:r>
              <a:rPr lang="fr-FR" sz="300" dirty="0" err="1"/>
              <a:t>damaged</a:t>
            </a:r>
            <a:r>
              <a:rPr lang="fr-FR" sz="300" dirty="0"/>
              <a:t> by the </a:t>
            </a:r>
            <a:r>
              <a:rPr lang="fr-FR" sz="300" dirty="0" err="1"/>
              <a:t>sun</a:t>
            </a:r>
            <a:r>
              <a:rPr lang="fr-FR" sz="300" dirty="0"/>
              <a:t> and </a:t>
            </a:r>
            <a:r>
              <a:rPr lang="fr-FR" sz="300" dirty="0" err="1"/>
              <a:t>heat</a:t>
            </a:r>
            <a:r>
              <a:rPr lang="fr-FR" sz="300" dirty="0"/>
              <a:t>.</a:t>
            </a:r>
          </a:p>
          <a:p>
            <a:pPr marL="161655"/>
            <a:endParaRPr lang="fr-FR" sz="300" u="sng" dirty="0"/>
          </a:p>
          <a:p>
            <a:pPr defTabSz="931134">
              <a:defRPr/>
            </a:pPr>
            <a:r>
              <a:rPr lang="fr-FR" sz="300" u="sng" dirty="0" err="1">
                <a:solidFill>
                  <a:prstClr val="black"/>
                </a:solidFill>
                <a:latin typeface="Century Gothic" panose="020B0502020202020204" pitchFamily="34" charset="0"/>
              </a:rPr>
              <a:t>Ingredients</a:t>
            </a:r>
            <a:endParaRPr lang="fr-FR" sz="300" u="sng" dirty="0">
              <a:solidFill>
                <a:prstClr val="black"/>
              </a:solidFill>
              <a:latin typeface="Century Gothic" panose="020B0502020202020204" pitchFamily="34" charset="0"/>
            </a:endParaRPr>
          </a:p>
          <a:p>
            <a:r>
              <a:rPr lang="fr-FR" sz="300" b="1" dirty="0"/>
              <a:t>Peptides [</a:t>
            </a:r>
            <a:r>
              <a:rPr lang="fr-FR" sz="300" b="1" dirty="0" err="1"/>
              <a:t>beech</a:t>
            </a:r>
            <a:r>
              <a:rPr lang="fr-FR" sz="300" b="1" dirty="0"/>
              <a:t> + </a:t>
            </a:r>
            <a:r>
              <a:rPr lang="fr-FR" sz="300" b="1" dirty="0" err="1"/>
              <a:t>soy</a:t>
            </a:r>
            <a:r>
              <a:rPr lang="fr-FR" sz="300" b="1" dirty="0"/>
              <a:t>]: </a:t>
            </a:r>
            <a:r>
              <a:rPr lang="fr-FR" sz="300" b="1" dirty="0" err="1"/>
              <a:t>restructuring</a:t>
            </a:r>
            <a:r>
              <a:rPr lang="fr-FR" sz="300" b="1" dirty="0"/>
              <a:t>, </a:t>
            </a:r>
            <a:r>
              <a:rPr lang="fr-FR" sz="300" b="1" dirty="0" err="1"/>
              <a:t>moisturizing</a:t>
            </a:r>
            <a:endParaRPr lang="fr-FR" sz="300" b="1" dirty="0"/>
          </a:p>
          <a:p>
            <a:r>
              <a:rPr lang="fr-FR" sz="300" dirty="0" err="1"/>
              <a:t>Organic</a:t>
            </a:r>
            <a:r>
              <a:rPr lang="fr-FR" sz="300" dirty="0"/>
              <a:t> </a:t>
            </a:r>
            <a:r>
              <a:rPr lang="fr-FR" sz="300" dirty="0" err="1"/>
              <a:t>soybean</a:t>
            </a:r>
            <a:r>
              <a:rPr lang="fr-FR" sz="300" dirty="0"/>
              <a:t>, </a:t>
            </a:r>
            <a:r>
              <a:rPr lang="fr-FR" sz="300" dirty="0" err="1"/>
              <a:t>sunflower</a:t>
            </a:r>
            <a:r>
              <a:rPr lang="fr-FR" sz="300" dirty="0"/>
              <a:t> and corn </a:t>
            </a:r>
            <a:r>
              <a:rPr lang="fr-FR" sz="300" dirty="0" err="1"/>
              <a:t>oil</a:t>
            </a:r>
            <a:r>
              <a:rPr lang="fr-FR" sz="300" dirty="0"/>
              <a:t> (GMO-free): </a:t>
            </a:r>
            <a:r>
              <a:rPr lang="fr-FR" sz="300" dirty="0" err="1"/>
              <a:t>nourishing</a:t>
            </a:r>
            <a:r>
              <a:rPr lang="fr-FR" sz="300" dirty="0"/>
              <a:t>, </a:t>
            </a:r>
            <a:r>
              <a:rPr lang="fr-FR" sz="300" dirty="0" err="1"/>
              <a:t>repairing</a:t>
            </a:r>
            <a:endParaRPr lang="fr-FR" sz="300" dirty="0"/>
          </a:p>
          <a:p>
            <a:r>
              <a:rPr lang="fr-FR" sz="300" dirty="0"/>
              <a:t>Niacinamide and </a:t>
            </a:r>
            <a:r>
              <a:rPr lang="fr-FR" sz="300" dirty="0" err="1"/>
              <a:t>vitamin</a:t>
            </a:r>
            <a:r>
              <a:rPr lang="fr-FR" sz="300" dirty="0"/>
              <a:t> B5: </a:t>
            </a:r>
            <a:r>
              <a:rPr lang="fr-FR" sz="300" dirty="0" err="1"/>
              <a:t>soothing</a:t>
            </a:r>
            <a:r>
              <a:rPr lang="fr-FR" sz="300" dirty="0"/>
              <a:t>, </a:t>
            </a:r>
            <a:r>
              <a:rPr lang="fr-FR" sz="300" dirty="0" err="1"/>
              <a:t>revitalizing</a:t>
            </a:r>
            <a:endParaRPr lang="fr-FR" sz="300" dirty="0"/>
          </a:p>
          <a:p>
            <a:endParaRPr lang="fr-FR" sz="300" dirty="0"/>
          </a:p>
          <a:p>
            <a:pPr marL="161655"/>
            <a:r>
              <a:rPr lang="fr-FR" sz="300" u="sng" dirty="0"/>
              <a:t>Home use </a:t>
            </a:r>
          </a:p>
          <a:p>
            <a:pPr marL="161655"/>
            <a:r>
              <a:rPr lang="fr-FR" sz="300" dirty="0"/>
              <a:t>Morning and/or </a:t>
            </a:r>
            <a:r>
              <a:rPr lang="fr-FR" sz="300" dirty="0" err="1"/>
              <a:t>evening</a:t>
            </a:r>
            <a:r>
              <a:rPr lang="fr-FR" sz="300" dirty="0"/>
              <a:t>, </a:t>
            </a:r>
            <a:r>
              <a:rPr lang="fr-FR" sz="300" dirty="0" err="1"/>
              <a:t>cleanse</a:t>
            </a:r>
            <a:r>
              <a:rPr lang="fr-FR" sz="300" dirty="0"/>
              <a:t> </a:t>
            </a:r>
            <a:r>
              <a:rPr lang="fr-FR" sz="300" dirty="0" err="1"/>
              <a:t>your</a:t>
            </a:r>
            <a:r>
              <a:rPr lang="fr-FR" sz="300" dirty="0"/>
              <a:t> face </a:t>
            </a:r>
            <a:r>
              <a:rPr lang="fr-FR" sz="300" dirty="0" err="1"/>
              <a:t>thoroughly</a:t>
            </a:r>
            <a:r>
              <a:rPr lang="fr-FR" sz="300" dirty="0"/>
              <a:t> and </a:t>
            </a:r>
            <a:r>
              <a:rPr lang="fr-FR" sz="300" dirty="0" err="1"/>
              <a:t>mist</a:t>
            </a:r>
            <a:r>
              <a:rPr lang="fr-FR" sz="300" dirty="0"/>
              <a:t> </a:t>
            </a:r>
            <a:r>
              <a:rPr lang="fr-FR" sz="300" dirty="0" err="1"/>
              <a:t>with</a:t>
            </a:r>
            <a:r>
              <a:rPr lang="fr-FR" sz="300" dirty="0"/>
              <a:t> the </a:t>
            </a:r>
            <a:r>
              <a:rPr lang="fr-FR" sz="300" dirty="0" err="1"/>
              <a:t>appropriate</a:t>
            </a:r>
            <a:r>
              <a:rPr lang="fr-FR" sz="300" dirty="0"/>
              <a:t> </a:t>
            </a:r>
            <a:r>
              <a:rPr lang="fr-FR" sz="300" dirty="0" err="1"/>
              <a:t>Yon-Ka</a:t>
            </a:r>
            <a:r>
              <a:rPr lang="fr-FR" sz="300" dirty="0"/>
              <a:t> Lotion. Shake the Elixir Vital </a:t>
            </a:r>
            <a:r>
              <a:rPr lang="fr-FR" sz="300" dirty="0" err="1"/>
              <a:t>bottle</a:t>
            </a:r>
            <a:r>
              <a:rPr lang="fr-FR" sz="300" dirty="0"/>
              <a:t> </a:t>
            </a:r>
            <a:r>
              <a:rPr lang="fr-FR" sz="300" dirty="0" err="1"/>
              <a:t>well</a:t>
            </a:r>
            <a:r>
              <a:rPr lang="fr-FR" sz="300" dirty="0"/>
              <a:t> </a:t>
            </a:r>
            <a:r>
              <a:rPr lang="fr-FR" sz="300" dirty="0" err="1"/>
              <a:t>before</a:t>
            </a:r>
            <a:r>
              <a:rPr lang="fr-FR" sz="300" dirty="0"/>
              <a:t> use, </a:t>
            </a:r>
            <a:r>
              <a:rPr lang="fr-FR" sz="300" dirty="0" err="1"/>
              <a:t>then</a:t>
            </a:r>
            <a:r>
              <a:rPr lang="fr-FR" sz="300" dirty="0"/>
              <a:t> </a:t>
            </a:r>
            <a:r>
              <a:rPr lang="fr-FR" sz="300" dirty="0" err="1"/>
              <a:t>apply</a:t>
            </a:r>
            <a:r>
              <a:rPr lang="fr-FR" sz="300" dirty="0"/>
              <a:t> 2 to 3 </a:t>
            </a:r>
            <a:r>
              <a:rPr lang="fr-FR" sz="300" dirty="0" err="1"/>
              <a:t>pumps</a:t>
            </a:r>
            <a:r>
              <a:rPr lang="fr-FR" sz="300" dirty="0"/>
              <a:t> to the face, neck and décolleté. </a:t>
            </a:r>
            <a:r>
              <a:rPr lang="fr-FR" sz="300" dirty="0" err="1"/>
              <a:t>Gently</a:t>
            </a:r>
            <a:r>
              <a:rPr lang="fr-FR" sz="300" dirty="0"/>
              <a:t> massage </a:t>
            </a:r>
            <a:r>
              <a:rPr lang="fr-FR" sz="300" dirty="0" err="1"/>
              <a:t>into</a:t>
            </a:r>
            <a:r>
              <a:rPr lang="fr-FR" sz="300" dirty="0"/>
              <a:t> skin. Use </a:t>
            </a:r>
            <a:r>
              <a:rPr lang="fr-FR" sz="300" dirty="0" err="1"/>
              <a:t>alone</a:t>
            </a:r>
            <a:r>
              <a:rPr lang="fr-FR" sz="300" dirty="0"/>
              <a:t> or </a:t>
            </a:r>
            <a:r>
              <a:rPr lang="fr-FR" sz="300" dirty="0" err="1"/>
              <a:t>with</a:t>
            </a:r>
            <a:r>
              <a:rPr lang="fr-FR" sz="300" dirty="0"/>
              <a:t> </a:t>
            </a:r>
            <a:r>
              <a:rPr lang="fr-FR" sz="300" dirty="0" err="1"/>
              <a:t>your</a:t>
            </a:r>
            <a:r>
              <a:rPr lang="fr-FR" sz="300" dirty="0"/>
              <a:t> </a:t>
            </a:r>
            <a:r>
              <a:rPr lang="fr-FR" sz="300" dirty="0" err="1"/>
              <a:t>usual</a:t>
            </a:r>
            <a:r>
              <a:rPr lang="fr-FR" sz="300" dirty="0"/>
              <a:t> skin care </a:t>
            </a:r>
            <a:r>
              <a:rPr lang="fr-FR" sz="300" dirty="0" err="1"/>
              <a:t>product</a:t>
            </a:r>
            <a:r>
              <a:rPr lang="fr-FR" sz="300" dirty="0"/>
              <a:t>.</a:t>
            </a:r>
          </a:p>
          <a:p>
            <a:pPr marL="161655"/>
            <a:endParaRPr lang="fr-FR" sz="300" dirty="0"/>
          </a:p>
          <a:p>
            <a:pPr marL="161655"/>
            <a:r>
              <a:rPr lang="fr-FR" sz="300" u="sng" dirty="0"/>
              <a:t>Tip</a:t>
            </a:r>
            <a:r>
              <a:rPr lang="fr-FR" sz="300" dirty="0"/>
              <a:t>s </a:t>
            </a:r>
          </a:p>
          <a:p>
            <a:pPr defTabSz="931134">
              <a:defRPr/>
            </a:pPr>
            <a:r>
              <a:rPr lang="fr-FR" sz="300" dirty="0"/>
              <a:t>Ideal for stretch marks </a:t>
            </a:r>
          </a:p>
          <a:p>
            <a:pPr marL="161655"/>
            <a:endParaRPr lang="fr-FR" sz="300" dirty="0"/>
          </a:p>
          <a:p>
            <a:pPr marL="161655"/>
            <a:r>
              <a:rPr lang="fr-FR" sz="300" u="sng" dirty="0"/>
              <a:t>Product </a:t>
            </a:r>
            <a:r>
              <a:rPr lang="fr-FR" sz="300" u="sng" dirty="0" err="1"/>
              <a:t>advantages</a:t>
            </a:r>
            <a:endParaRPr lang="fr-FR" sz="300" u="sng" dirty="0"/>
          </a:p>
          <a:p>
            <a:r>
              <a:rPr lang="fr-FR" sz="300" dirty="0" err="1"/>
              <a:t>Contains</a:t>
            </a:r>
            <a:r>
              <a:rPr lang="fr-FR" sz="300" dirty="0"/>
              <a:t> 92% </a:t>
            </a:r>
            <a:r>
              <a:rPr lang="fr-FR" sz="300" dirty="0" err="1"/>
              <a:t>ingredients</a:t>
            </a:r>
            <a:r>
              <a:rPr lang="fr-FR" sz="300" dirty="0"/>
              <a:t> of </a:t>
            </a:r>
            <a:r>
              <a:rPr lang="fr-FR" sz="300" dirty="0" err="1"/>
              <a:t>natural</a:t>
            </a:r>
            <a:r>
              <a:rPr lang="fr-FR" sz="300" dirty="0"/>
              <a:t> </a:t>
            </a:r>
            <a:r>
              <a:rPr lang="fr-FR" sz="300" dirty="0" err="1"/>
              <a:t>origin</a:t>
            </a:r>
            <a:r>
              <a:rPr lang="fr-FR" sz="300" dirty="0"/>
              <a:t>, 43% </a:t>
            </a:r>
            <a:r>
              <a:rPr lang="fr-FR" sz="300" dirty="0" err="1"/>
              <a:t>ingredients</a:t>
            </a:r>
            <a:r>
              <a:rPr lang="fr-FR" sz="300" dirty="0"/>
              <a:t> of </a:t>
            </a:r>
            <a:r>
              <a:rPr lang="fr-FR" sz="300" dirty="0" err="1"/>
              <a:t>organic</a:t>
            </a:r>
            <a:r>
              <a:rPr lang="fr-FR" sz="300" dirty="0"/>
              <a:t> </a:t>
            </a:r>
            <a:r>
              <a:rPr lang="fr-FR" sz="300" dirty="0" err="1"/>
              <a:t>origin</a:t>
            </a:r>
            <a:r>
              <a:rPr lang="fr-FR" sz="300" dirty="0"/>
              <a:t>, </a:t>
            </a:r>
            <a:r>
              <a:rPr lang="fr-FR" sz="300" dirty="0" err="1"/>
              <a:t>vegan</a:t>
            </a:r>
            <a:r>
              <a:rPr lang="fr-FR" sz="300" dirty="0"/>
              <a:t> and gluten-free. </a:t>
            </a:r>
          </a:p>
          <a:p>
            <a:r>
              <a:rPr lang="fr-FR" sz="300" dirty="0"/>
              <a:t>88% </a:t>
            </a:r>
            <a:r>
              <a:rPr lang="fr-FR" sz="300" dirty="0" err="1"/>
              <a:t>revitalized</a:t>
            </a:r>
            <a:r>
              <a:rPr lang="fr-FR" sz="300" dirty="0"/>
              <a:t> skin</a:t>
            </a:r>
          </a:p>
          <a:p>
            <a:r>
              <a:rPr lang="fr-FR" sz="300" dirty="0" err="1"/>
              <a:t>Repairs</a:t>
            </a:r>
            <a:r>
              <a:rPr lang="fr-FR" sz="300" dirty="0"/>
              <a:t> and </a:t>
            </a:r>
            <a:r>
              <a:rPr lang="fr-FR" sz="300" dirty="0" err="1"/>
              <a:t>revitalizes</a:t>
            </a:r>
            <a:r>
              <a:rPr lang="fr-FR" sz="300" dirty="0"/>
              <a:t> </a:t>
            </a:r>
            <a:r>
              <a:rPr lang="fr-FR" sz="300" dirty="0" err="1"/>
              <a:t>deficient</a:t>
            </a:r>
            <a:r>
              <a:rPr lang="fr-FR" sz="300" dirty="0"/>
              <a:t>, </a:t>
            </a:r>
            <a:r>
              <a:rPr lang="fr-FR" sz="300" dirty="0" err="1"/>
              <a:t>tired</a:t>
            </a:r>
            <a:r>
              <a:rPr lang="fr-FR" sz="300" dirty="0"/>
              <a:t> skin </a:t>
            </a:r>
          </a:p>
          <a:p>
            <a:r>
              <a:rPr lang="fr-FR" sz="300" dirty="0"/>
              <a:t>Skin </a:t>
            </a:r>
            <a:r>
              <a:rPr lang="fr-FR" sz="300" dirty="0" err="1"/>
              <a:t>is</a:t>
            </a:r>
            <a:r>
              <a:rPr lang="fr-FR" sz="300" dirty="0"/>
              <a:t> </a:t>
            </a:r>
            <a:r>
              <a:rPr lang="fr-FR" sz="300" dirty="0" err="1"/>
              <a:t>soothed</a:t>
            </a:r>
            <a:r>
              <a:rPr lang="fr-FR" sz="300" dirty="0"/>
              <a:t> and </a:t>
            </a:r>
            <a:r>
              <a:rPr lang="fr-FR" sz="300" dirty="0" err="1"/>
              <a:t>regenerated</a:t>
            </a:r>
            <a:r>
              <a:rPr lang="fr-FR" sz="300" dirty="0"/>
              <a:t> </a:t>
            </a:r>
          </a:p>
          <a:p>
            <a:r>
              <a:rPr lang="fr-FR" sz="300" dirty="0"/>
              <a:t>Fine texture and fast absorption</a:t>
            </a:r>
          </a:p>
          <a:p>
            <a:r>
              <a:rPr lang="fr-FR" sz="300" dirty="0"/>
              <a:t>Double </a:t>
            </a:r>
            <a:r>
              <a:rPr lang="fr-FR" sz="300" dirty="0" err="1"/>
              <a:t>efficacy</a:t>
            </a:r>
            <a:r>
              <a:rPr lang="fr-FR" sz="300" dirty="0"/>
              <a:t> &amp; double use: </a:t>
            </a:r>
            <a:r>
              <a:rPr lang="fr-FR" sz="300" dirty="0" err="1"/>
              <a:t>prevention-repair</a:t>
            </a:r>
            <a:r>
              <a:rPr lang="fr-FR" sz="300" dirty="0"/>
              <a:t> &amp; anticipation (all </a:t>
            </a:r>
            <a:r>
              <a:rPr lang="fr-FR" sz="300" dirty="0" err="1"/>
              <a:t>year</a:t>
            </a:r>
            <a:r>
              <a:rPr lang="fr-FR" sz="300" dirty="0"/>
              <a:t> round, </a:t>
            </a:r>
            <a:r>
              <a:rPr lang="fr-FR" sz="300" dirty="0" err="1"/>
              <a:t>morning</a:t>
            </a:r>
            <a:r>
              <a:rPr lang="fr-FR" sz="300" dirty="0"/>
              <a:t> or </a:t>
            </a:r>
            <a:r>
              <a:rPr lang="fr-FR" sz="300" dirty="0" err="1"/>
              <a:t>evening</a:t>
            </a:r>
            <a:r>
              <a:rPr lang="fr-FR" sz="300" dirty="0"/>
              <a:t>) - intensive </a:t>
            </a:r>
            <a:r>
              <a:rPr lang="fr-FR" sz="300" dirty="0" err="1"/>
              <a:t>treatment</a:t>
            </a:r>
            <a:r>
              <a:rPr lang="fr-FR" sz="300" dirty="0"/>
              <a:t> (1 </a:t>
            </a:r>
            <a:r>
              <a:rPr lang="fr-FR" sz="300" dirty="0" err="1"/>
              <a:t>month</a:t>
            </a:r>
            <a:r>
              <a:rPr lang="fr-FR" sz="300" dirty="0"/>
              <a:t>, </a:t>
            </a:r>
            <a:r>
              <a:rPr lang="fr-FR" sz="300" dirty="0" err="1"/>
              <a:t>morning</a:t>
            </a:r>
            <a:r>
              <a:rPr lang="fr-FR" sz="300" dirty="0"/>
              <a:t> and </a:t>
            </a:r>
            <a:r>
              <a:rPr lang="fr-FR" sz="300" dirty="0" err="1"/>
              <a:t>evening</a:t>
            </a:r>
            <a:r>
              <a:rPr lang="fr-FR" sz="300" dirty="0"/>
              <a:t>)</a:t>
            </a:r>
          </a:p>
          <a:p>
            <a:endParaRPr lang="fr-FR" sz="300" dirty="0"/>
          </a:p>
          <a:p>
            <a:r>
              <a:rPr lang="fr-FR" sz="300" b="1" dirty="0"/>
              <a:t>SERUM VIT C</a:t>
            </a:r>
          </a:p>
          <a:p>
            <a:endParaRPr lang="fr-FR" sz="300" b="1" dirty="0"/>
          </a:p>
          <a:p>
            <a:pPr defTabSz="931134">
              <a:defRPr/>
            </a:pPr>
            <a:r>
              <a:rPr lang="fr-FR" sz="300" b="1" u="sng" dirty="0" err="1">
                <a:solidFill>
                  <a:prstClr val="black"/>
                </a:solidFill>
                <a:latin typeface="Calibri" panose="020F0502020204030204"/>
              </a:rPr>
              <a:t>Turmeri</a:t>
            </a:r>
            <a:r>
              <a:rPr lang="fr-FR" sz="300" u="sng" dirty="0" err="1">
                <a:solidFill>
                  <a:prstClr val="black"/>
                </a:solidFill>
                <a:latin typeface="Calibri" panose="020F0502020204030204"/>
              </a:rPr>
              <a:t>c</a:t>
            </a:r>
            <a:r>
              <a:rPr lang="fr-FR" sz="300" u="sng" dirty="0">
                <a:solidFill>
                  <a:prstClr val="black"/>
                </a:solidFill>
                <a:latin typeface="Calibri" panose="020F0502020204030204"/>
              </a:rPr>
              <a:t> </a:t>
            </a:r>
          </a:p>
          <a:p>
            <a:pPr defTabSz="931134">
              <a:defRPr/>
            </a:pPr>
            <a:r>
              <a:rPr lang="fr-FR" sz="300" u="sng" dirty="0" err="1">
                <a:solidFill>
                  <a:srgbClr val="3E3E3E"/>
                </a:solidFill>
                <a:latin typeface="Roboto Light" panose="02000000000000000000" pitchFamily="2" charset="0"/>
                <a:ea typeface="Roboto Light" panose="02000000000000000000" pitchFamily="2" charset="0"/>
              </a:rPr>
              <a:t>Epidermal</a:t>
            </a:r>
            <a:r>
              <a:rPr lang="fr-FR" sz="300" u="sng" dirty="0">
                <a:solidFill>
                  <a:srgbClr val="3E3E3E"/>
                </a:solidFill>
                <a:latin typeface="Roboto Light" panose="02000000000000000000" pitchFamily="2" charset="0"/>
                <a:ea typeface="Roboto Light" panose="02000000000000000000" pitchFamily="2" charset="0"/>
              </a:rPr>
              <a:t> </a:t>
            </a:r>
            <a:r>
              <a:rPr lang="fr-FR" sz="300" u="sng" dirty="0" err="1">
                <a:solidFill>
                  <a:srgbClr val="3E3E3E"/>
                </a:solidFill>
                <a:latin typeface="Roboto Light" panose="02000000000000000000" pitchFamily="2" charset="0"/>
                <a:ea typeface="Roboto Light" panose="02000000000000000000" pitchFamily="2" charset="0"/>
              </a:rPr>
              <a:t>level</a:t>
            </a:r>
            <a:r>
              <a:rPr lang="fr-FR" sz="300" u="sng" dirty="0">
                <a:solidFill>
                  <a:srgbClr val="3E3E3E"/>
                </a:solidFill>
                <a:latin typeface="Roboto Light" panose="02000000000000000000" pitchFamily="2" charset="0"/>
                <a:ea typeface="Roboto Light" panose="02000000000000000000" pitchFamily="2" charset="0"/>
              </a:rPr>
              <a:t> </a:t>
            </a:r>
            <a:r>
              <a:rPr lang="fr-FR" sz="700" dirty="0">
                <a:solidFill>
                  <a:srgbClr val="3E3E3E"/>
                </a:solidFill>
                <a:latin typeface="Roboto Light" panose="02000000000000000000" pitchFamily="2" charset="0"/>
                <a:ea typeface="Roboto Light" panose="02000000000000000000" pitchFamily="2" charset="0"/>
              </a:rPr>
              <a:t>+16% </a:t>
            </a:r>
            <a:r>
              <a:rPr lang="fr-FR" sz="300" dirty="0" err="1">
                <a:solidFill>
                  <a:srgbClr val="3E3E3E"/>
                </a:solidFill>
                <a:latin typeface="Roboto Light" panose="02000000000000000000" pitchFamily="2" charset="0"/>
                <a:ea typeface="Roboto Light" panose="02000000000000000000" pitchFamily="2" charset="0"/>
              </a:rPr>
              <a:t>keratinocytes</a:t>
            </a:r>
            <a:r>
              <a:rPr lang="fr-FR" sz="300" dirty="0">
                <a:solidFill>
                  <a:srgbClr val="3E3E3E"/>
                </a:solidFill>
                <a:latin typeface="Roboto Light" panose="02000000000000000000" pitchFamily="2" charset="0"/>
                <a:ea typeface="Roboto Light" panose="02000000000000000000" pitchFamily="2" charset="0"/>
              </a:rPr>
              <a:t>. </a:t>
            </a:r>
          </a:p>
          <a:p>
            <a:pPr defTabSz="931134">
              <a:defRPr/>
            </a:pPr>
            <a:r>
              <a:rPr lang="fr-FR" sz="300" u="sng" dirty="0" err="1">
                <a:solidFill>
                  <a:srgbClr val="3E3E3E"/>
                </a:solidFill>
                <a:latin typeface="Roboto Light" panose="02000000000000000000" pitchFamily="2" charset="0"/>
                <a:ea typeface="Roboto Light" panose="02000000000000000000" pitchFamily="2" charset="0"/>
              </a:rPr>
              <a:t>Dermal</a:t>
            </a:r>
            <a:r>
              <a:rPr lang="fr-FR" sz="300" u="sng" dirty="0">
                <a:solidFill>
                  <a:srgbClr val="3E3E3E"/>
                </a:solidFill>
                <a:latin typeface="Roboto Light" panose="02000000000000000000" pitchFamily="2" charset="0"/>
                <a:ea typeface="Roboto Light" panose="02000000000000000000" pitchFamily="2" charset="0"/>
              </a:rPr>
              <a:t> </a:t>
            </a:r>
            <a:r>
              <a:rPr lang="fr-FR" sz="300" u="sng" dirty="0" err="1">
                <a:solidFill>
                  <a:srgbClr val="3E3E3E"/>
                </a:solidFill>
                <a:latin typeface="Roboto Light" panose="02000000000000000000" pitchFamily="2" charset="0"/>
                <a:ea typeface="Roboto Light" panose="02000000000000000000" pitchFamily="2" charset="0"/>
              </a:rPr>
              <a:t>level</a:t>
            </a:r>
            <a:r>
              <a:rPr lang="fr-FR" sz="300" u="sng" dirty="0">
                <a:solidFill>
                  <a:srgbClr val="3E3E3E"/>
                </a:solidFill>
                <a:latin typeface="Roboto Light" panose="02000000000000000000" pitchFamily="2" charset="0"/>
                <a:ea typeface="Roboto Light" panose="02000000000000000000" pitchFamily="2" charset="0"/>
              </a:rPr>
              <a:t> </a:t>
            </a:r>
            <a:r>
              <a:rPr lang="fr-FR" sz="700" dirty="0">
                <a:solidFill>
                  <a:srgbClr val="3E3E3E"/>
                </a:solidFill>
                <a:latin typeface="Roboto Light" panose="02000000000000000000" pitchFamily="2" charset="0"/>
                <a:ea typeface="Roboto Light" panose="02000000000000000000" pitchFamily="2" charset="0"/>
              </a:rPr>
              <a:t>+17% </a:t>
            </a:r>
            <a:r>
              <a:rPr lang="fr-FR" sz="300" dirty="0" err="1">
                <a:solidFill>
                  <a:srgbClr val="3E3E3E"/>
                </a:solidFill>
                <a:latin typeface="Roboto Light" panose="02000000000000000000" pitchFamily="2" charset="0"/>
                <a:ea typeface="Roboto Light" panose="02000000000000000000" pitchFamily="2" charset="0"/>
              </a:rPr>
              <a:t>synthesis</a:t>
            </a:r>
            <a:r>
              <a:rPr lang="fr-FR" sz="300" dirty="0">
                <a:solidFill>
                  <a:srgbClr val="3E3E3E"/>
                </a:solidFill>
                <a:latin typeface="Roboto Light" panose="02000000000000000000" pitchFamily="2" charset="0"/>
                <a:ea typeface="Roboto Light" panose="02000000000000000000" pitchFamily="2" charset="0"/>
              </a:rPr>
              <a:t> of </a:t>
            </a:r>
            <a:r>
              <a:rPr lang="fr-FR" sz="300" dirty="0" err="1">
                <a:solidFill>
                  <a:srgbClr val="3E3E3E"/>
                </a:solidFill>
                <a:latin typeface="Roboto Light" panose="02000000000000000000" pitchFamily="2" charset="0"/>
                <a:ea typeface="Roboto Light" panose="02000000000000000000" pitchFamily="2" charset="0"/>
              </a:rPr>
              <a:t>collagen</a:t>
            </a:r>
            <a:r>
              <a:rPr lang="fr-FR" sz="300" dirty="0">
                <a:solidFill>
                  <a:srgbClr val="3E3E3E"/>
                </a:solidFill>
                <a:latin typeface="Roboto Light" panose="02000000000000000000" pitchFamily="2" charset="0"/>
                <a:ea typeface="Roboto Light" panose="02000000000000000000" pitchFamily="2" charset="0"/>
              </a:rPr>
              <a:t> and </a:t>
            </a:r>
            <a:r>
              <a:rPr lang="fr-FR" sz="300" dirty="0" err="1">
                <a:solidFill>
                  <a:srgbClr val="3E3E3E"/>
                </a:solidFill>
                <a:latin typeface="Roboto Light" panose="02000000000000000000" pitchFamily="2" charset="0"/>
                <a:ea typeface="Roboto Light" panose="02000000000000000000" pitchFamily="2" charset="0"/>
              </a:rPr>
              <a:t>elastin</a:t>
            </a:r>
            <a:r>
              <a:rPr lang="fr-FR" sz="300" dirty="0">
                <a:solidFill>
                  <a:srgbClr val="3E3E3E"/>
                </a:solidFill>
                <a:latin typeface="Roboto Light" panose="02000000000000000000" pitchFamily="2" charset="0"/>
                <a:ea typeface="Roboto Light" panose="02000000000000000000" pitchFamily="2" charset="0"/>
              </a:rPr>
              <a:t> </a:t>
            </a:r>
            <a:r>
              <a:rPr lang="fr-FR" sz="300" dirty="0" err="1">
                <a:solidFill>
                  <a:srgbClr val="3E3E3E"/>
                </a:solidFill>
                <a:latin typeface="Roboto Light" panose="02000000000000000000" pitchFamily="2" charset="0"/>
                <a:ea typeface="Roboto Light" panose="02000000000000000000" pitchFamily="2" charset="0"/>
              </a:rPr>
              <a:t>fibers</a:t>
            </a:r>
            <a:r>
              <a:rPr lang="fr-FR" sz="300" dirty="0">
                <a:solidFill>
                  <a:srgbClr val="3E3E3E"/>
                </a:solidFill>
                <a:latin typeface="Roboto Light" panose="02000000000000000000" pitchFamily="2" charset="0"/>
                <a:ea typeface="Roboto Light" panose="02000000000000000000" pitchFamily="2" charset="0"/>
              </a:rPr>
              <a:t>.</a:t>
            </a:r>
          </a:p>
          <a:p>
            <a:pPr defTabSz="931134">
              <a:defRPr/>
            </a:pPr>
            <a:endParaRPr lang="fr-FR" sz="300" dirty="0">
              <a:solidFill>
                <a:srgbClr val="3E3E3E"/>
              </a:solidFill>
              <a:latin typeface="Roboto Light" panose="02000000000000000000" pitchFamily="2" charset="0"/>
              <a:ea typeface="Roboto Light" panose="02000000000000000000" pitchFamily="2" charset="0"/>
            </a:endParaRPr>
          </a:p>
          <a:p>
            <a:pPr defTabSz="931134">
              <a:defRPr/>
            </a:pPr>
            <a:r>
              <a:rPr lang="fr-FR" sz="300" b="1" u="sng" dirty="0" err="1">
                <a:solidFill>
                  <a:srgbClr val="3E3E3E"/>
                </a:solidFill>
                <a:latin typeface="Roboto Light" panose="02000000000000000000" pitchFamily="2" charset="0"/>
                <a:ea typeface="Roboto Light" panose="02000000000000000000" pitchFamily="2" charset="0"/>
              </a:rPr>
              <a:t>Pomegranate</a:t>
            </a:r>
            <a:endParaRPr lang="fr-FR" sz="300" b="1" u="sng" dirty="0">
              <a:solidFill>
                <a:srgbClr val="3E3E3E"/>
              </a:solidFill>
              <a:latin typeface="Roboto Light" panose="02000000000000000000" pitchFamily="2" charset="0"/>
              <a:ea typeface="Roboto Light" panose="02000000000000000000" pitchFamily="2" charset="0"/>
            </a:endParaRPr>
          </a:p>
          <a:p>
            <a:pPr defTabSz="931134">
              <a:defRPr/>
            </a:pPr>
            <a:r>
              <a:rPr lang="fr-FR" sz="300" dirty="0" err="1">
                <a:solidFill>
                  <a:srgbClr val="3E3E3E"/>
                </a:solidFill>
                <a:latin typeface="Roboto Light" panose="02000000000000000000" pitchFamily="2" charset="0"/>
                <a:ea typeface="Roboto Light" panose="02000000000000000000" pitchFamily="2" charset="0"/>
              </a:rPr>
              <a:t>Acts</a:t>
            </a:r>
            <a:r>
              <a:rPr lang="fr-FR" sz="300" dirty="0">
                <a:solidFill>
                  <a:srgbClr val="3E3E3E"/>
                </a:solidFill>
                <a:latin typeface="Roboto Light" panose="02000000000000000000" pitchFamily="2" charset="0"/>
                <a:ea typeface="Roboto Light" panose="02000000000000000000" pitchFamily="2" charset="0"/>
              </a:rPr>
              <a:t> on </a:t>
            </a:r>
            <a:r>
              <a:rPr lang="fr-FR" sz="300" b="1" dirty="0">
                <a:solidFill>
                  <a:srgbClr val="3E3E3E"/>
                </a:solidFill>
                <a:latin typeface="Roboto Light" panose="02000000000000000000" pitchFamily="2" charset="0"/>
                <a:ea typeface="Roboto Light" panose="02000000000000000000" pitchFamily="2" charset="0"/>
              </a:rPr>
              <a:t>cellular </a:t>
            </a:r>
            <a:r>
              <a:rPr lang="fr-FR" sz="300" b="1" dirty="0" err="1">
                <a:solidFill>
                  <a:srgbClr val="3E3E3E"/>
                </a:solidFill>
                <a:latin typeface="Roboto Light" panose="02000000000000000000" pitchFamily="2" charset="0"/>
                <a:ea typeface="Roboto Light" panose="02000000000000000000" pitchFamily="2" charset="0"/>
              </a:rPr>
              <a:t>oxygenation</a:t>
            </a:r>
            <a:r>
              <a:rPr lang="fr-FR" sz="300" b="1" dirty="0">
                <a:solidFill>
                  <a:srgbClr val="3E3E3E"/>
                </a:solidFill>
                <a:latin typeface="Roboto Light" panose="02000000000000000000" pitchFamily="2" charset="0"/>
                <a:ea typeface="Roboto Light" panose="02000000000000000000" pitchFamily="2" charset="0"/>
              </a:rPr>
              <a:t>*</a:t>
            </a:r>
            <a:r>
              <a:rPr lang="fr-FR" sz="300" dirty="0">
                <a:solidFill>
                  <a:srgbClr val="3E3E3E"/>
                </a:solidFill>
                <a:latin typeface="Roboto Light" panose="02000000000000000000" pitchFamily="2" charset="0"/>
                <a:ea typeface="Roboto Light" panose="02000000000000000000" pitchFamily="2" charset="0"/>
              </a:rPr>
              <a:t>: </a:t>
            </a:r>
            <a:r>
              <a:rPr lang="fr-FR" sz="700" dirty="0">
                <a:solidFill>
                  <a:srgbClr val="3E3E3E"/>
                </a:solidFill>
                <a:latin typeface="Roboto Light" panose="02000000000000000000" pitchFamily="2" charset="0"/>
                <a:ea typeface="Roboto Light" panose="02000000000000000000" pitchFamily="2" charset="0"/>
              </a:rPr>
              <a:t>+22% </a:t>
            </a:r>
            <a:r>
              <a:rPr lang="fr-FR" sz="300" dirty="0">
                <a:solidFill>
                  <a:srgbClr val="3E3E3E"/>
                </a:solidFill>
                <a:latin typeface="Roboto Light" panose="02000000000000000000" pitchFamily="2" charset="0"/>
                <a:ea typeface="Roboto Light" panose="02000000000000000000" pitchFamily="2" charset="0"/>
              </a:rPr>
              <a:t>CO2 release in </a:t>
            </a:r>
            <a:r>
              <a:rPr lang="fr-FR" sz="300" dirty="0" err="1">
                <a:solidFill>
                  <a:srgbClr val="3E3E3E"/>
                </a:solidFill>
                <a:latin typeface="Roboto Light" panose="02000000000000000000" pitchFamily="2" charset="0"/>
                <a:ea typeface="Roboto Light" panose="02000000000000000000" pitchFamily="2" charset="0"/>
              </a:rPr>
              <a:t>extreme</a:t>
            </a:r>
            <a:r>
              <a:rPr lang="fr-FR" sz="300" dirty="0">
                <a:solidFill>
                  <a:srgbClr val="3E3E3E"/>
                </a:solidFill>
                <a:latin typeface="Roboto Light" panose="02000000000000000000" pitchFamily="2" charset="0"/>
                <a:ea typeface="Roboto Light" panose="02000000000000000000" pitchFamily="2" charset="0"/>
              </a:rPr>
              <a:t> conditions</a:t>
            </a:r>
          </a:p>
          <a:p>
            <a:pPr defTabSz="931134">
              <a:defRPr/>
            </a:pPr>
            <a:r>
              <a:rPr lang="fr-FR" sz="300" dirty="0" err="1">
                <a:solidFill>
                  <a:srgbClr val="3E3E3E"/>
                </a:solidFill>
                <a:latin typeface="Roboto Light" panose="02000000000000000000" pitchFamily="2" charset="0"/>
                <a:ea typeface="Roboto Light" panose="02000000000000000000" pitchFamily="2" charset="0"/>
              </a:rPr>
              <a:t>Acts</a:t>
            </a:r>
            <a:r>
              <a:rPr lang="fr-FR" sz="300" dirty="0">
                <a:solidFill>
                  <a:srgbClr val="3E3E3E"/>
                </a:solidFill>
                <a:latin typeface="Roboto Light" panose="02000000000000000000" pitchFamily="2" charset="0"/>
                <a:ea typeface="Roboto Light" panose="02000000000000000000" pitchFamily="2" charset="0"/>
              </a:rPr>
              <a:t> on the </a:t>
            </a:r>
            <a:r>
              <a:rPr lang="fr-FR" sz="300" b="1" dirty="0" err="1">
                <a:solidFill>
                  <a:srgbClr val="3E3E3E"/>
                </a:solidFill>
                <a:latin typeface="Roboto Light" panose="02000000000000000000" pitchFamily="2" charset="0"/>
                <a:ea typeface="Roboto Light" panose="02000000000000000000" pitchFamily="2" charset="0"/>
              </a:rPr>
              <a:t>regulation</a:t>
            </a:r>
            <a:r>
              <a:rPr lang="fr-FR" sz="300" b="1" dirty="0">
                <a:solidFill>
                  <a:srgbClr val="3E3E3E"/>
                </a:solidFill>
                <a:latin typeface="Roboto Light" panose="02000000000000000000" pitchFamily="2" charset="0"/>
                <a:ea typeface="Roboto Light" panose="02000000000000000000" pitchFamily="2" charset="0"/>
              </a:rPr>
              <a:t> of </a:t>
            </a:r>
            <a:r>
              <a:rPr lang="fr-FR" sz="300" b="1" dirty="0" err="1">
                <a:solidFill>
                  <a:srgbClr val="3E3E3E"/>
                </a:solidFill>
                <a:latin typeface="Roboto Light" panose="02000000000000000000" pitchFamily="2" charset="0"/>
                <a:ea typeface="Roboto Light" panose="02000000000000000000" pitchFamily="2" charset="0"/>
              </a:rPr>
              <a:t>melanogenesis</a:t>
            </a:r>
            <a:r>
              <a:rPr lang="fr-FR" sz="300" b="1" dirty="0">
                <a:solidFill>
                  <a:srgbClr val="3E3E3E"/>
                </a:solidFill>
                <a:latin typeface="Roboto Light" panose="02000000000000000000" pitchFamily="2" charset="0"/>
                <a:ea typeface="Roboto Light" panose="02000000000000000000" pitchFamily="2" charset="0"/>
              </a:rPr>
              <a:t> *: </a:t>
            </a:r>
            <a:r>
              <a:rPr lang="fr-FR" sz="700" dirty="0">
                <a:solidFill>
                  <a:srgbClr val="3E3E3E"/>
                </a:solidFill>
                <a:latin typeface="Roboto Light" panose="02000000000000000000" pitchFamily="2" charset="0"/>
                <a:ea typeface="Roboto Light" panose="02000000000000000000" pitchFamily="2" charset="0"/>
              </a:rPr>
              <a:t>-15% </a:t>
            </a:r>
            <a:r>
              <a:rPr lang="fr-FR" sz="300" dirty="0" err="1">
                <a:solidFill>
                  <a:srgbClr val="3E3E3E"/>
                </a:solidFill>
                <a:latin typeface="Roboto Light" panose="02000000000000000000" pitchFamily="2" charset="0"/>
                <a:ea typeface="Roboto Light" panose="02000000000000000000" pitchFamily="2" charset="0"/>
              </a:rPr>
              <a:t>melanin</a:t>
            </a:r>
            <a:r>
              <a:rPr lang="fr-FR" sz="300" dirty="0">
                <a:solidFill>
                  <a:srgbClr val="3E3E3E"/>
                </a:solidFill>
                <a:latin typeface="Roboto Light" panose="02000000000000000000" pitchFamily="2" charset="0"/>
                <a:ea typeface="Roboto Light" panose="02000000000000000000" pitchFamily="2" charset="0"/>
              </a:rPr>
              <a:t> </a:t>
            </a:r>
            <a:r>
              <a:rPr lang="fr-FR" sz="300" dirty="0" err="1">
                <a:solidFill>
                  <a:srgbClr val="3E3E3E"/>
                </a:solidFill>
                <a:latin typeface="Roboto Light" panose="02000000000000000000" pitchFamily="2" charset="0"/>
                <a:ea typeface="Roboto Light" panose="02000000000000000000" pitchFamily="2" charset="0"/>
              </a:rPr>
              <a:t>synthesis</a:t>
            </a:r>
            <a:r>
              <a:rPr lang="fr-FR" sz="300" dirty="0">
                <a:solidFill>
                  <a:srgbClr val="3E3E3E"/>
                </a:solidFill>
                <a:latin typeface="Roboto Light" panose="02000000000000000000" pitchFamily="2" charset="0"/>
                <a:ea typeface="Roboto Light" panose="02000000000000000000" pitchFamily="2" charset="0"/>
              </a:rPr>
              <a:t> </a:t>
            </a:r>
          </a:p>
          <a:p>
            <a:pPr defTabSz="931134">
              <a:defRPr/>
            </a:pPr>
            <a:endParaRPr lang="fr-FR" sz="300" dirty="0">
              <a:solidFill>
                <a:srgbClr val="3E3E3E"/>
              </a:solidFill>
              <a:latin typeface="Roboto Light" panose="02000000000000000000" pitchFamily="2" charset="0"/>
              <a:ea typeface="Roboto Light" panose="02000000000000000000" pitchFamily="2" charset="0"/>
            </a:endParaRPr>
          </a:p>
          <a:p>
            <a:pPr defTabSz="931134">
              <a:spcBef>
                <a:spcPts val="815"/>
              </a:spcBef>
              <a:defRPr/>
            </a:pPr>
            <a:r>
              <a:rPr lang="fr-FR" sz="300" b="1" u="sng" dirty="0">
                <a:solidFill>
                  <a:srgbClr val="000000"/>
                </a:solidFill>
                <a:latin typeface="Calibri" panose="020F0502020204030204" pitchFamily="34" charset="0"/>
                <a:ea typeface="Arial Unicode MS"/>
                <a:cs typeface="Arial Unicode MS"/>
              </a:rPr>
              <a:t>Native </a:t>
            </a:r>
            <a:r>
              <a:rPr lang="fr-FR" sz="300" b="1" u="sng" dirty="0" err="1">
                <a:solidFill>
                  <a:srgbClr val="000000"/>
                </a:solidFill>
                <a:latin typeface="Calibri" panose="020F0502020204030204" pitchFamily="34" charset="0"/>
                <a:ea typeface="Arial Unicode MS"/>
                <a:cs typeface="Arial Unicode MS"/>
              </a:rPr>
              <a:t>pomegranate</a:t>
            </a:r>
            <a:r>
              <a:rPr lang="fr-FR" sz="300" b="1" u="sng" dirty="0">
                <a:solidFill>
                  <a:srgbClr val="000000"/>
                </a:solidFill>
                <a:latin typeface="Calibri" panose="020F0502020204030204" pitchFamily="34" charset="0"/>
                <a:ea typeface="Arial Unicode MS"/>
                <a:cs typeface="Arial Unicode MS"/>
              </a:rPr>
              <a:t> and </a:t>
            </a:r>
            <a:r>
              <a:rPr lang="fr-FR" sz="300" b="1" u="sng" dirty="0" err="1">
                <a:solidFill>
                  <a:srgbClr val="000000"/>
                </a:solidFill>
                <a:latin typeface="Calibri" panose="020F0502020204030204" pitchFamily="34" charset="0"/>
                <a:ea typeface="Arial Unicode MS"/>
                <a:cs typeface="Arial Unicode MS"/>
              </a:rPr>
              <a:t>turmeric</a:t>
            </a:r>
            <a:r>
              <a:rPr lang="fr-FR" sz="300" b="1" u="sng" dirty="0">
                <a:solidFill>
                  <a:srgbClr val="000000"/>
                </a:solidFill>
                <a:latin typeface="Calibri" panose="020F0502020204030204" pitchFamily="34" charset="0"/>
                <a:ea typeface="Arial Unicode MS"/>
                <a:cs typeface="Arial Unicode MS"/>
              </a:rPr>
              <a:t> plant </a:t>
            </a:r>
            <a:r>
              <a:rPr lang="fr-FR" sz="300" b="1" u="sng" dirty="0" err="1">
                <a:solidFill>
                  <a:srgbClr val="000000"/>
                </a:solidFill>
                <a:latin typeface="Calibri" panose="020F0502020204030204" pitchFamily="34" charset="0"/>
                <a:ea typeface="Arial Unicode MS"/>
                <a:cs typeface="Arial Unicode MS"/>
              </a:rPr>
              <a:t>cells</a:t>
            </a:r>
            <a:r>
              <a:rPr lang="fr-FR" sz="300" b="1" u="sng" dirty="0">
                <a:solidFill>
                  <a:srgbClr val="000000"/>
                </a:solidFill>
                <a:latin typeface="Calibri" panose="020F0502020204030204" pitchFamily="34" charset="0"/>
                <a:ea typeface="Arial Unicode MS"/>
                <a:cs typeface="Arial Unicode MS"/>
              </a:rPr>
              <a:t>.</a:t>
            </a:r>
            <a:endParaRPr lang="fr-FR" sz="300" dirty="0">
              <a:solidFill>
                <a:srgbClr val="000000"/>
              </a:solidFill>
              <a:latin typeface="Helvetica Neue"/>
              <a:ea typeface="Arial Unicode MS"/>
              <a:cs typeface="Arial Unicode MS"/>
            </a:endParaRPr>
          </a:p>
          <a:p>
            <a:pPr defTabSz="931134">
              <a:spcBef>
                <a:spcPts val="815"/>
              </a:spcBef>
              <a:defRPr/>
            </a:pPr>
            <a:r>
              <a:rPr lang="fr-FR" sz="300" dirty="0" err="1">
                <a:solidFill>
                  <a:srgbClr val="000000"/>
                </a:solidFill>
                <a:latin typeface="Calibri" panose="020F0502020204030204" pitchFamily="34" charset="0"/>
                <a:ea typeface="Arial Unicode MS"/>
                <a:cs typeface="Arial Unicode MS"/>
              </a:rPr>
              <a:t>These</a:t>
            </a:r>
            <a:r>
              <a:rPr lang="fr-FR" sz="300" dirty="0">
                <a:solidFill>
                  <a:srgbClr val="000000"/>
                </a:solidFill>
                <a:latin typeface="Calibri" panose="020F0502020204030204" pitchFamily="34" charset="0"/>
                <a:ea typeface="Arial Unicode MS"/>
                <a:cs typeface="Arial Unicode MS"/>
              </a:rPr>
              <a:t> </a:t>
            </a:r>
            <a:r>
              <a:rPr lang="fr-FR" sz="300" dirty="0" err="1">
                <a:solidFill>
                  <a:srgbClr val="000000"/>
                </a:solidFill>
                <a:latin typeface="Calibri" panose="020F0502020204030204" pitchFamily="34" charset="0"/>
                <a:ea typeface="Arial Unicode MS"/>
                <a:cs typeface="Arial Unicode MS"/>
              </a:rPr>
              <a:t>cells</a:t>
            </a:r>
            <a:r>
              <a:rPr lang="fr-FR" sz="300" dirty="0">
                <a:solidFill>
                  <a:srgbClr val="000000"/>
                </a:solidFill>
                <a:latin typeface="Calibri" panose="020F0502020204030204" pitchFamily="34" charset="0"/>
                <a:ea typeface="Arial Unicode MS"/>
                <a:cs typeface="Arial Unicode MS"/>
              </a:rPr>
              <a:t> are </a:t>
            </a:r>
            <a:r>
              <a:rPr lang="fr-FR" sz="300" dirty="0" err="1">
                <a:solidFill>
                  <a:srgbClr val="000000"/>
                </a:solidFill>
                <a:latin typeface="Calibri" panose="020F0502020204030204" pitchFamily="34" charset="0"/>
                <a:ea typeface="Arial Unicode MS"/>
                <a:cs typeface="Arial Unicode MS"/>
              </a:rPr>
              <a:t>obtained</a:t>
            </a:r>
            <a:r>
              <a:rPr lang="fr-FR" sz="300" dirty="0">
                <a:solidFill>
                  <a:srgbClr val="000000"/>
                </a:solidFill>
                <a:latin typeface="Calibri" panose="020F0502020204030204" pitchFamily="34" charset="0"/>
                <a:ea typeface="Arial Unicode MS"/>
                <a:cs typeface="Arial Unicode MS"/>
              </a:rPr>
              <a:t> by </a:t>
            </a:r>
            <a:r>
              <a:rPr lang="fr-FR" sz="300" dirty="0" err="1">
                <a:solidFill>
                  <a:srgbClr val="000000"/>
                </a:solidFill>
                <a:latin typeface="Calibri" panose="020F0502020204030204" pitchFamily="34" charset="0"/>
                <a:ea typeface="Arial Unicode MS"/>
                <a:cs typeface="Arial Unicode MS"/>
              </a:rPr>
              <a:t>cell</a:t>
            </a:r>
            <a:r>
              <a:rPr lang="fr-FR" sz="300" dirty="0">
                <a:solidFill>
                  <a:srgbClr val="000000"/>
                </a:solidFill>
                <a:latin typeface="Calibri" panose="020F0502020204030204" pitchFamily="34" charset="0"/>
                <a:ea typeface="Arial Unicode MS"/>
                <a:cs typeface="Arial Unicode MS"/>
              </a:rPr>
              <a:t> culture, a </a:t>
            </a:r>
            <a:r>
              <a:rPr lang="fr-FR" sz="300" dirty="0" err="1">
                <a:solidFill>
                  <a:srgbClr val="000000"/>
                </a:solidFill>
                <a:latin typeface="Calibri" panose="020F0502020204030204" pitchFamily="34" charset="0"/>
                <a:ea typeface="Arial Unicode MS"/>
                <a:cs typeface="Arial Unicode MS"/>
              </a:rPr>
              <a:t>patented</a:t>
            </a:r>
            <a:r>
              <a:rPr lang="fr-FR" sz="300" dirty="0">
                <a:solidFill>
                  <a:srgbClr val="000000"/>
                </a:solidFill>
                <a:latin typeface="Calibri" panose="020F0502020204030204" pitchFamily="34" charset="0"/>
                <a:ea typeface="Arial Unicode MS"/>
                <a:cs typeface="Arial Unicode MS"/>
              </a:rPr>
              <a:t> </a:t>
            </a:r>
            <a:r>
              <a:rPr lang="fr-FR" sz="300" dirty="0" err="1">
                <a:solidFill>
                  <a:srgbClr val="000000"/>
                </a:solidFill>
                <a:latin typeface="Calibri" panose="020F0502020204030204" pitchFamily="34" charset="0"/>
                <a:ea typeface="Arial Unicode MS"/>
                <a:cs typeface="Arial Unicode MS"/>
              </a:rPr>
              <a:t>biotechnology</a:t>
            </a:r>
            <a:r>
              <a:rPr lang="fr-FR" sz="300" dirty="0">
                <a:solidFill>
                  <a:srgbClr val="000000"/>
                </a:solidFill>
                <a:latin typeface="Calibri" panose="020F0502020204030204" pitchFamily="34" charset="0"/>
                <a:ea typeface="Arial Unicode MS"/>
                <a:cs typeface="Arial Unicode MS"/>
              </a:rPr>
              <a:t> made in France </a:t>
            </a:r>
            <a:r>
              <a:rPr lang="fr-FR" sz="300" dirty="0" err="1">
                <a:solidFill>
                  <a:srgbClr val="000000"/>
                </a:solidFill>
                <a:latin typeface="Calibri" panose="020F0502020204030204" pitchFamily="34" charset="0"/>
                <a:ea typeface="Arial Unicode MS"/>
                <a:cs typeface="Arial Unicode MS"/>
              </a:rPr>
              <a:t>that</a:t>
            </a:r>
            <a:r>
              <a:rPr lang="fr-FR" sz="300" dirty="0">
                <a:solidFill>
                  <a:srgbClr val="000000"/>
                </a:solidFill>
                <a:latin typeface="Calibri" panose="020F0502020204030204" pitchFamily="34" charset="0"/>
                <a:ea typeface="Arial Unicode MS"/>
                <a:cs typeface="Arial Unicode MS"/>
              </a:rPr>
              <a:t> respects the </a:t>
            </a:r>
            <a:r>
              <a:rPr lang="fr-FR" sz="300" dirty="0" err="1">
                <a:solidFill>
                  <a:srgbClr val="000000"/>
                </a:solidFill>
                <a:latin typeface="Calibri" panose="020F0502020204030204" pitchFamily="34" charset="0"/>
                <a:ea typeface="Arial Unicode MS"/>
                <a:cs typeface="Arial Unicode MS"/>
              </a:rPr>
              <a:t>environment</a:t>
            </a:r>
            <a:r>
              <a:rPr lang="fr-FR" sz="300" dirty="0">
                <a:solidFill>
                  <a:srgbClr val="000000"/>
                </a:solidFill>
                <a:latin typeface="Calibri" panose="020F0502020204030204" pitchFamily="34" charset="0"/>
                <a:ea typeface="Arial Unicode MS"/>
                <a:cs typeface="Arial Unicode MS"/>
              </a:rPr>
              <a:t> and </a:t>
            </a:r>
            <a:r>
              <a:rPr lang="fr-FR" sz="300" dirty="0" err="1">
                <a:solidFill>
                  <a:srgbClr val="000000"/>
                </a:solidFill>
                <a:latin typeface="Calibri" panose="020F0502020204030204" pitchFamily="34" charset="0"/>
                <a:ea typeface="Arial Unicode MS"/>
                <a:cs typeface="Arial Unicode MS"/>
              </a:rPr>
              <a:t>biodiversity</a:t>
            </a:r>
            <a:r>
              <a:rPr lang="fr-FR" sz="300" dirty="0">
                <a:solidFill>
                  <a:srgbClr val="000000"/>
                </a:solidFill>
                <a:latin typeface="Calibri" panose="020F0502020204030204" pitchFamily="34" charset="0"/>
                <a:ea typeface="Arial Unicode MS"/>
                <a:cs typeface="Arial Unicode MS"/>
              </a:rPr>
              <a:t>. This </a:t>
            </a:r>
            <a:r>
              <a:rPr lang="fr-FR" sz="300" dirty="0" err="1">
                <a:solidFill>
                  <a:srgbClr val="000000"/>
                </a:solidFill>
                <a:latin typeface="Calibri" panose="020F0502020204030204" pitchFamily="34" charset="0"/>
                <a:ea typeface="Arial Unicode MS"/>
                <a:cs typeface="Arial Unicode MS"/>
              </a:rPr>
              <a:t>technology</a:t>
            </a:r>
            <a:r>
              <a:rPr lang="fr-FR" sz="300" dirty="0">
                <a:solidFill>
                  <a:srgbClr val="000000"/>
                </a:solidFill>
                <a:latin typeface="Calibri" panose="020F0502020204030204" pitchFamily="34" charset="0"/>
                <a:ea typeface="Arial Unicode MS"/>
                <a:cs typeface="Arial Unicode MS"/>
              </a:rPr>
              <a:t> </a:t>
            </a:r>
            <a:r>
              <a:rPr lang="fr-FR" sz="300" dirty="0" err="1">
                <a:solidFill>
                  <a:srgbClr val="000000"/>
                </a:solidFill>
                <a:latin typeface="Calibri" panose="020F0502020204030204" pitchFamily="34" charset="0"/>
                <a:ea typeface="Arial Unicode MS"/>
                <a:cs typeface="Arial Unicode MS"/>
              </a:rPr>
              <a:t>requires</a:t>
            </a:r>
            <a:r>
              <a:rPr lang="fr-FR" sz="300" dirty="0">
                <a:solidFill>
                  <a:srgbClr val="000000"/>
                </a:solidFill>
                <a:latin typeface="Calibri" panose="020F0502020204030204" pitchFamily="34" charset="0"/>
                <a:ea typeface="Arial Unicode MS"/>
                <a:cs typeface="Arial Unicode MS"/>
              </a:rPr>
              <a:t> no </a:t>
            </a:r>
            <a:r>
              <a:rPr lang="fr-FR" sz="300" dirty="0" err="1">
                <a:solidFill>
                  <a:srgbClr val="000000"/>
                </a:solidFill>
                <a:latin typeface="Calibri" panose="020F0502020204030204" pitchFamily="34" charset="0"/>
                <a:ea typeface="Arial Unicode MS"/>
                <a:cs typeface="Arial Unicode MS"/>
              </a:rPr>
              <a:t>field</a:t>
            </a:r>
            <a:r>
              <a:rPr lang="fr-FR" sz="300" dirty="0">
                <a:solidFill>
                  <a:srgbClr val="000000"/>
                </a:solidFill>
                <a:latin typeface="Calibri" panose="020F0502020204030204" pitchFamily="34" charset="0"/>
                <a:ea typeface="Arial Unicode MS"/>
                <a:cs typeface="Arial Unicode MS"/>
              </a:rPr>
              <a:t> cultivation, and </a:t>
            </a:r>
            <a:r>
              <a:rPr lang="fr-FR" sz="300" dirty="0" err="1">
                <a:solidFill>
                  <a:srgbClr val="000000"/>
                </a:solidFill>
                <a:latin typeface="Calibri" panose="020F0502020204030204" pitchFamily="34" charset="0"/>
                <a:ea typeface="Arial Unicode MS"/>
                <a:cs typeface="Arial Unicode MS"/>
              </a:rPr>
              <a:t>only</a:t>
            </a:r>
            <a:r>
              <a:rPr lang="fr-FR" sz="300" dirty="0">
                <a:solidFill>
                  <a:srgbClr val="000000"/>
                </a:solidFill>
                <a:latin typeface="Calibri" panose="020F0502020204030204" pitchFamily="34" charset="0"/>
                <a:ea typeface="Arial Unicode MS"/>
                <a:cs typeface="Arial Unicode MS"/>
              </a:rPr>
              <a:t> a micro-sampling of the plant </a:t>
            </a:r>
            <a:r>
              <a:rPr lang="fr-FR" sz="300" dirty="0" err="1">
                <a:solidFill>
                  <a:srgbClr val="000000"/>
                </a:solidFill>
                <a:latin typeface="Calibri" panose="020F0502020204030204" pitchFamily="34" charset="0"/>
                <a:ea typeface="Arial Unicode MS"/>
                <a:cs typeface="Arial Unicode MS"/>
              </a:rPr>
              <a:t>is</a:t>
            </a:r>
            <a:r>
              <a:rPr lang="fr-FR" sz="300" dirty="0">
                <a:solidFill>
                  <a:srgbClr val="000000"/>
                </a:solidFill>
                <a:latin typeface="Calibri" panose="020F0502020204030204" pitchFamily="34" charset="0"/>
                <a:ea typeface="Arial Unicode MS"/>
                <a:cs typeface="Arial Unicode MS"/>
              </a:rPr>
              <a:t> </a:t>
            </a:r>
            <a:r>
              <a:rPr lang="fr-FR" sz="300" dirty="0" err="1">
                <a:solidFill>
                  <a:srgbClr val="000000"/>
                </a:solidFill>
                <a:latin typeface="Calibri" panose="020F0502020204030204" pitchFamily="34" charset="0"/>
                <a:ea typeface="Arial Unicode MS"/>
                <a:cs typeface="Arial Unicode MS"/>
              </a:rPr>
              <a:t>needed</a:t>
            </a:r>
            <a:r>
              <a:rPr lang="fr-FR" sz="300" dirty="0">
                <a:solidFill>
                  <a:srgbClr val="000000"/>
                </a:solidFill>
                <a:latin typeface="Calibri" panose="020F0502020204030204" pitchFamily="34" charset="0"/>
                <a:ea typeface="Arial Unicode MS"/>
                <a:cs typeface="Arial Unicode MS"/>
              </a:rPr>
              <a:t> to </a:t>
            </a:r>
            <a:r>
              <a:rPr lang="fr-FR" sz="300" dirty="0" err="1">
                <a:solidFill>
                  <a:srgbClr val="000000"/>
                </a:solidFill>
                <a:latin typeface="Calibri" panose="020F0502020204030204" pitchFamily="34" charset="0"/>
                <a:ea typeface="Arial Unicode MS"/>
                <a:cs typeface="Arial Unicode MS"/>
              </a:rPr>
              <a:t>obtain</a:t>
            </a:r>
            <a:r>
              <a:rPr lang="fr-FR" sz="300" dirty="0">
                <a:solidFill>
                  <a:srgbClr val="000000"/>
                </a:solidFill>
                <a:latin typeface="Calibri" panose="020F0502020204030204" pitchFamily="34" charset="0"/>
                <a:ea typeface="Arial Unicode MS"/>
                <a:cs typeface="Arial Unicode MS"/>
              </a:rPr>
              <a:t> </a:t>
            </a:r>
            <a:r>
              <a:rPr lang="fr-FR" sz="300" dirty="0" err="1">
                <a:solidFill>
                  <a:srgbClr val="000000"/>
                </a:solidFill>
                <a:latin typeface="Calibri" panose="020F0502020204030204" pitchFamily="34" charset="0"/>
                <a:ea typeface="Arial Unicode MS"/>
                <a:cs typeface="Arial Unicode MS"/>
              </a:rPr>
              <a:t>these</a:t>
            </a:r>
            <a:r>
              <a:rPr lang="fr-FR" sz="300" dirty="0">
                <a:solidFill>
                  <a:srgbClr val="000000"/>
                </a:solidFill>
                <a:latin typeface="Calibri" panose="020F0502020204030204" pitchFamily="34" charset="0"/>
                <a:ea typeface="Arial Unicode MS"/>
                <a:cs typeface="Arial Unicode MS"/>
              </a:rPr>
              <a:t> native plant </a:t>
            </a:r>
            <a:r>
              <a:rPr lang="fr-FR" sz="300" dirty="0" err="1">
                <a:solidFill>
                  <a:srgbClr val="000000"/>
                </a:solidFill>
                <a:latin typeface="Calibri" panose="020F0502020204030204" pitchFamily="34" charset="0"/>
                <a:ea typeface="Arial Unicode MS"/>
                <a:cs typeface="Arial Unicode MS"/>
              </a:rPr>
              <a:t>cells</a:t>
            </a:r>
            <a:r>
              <a:rPr lang="fr-FR" sz="300" dirty="0">
                <a:solidFill>
                  <a:srgbClr val="000000"/>
                </a:solidFill>
                <a:latin typeface="Calibri" panose="020F0502020204030204" pitchFamily="34" charset="0"/>
                <a:ea typeface="Arial Unicode MS"/>
                <a:cs typeface="Arial Unicode MS"/>
              </a:rPr>
              <a:t>.</a:t>
            </a:r>
            <a:endParaRPr lang="fr-FR" sz="300" dirty="0">
              <a:solidFill>
                <a:srgbClr val="000000"/>
              </a:solidFill>
              <a:latin typeface="Helvetica Neue"/>
              <a:ea typeface="Arial Unicode MS"/>
              <a:cs typeface="Arial Unicode MS"/>
            </a:endParaRPr>
          </a:p>
          <a:p>
            <a:pPr defTabSz="931134">
              <a:defRPr/>
            </a:pPr>
            <a:r>
              <a:rPr lang="fr-FR" sz="300" dirty="0">
                <a:solidFill>
                  <a:srgbClr val="000000"/>
                </a:solidFill>
                <a:latin typeface="Calibri" panose="020F0502020204030204" pitchFamily="34" charset="0"/>
                <a:ea typeface="Arial Unicode MS"/>
                <a:cs typeface="Arial" panose="020B0604020202020204" pitchFamily="34" charset="0"/>
              </a:rPr>
              <a:t>Natural </a:t>
            </a:r>
            <a:r>
              <a:rPr lang="fr-FR" sz="300" dirty="0" err="1">
                <a:solidFill>
                  <a:srgbClr val="000000"/>
                </a:solidFill>
                <a:latin typeface="Calibri" panose="020F0502020204030204" pitchFamily="34" charset="0"/>
                <a:ea typeface="Arial Unicode MS"/>
                <a:cs typeface="Arial" panose="020B0604020202020204" pitchFamily="34" charset="0"/>
              </a:rPr>
              <a:t>resources</a:t>
            </a:r>
            <a:r>
              <a:rPr lang="fr-FR" sz="300" dirty="0">
                <a:solidFill>
                  <a:srgbClr val="000000"/>
                </a:solidFill>
                <a:latin typeface="Calibri" panose="020F0502020204030204" pitchFamily="34" charset="0"/>
                <a:ea typeface="Arial Unicode MS"/>
                <a:cs typeface="Arial" panose="020B0604020202020204" pitchFamily="34" charset="0"/>
              </a:rPr>
              <a:t> are </a:t>
            </a:r>
            <a:r>
              <a:rPr lang="fr-FR" sz="300" dirty="0" err="1">
                <a:solidFill>
                  <a:srgbClr val="000000"/>
                </a:solidFill>
                <a:latin typeface="Calibri" panose="020F0502020204030204" pitchFamily="34" charset="0"/>
                <a:ea typeface="Arial Unicode MS"/>
                <a:cs typeface="Arial" panose="020B0604020202020204" pitchFamily="34" charset="0"/>
              </a:rPr>
              <a:t>preserved</a:t>
            </a:r>
            <a:r>
              <a:rPr lang="fr-FR" sz="300" dirty="0">
                <a:solidFill>
                  <a:srgbClr val="000000"/>
                </a:solidFill>
                <a:latin typeface="Calibri" panose="020F0502020204030204" pitchFamily="34" charset="0"/>
                <a:ea typeface="Arial Unicode MS"/>
                <a:cs typeface="Arial" panose="020B0604020202020204" pitchFamily="34" charset="0"/>
              </a:rPr>
              <a:t>, and </a:t>
            </a:r>
            <a:r>
              <a:rPr lang="fr-FR" sz="300" dirty="0" err="1">
                <a:solidFill>
                  <a:prstClr val="black"/>
                </a:solidFill>
                <a:latin typeface="Calibri" panose="020F0502020204030204" pitchFamily="34" charset="0"/>
                <a:ea typeface="Arial Unicode MS"/>
              </a:rPr>
              <a:t>these</a:t>
            </a:r>
            <a:r>
              <a:rPr lang="fr-FR" sz="300" dirty="0">
                <a:solidFill>
                  <a:prstClr val="black"/>
                </a:solidFill>
                <a:latin typeface="Calibri" panose="020F0502020204030204" pitchFamily="34" charset="0"/>
                <a:ea typeface="Arial Unicode MS"/>
              </a:rPr>
              <a:t> active native plant </a:t>
            </a:r>
            <a:r>
              <a:rPr lang="fr-FR" sz="300" dirty="0" err="1">
                <a:solidFill>
                  <a:prstClr val="black"/>
                </a:solidFill>
                <a:latin typeface="Calibri" panose="020F0502020204030204" pitchFamily="34" charset="0"/>
                <a:ea typeface="Arial Unicode MS"/>
              </a:rPr>
              <a:t>cells</a:t>
            </a:r>
            <a:r>
              <a:rPr lang="fr-FR" sz="300" dirty="0">
                <a:solidFill>
                  <a:prstClr val="black"/>
                </a:solidFill>
                <a:latin typeface="Calibri" panose="020F0502020204030204" pitchFamily="34" charset="0"/>
                <a:ea typeface="Arial Unicode MS"/>
              </a:rPr>
              <a:t> are </a:t>
            </a:r>
            <a:r>
              <a:rPr lang="fr-FR" sz="300" dirty="0" err="1">
                <a:solidFill>
                  <a:prstClr val="black"/>
                </a:solidFill>
                <a:latin typeface="Calibri" panose="020F0502020204030204" pitchFamily="34" charset="0"/>
                <a:ea typeface="Arial Unicode MS"/>
              </a:rPr>
              <a:t>obtained</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without</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traumatizing</a:t>
            </a:r>
            <a:r>
              <a:rPr lang="fr-FR" sz="300" dirty="0">
                <a:solidFill>
                  <a:prstClr val="black"/>
                </a:solidFill>
                <a:latin typeface="Calibri" panose="020F0502020204030204" pitchFamily="34" charset="0"/>
                <a:ea typeface="Arial Unicode MS"/>
              </a:rPr>
              <a:t> or </a:t>
            </a:r>
            <a:r>
              <a:rPr lang="fr-FR" sz="300" dirty="0" err="1">
                <a:solidFill>
                  <a:prstClr val="black"/>
                </a:solidFill>
                <a:latin typeface="Calibri" panose="020F0502020204030204" pitchFamily="34" charset="0"/>
                <a:ea typeface="Arial Unicode MS"/>
              </a:rPr>
              <a:t>destroying</a:t>
            </a:r>
            <a:r>
              <a:rPr lang="fr-FR" sz="300" dirty="0">
                <a:solidFill>
                  <a:prstClr val="black"/>
                </a:solidFill>
                <a:latin typeface="Calibri" panose="020F0502020204030204" pitchFamily="34" charset="0"/>
                <a:ea typeface="Arial Unicode MS"/>
              </a:rPr>
              <a:t> the plant.</a:t>
            </a:r>
            <a:endParaRPr lang="fr-FR" sz="300" dirty="0">
              <a:solidFill>
                <a:prstClr val="black"/>
              </a:solidFill>
              <a:latin typeface="Times New Roman" panose="02020603050405020304" pitchFamily="18" charset="0"/>
              <a:ea typeface="Arial Unicode MS"/>
            </a:endParaRPr>
          </a:p>
          <a:p>
            <a:pPr defTabSz="931134">
              <a:defRPr/>
            </a:pPr>
            <a:r>
              <a:rPr lang="fr-FR" sz="300" dirty="0">
                <a:solidFill>
                  <a:prstClr val="black"/>
                </a:solidFill>
                <a:latin typeface="Calibri" panose="020F0502020204030204" pitchFamily="34" charset="0"/>
                <a:ea typeface="Arial Unicode MS"/>
              </a:rPr>
              <a:t>Native plant </a:t>
            </a:r>
            <a:r>
              <a:rPr lang="fr-FR" sz="300" dirty="0" err="1">
                <a:solidFill>
                  <a:prstClr val="black"/>
                </a:solidFill>
                <a:latin typeface="Calibri" panose="020F0502020204030204" pitchFamily="34" charset="0"/>
                <a:ea typeface="Arial Unicode MS"/>
              </a:rPr>
              <a:t>cells</a:t>
            </a:r>
            <a:r>
              <a:rPr lang="fr-FR" sz="300" dirty="0">
                <a:solidFill>
                  <a:prstClr val="black"/>
                </a:solidFill>
                <a:latin typeface="Calibri" panose="020F0502020204030204" pitchFamily="34" charset="0"/>
                <a:ea typeface="Arial Unicode MS"/>
              </a:rPr>
              <a:t> have a high </a:t>
            </a:r>
            <a:r>
              <a:rPr lang="fr-FR" sz="300" dirty="0" err="1">
                <a:solidFill>
                  <a:prstClr val="black"/>
                </a:solidFill>
                <a:latin typeface="Calibri" panose="020F0502020204030204" pitchFamily="34" charset="0"/>
                <a:ea typeface="Arial Unicode MS"/>
              </a:rPr>
              <a:t>molecular</a:t>
            </a:r>
            <a:r>
              <a:rPr lang="fr-FR" sz="300" dirty="0">
                <a:solidFill>
                  <a:prstClr val="black"/>
                </a:solidFill>
                <a:latin typeface="Calibri" panose="020F0502020204030204" pitchFamily="34" charset="0"/>
                <a:ea typeface="Arial Unicode MS"/>
              </a:rPr>
              <a:t> content (essential </a:t>
            </a:r>
            <a:r>
              <a:rPr lang="fr-FR" sz="300" dirty="0" err="1">
                <a:solidFill>
                  <a:prstClr val="black"/>
                </a:solidFill>
                <a:latin typeface="Calibri" panose="020F0502020204030204" pitchFamily="34" charset="0"/>
                <a:ea typeface="Arial Unicode MS"/>
              </a:rPr>
              <a:t>amino</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acids</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vitamins</a:t>
            </a:r>
            <a:r>
              <a:rPr lang="fr-FR" sz="300" dirty="0">
                <a:solidFill>
                  <a:prstClr val="black"/>
                </a:solidFill>
                <a:latin typeface="Calibri" panose="020F0502020204030204" pitchFamily="34" charset="0"/>
                <a:ea typeface="Arial Unicode MS"/>
              </a:rPr>
              <a:t> and </a:t>
            </a:r>
            <a:r>
              <a:rPr lang="fr-FR" sz="300" dirty="0" err="1">
                <a:solidFill>
                  <a:prstClr val="black"/>
                </a:solidFill>
                <a:latin typeface="Calibri" panose="020F0502020204030204" pitchFamily="34" charset="0"/>
                <a:ea typeface="Arial Unicode MS"/>
              </a:rPr>
              <a:t>minerals</a:t>
            </a:r>
            <a:r>
              <a:rPr lang="fr-FR" sz="300" dirty="0">
                <a:solidFill>
                  <a:prstClr val="black"/>
                </a:solidFill>
                <a:latin typeface="Calibri" panose="020F0502020204030204" pitchFamily="34" charset="0"/>
                <a:ea typeface="Arial Unicode MS"/>
              </a:rPr>
              <a:t>, etc.), </a:t>
            </a:r>
            <a:r>
              <a:rPr lang="fr-FR" sz="300" dirty="0" err="1">
                <a:solidFill>
                  <a:prstClr val="black"/>
                </a:solidFill>
                <a:latin typeface="Calibri" panose="020F0502020204030204" pitchFamily="34" charset="0"/>
                <a:ea typeface="Arial Unicode MS"/>
              </a:rPr>
              <a:t>making</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them</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complementary</a:t>
            </a:r>
            <a:r>
              <a:rPr lang="fr-FR" sz="300" dirty="0">
                <a:solidFill>
                  <a:prstClr val="black"/>
                </a:solidFill>
                <a:latin typeface="Calibri" panose="020F0502020204030204" pitchFamily="34" charset="0"/>
                <a:ea typeface="Arial Unicode MS"/>
              </a:rPr>
              <a:t> to the </a:t>
            </a:r>
            <a:r>
              <a:rPr lang="fr-FR" sz="300" dirty="0" err="1">
                <a:solidFill>
                  <a:prstClr val="black"/>
                </a:solidFill>
                <a:latin typeface="Calibri" panose="020F0502020204030204" pitchFamily="34" charset="0"/>
                <a:ea typeface="Arial Unicode MS"/>
              </a:rPr>
              <a:t>other</a:t>
            </a:r>
            <a:r>
              <a:rPr lang="fr-FR" sz="300" dirty="0">
                <a:solidFill>
                  <a:prstClr val="black"/>
                </a:solidFill>
                <a:latin typeface="Calibri" panose="020F0502020204030204" pitchFamily="34" charset="0"/>
                <a:ea typeface="Arial Unicode MS"/>
              </a:rPr>
              <a:t> active </a:t>
            </a:r>
            <a:r>
              <a:rPr lang="fr-FR" sz="300" dirty="0" err="1">
                <a:solidFill>
                  <a:prstClr val="black"/>
                </a:solidFill>
                <a:latin typeface="Calibri" panose="020F0502020204030204" pitchFamily="34" charset="0"/>
                <a:ea typeface="Arial Unicode MS"/>
              </a:rPr>
              <a:t>ingredients</a:t>
            </a:r>
            <a:r>
              <a:rPr lang="fr-FR" sz="300" dirty="0">
                <a:solidFill>
                  <a:prstClr val="black"/>
                </a:solidFill>
                <a:latin typeface="Calibri" panose="020F0502020204030204" pitchFamily="34" charset="0"/>
                <a:ea typeface="Arial Unicode MS"/>
              </a:rPr>
              <a:t> in </a:t>
            </a:r>
            <a:r>
              <a:rPr lang="fr-FR" sz="300" dirty="0" err="1">
                <a:solidFill>
                  <a:prstClr val="black"/>
                </a:solidFill>
                <a:latin typeface="Calibri" panose="020F0502020204030204" pitchFamily="34" charset="0"/>
                <a:ea typeface="Arial Unicode MS"/>
              </a:rPr>
              <a:t>serum</a:t>
            </a:r>
            <a:r>
              <a:rPr lang="fr-FR" sz="300" dirty="0">
                <a:solidFill>
                  <a:prstClr val="black"/>
                </a:solidFill>
                <a:latin typeface="Calibri" panose="020F0502020204030204" pitchFamily="34" charset="0"/>
                <a:ea typeface="Arial Unicode MS"/>
              </a:rPr>
              <a:t> C20 and C25.</a:t>
            </a:r>
            <a:endParaRPr lang="fr-FR" sz="300" dirty="0">
              <a:solidFill>
                <a:prstClr val="black"/>
              </a:solidFill>
              <a:latin typeface="Times New Roman" panose="02020603050405020304" pitchFamily="18" charset="0"/>
              <a:ea typeface="Arial Unicode MS"/>
            </a:endParaRPr>
          </a:p>
          <a:p>
            <a:pPr defTabSz="931134">
              <a:defRPr/>
            </a:pPr>
            <a:r>
              <a:rPr lang="fr-FR" sz="300" b="1" dirty="0" err="1">
                <a:solidFill>
                  <a:prstClr val="black"/>
                </a:solidFill>
                <a:latin typeface="Calibri" panose="020F0502020204030204" pitchFamily="34" charset="0"/>
                <a:ea typeface="Arial Unicode MS"/>
              </a:rPr>
              <a:t>Each</a:t>
            </a:r>
            <a:r>
              <a:rPr lang="fr-FR" sz="300" b="1" baseline="30000" dirty="0">
                <a:solidFill>
                  <a:prstClr val="black"/>
                </a:solidFill>
                <a:latin typeface="Calibri" panose="020F0502020204030204" pitchFamily="34" charset="0"/>
                <a:ea typeface="Arial Unicode MS"/>
              </a:rPr>
              <a:t>(3)</a:t>
            </a:r>
            <a:r>
              <a:rPr lang="fr-FR" sz="300" b="1" dirty="0">
                <a:solidFill>
                  <a:prstClr val="black"/>
                </a:solidFill>
                <a:latin typeface="Calibri" panose="020F0502020204030204" pitchFamily="34" charset="0"/>
                <a:ea typeface="Arial Unicode MS"/>
              </a:rPr>
              <a:t> </a:t>
            </a:r>
            <a:r>
              <a:rPr lang="fr-FR" sz="300" b="1" dirty="0" err="1">
                <a:solidFill>
                  <a:prstClr val="black"/>
                </a:solidFill>
                <a:latin typeface="Calibri" panose="020F0502020204030204" pitchFamily="34" charset="0"/>
                <a:ea typeface="Arial Unicode MS"/>
              </a:rPr>
              <a:t>vial</a:t>
            </a:r>
            <a:r>
              <a:rPr lang="fr-FR" sz="300" b="1" dirty="0">
                <a:solidFill>
                  <a:prstClr val="black"/>
                </a:solidFill>
                <a:latin typeface="Calibri" panose="020F0502020204030204" pitchFamily="34" charset="0"/>
                <a:ea typeface="Arial Unicode MS"/>
              </a:rPr>
              <a:t> of </a:t>
            </a:r>
            <a:r>
              <a:rPr lang="fr-FR" sz="300" b="1" dirty="0" err="1">
                <a:solidFill>
                  <a:prstClr val="black"/>
                </a:solidFill>
                <a:latin typeface="Calibri" panose="020F0502020204030204" pitchFamily="34" charset="0"/>
                <a:ea typeface="Arial Unicode MS"/>
              </a:rPr>
              <a:t>serum</a:t>
            </a:r>
            <a:r>
              <a:rPr lang="fr-FR" sz="300" b="1" dirty="0">
                <a:solidFill>
                  <a:prstClr val="black"/>
                </a:solidFill>
                <a:latin typeface="Calibri" panose="020F0502020204030204" pitchFamily="34" charset="0"/>
                <a:ea typeface="Arial Unicode MS"/>
              </a:rPr>
              <a:t> </a:t>
            </a:r>
            <a:r>
              <a:rPr lang="fr-FR" sz="300" b="1" dirty="0" err="1">
                <a:solidFill>
                  <a:prstClr val="black"/>
                </a:solidFill>
                <a:latin typeface="Calibri" panose="020F0502020204030204" pitchFamily="34" charset="0"/>
                <a:ea typeface="Arial Unicode MS"/>
              </a:rPr>
              <a:t>contains</a:t>
            </a:r>
            <a:r>
              <a:rPr lang="fr-FR" sz="300" b="1" dirty="0">
                <a:solidFill>
                  <a:prstClr val="black"/>
                </a:solidFill>
                <a:latin typeface="Calibri" panose="020F0502020204030204" pitchFamily="34" charset="0"/>
                <a:ea typeface="Arial Unicode MS"/>
              </a:rPr>
              <a:t> over 1.5 million </a:t>
            </a:r>
            <a:r>
              <a:rPr lang="fr-FR" sz="300" b="1" dirty="0" err="1">
                <a:solidFill>
                  <a:prstClr val="black"/>
                </a:solidFill>
                <a:latin typeface="Calibri" panose="020F0502020204030204" pitchFamily="34" charset="0"/>
                <a:ea typeface="Arial Unicode MS"/>
              </a:rPr>
              <a:t>cells</a:t>
            </a:r>
            <a:r>
              <a:rPr lang="fr-FR" sz="300" b="1" dirty="0">
                <a:solidFill>
                  <a:prstClr val="black"/>
                </a:solidFill>
                <a:latin typeface="Calibri" panose="020F0502020204030204" pitchFamily="34" charset="0"/>
                <a:ea typeface="Arial Unicode MS"/>
              </a:rPr>
              <a:t>, or </a:t>
            </a:r>
            <a:r>
              <a:rPr lang="fr-FR" sz="300" b="1" dirty="0" err="1">
                <a:solidFill>
                  <a:prstClr val="black"/>
                </a:solidFill>
                <a:latin typeface="Calibri" panose="020F0502020204030204" pitchFamily="34" charset="0"/>
                <a:ea typeface="Arial Unicode MS"/>
              </a:rPr>
              <a:t>around</a:t>
            </a:r>
            <a:r>
              <a:rPr lang="fr-FR" sz="300" b="1" dirty="0">
                <a:solidFill>
                  <a:prstClr val="black"/>
                </a:solidFill>
                <a:latin typeface="Calibri" panose="020F0502020204030204" pitchFamily="34" charset="0"/>
                <a:ea typeface="Arial Unicode MS"/>
              </a:rPr>
              <a:t> 12,500 native </a:t>
            </a:r>
            <a:r>
              <a:rPr lang="fr-FR" sz="300" b="1" dirty="0" err="1">
                <a:solidFill>
                  <a:prstClr val="black"/>
                </a:solidFill>
                <a:latin typeface="Calibri" panose="020F0502020204030204" pitchFamily="34" charset="0"/>
                <a:ea typeface="Arial Unicode MS"/>
              </a:rPr>
              <a:t>cells</a:t>
            </a:r>
            <a:r>
              <a:rPr lang="fr-FR" sz="300" b="1" dirty="0">
                <a:solidFill>
                  <a:prstClr val="black"/>
                </a:solidFill>
                <a:latin typeface="Calibri" panose="020F0502020204030204" pitchFamily="34" charset="0"/>
                <a:ea typeface="Arial Unicode MS"/>
              </a:rPr>
              <a:t> per application.</a:t>
            </a:r>
            <a:endParaRPr lang="fr-FR" sz="300" dirty="0">
              <a:solidFill>
                <a:prstClr val="black"/>
              </a:solidFill>
              <a:latin typeface="Times New Roman" panose="02020603050405020304" pitchFamily="18" charset="0"/>
              <a:ea typeface="Arial Unicode MS"/>
            </a:endParaRPr>
          </a:p>
          <a:p>
            <a:pPr defTabSz="931134">
              <a:defRPr/>
            </a:pPr>
            <a:endParaRPr lang="fr-FR" sz="300" dirty="0">
              <a:solidFill>
                <a:srgbClr val="3E3E3E"/>
              </a:solidFill>
              <a:latin typeface="Roboto Light" panose="02000000000000000000" pitchFamily="2" charset="0"/>
              <a:ea typeface="Roboto Light" panose="02000000000000000000" pitchFamily="2" charset="0"/>
            </a:endParaRPr>
          </a:p>
          <a:p>
            <a:pPr defTabSz="931134">
              <a:defRPr/>
            </a:pPr>
            <a:r>
              <a:rPr lang="fr-FR" sz="300" b="1" u="sng" dirty="0" err="1">
                <a:solidFill>
                  <a:prstClr val="black"/>
                </a:solidFill>
                <a:latin typeface="Calibri" panose="020F0502020204030204" pitchFamily="34" charset="0"/>
                <a:ea typeface="Arial Unicode MS"/>
              </a:rPr>
              <a:t>Turmeric</a:t>
            </a:r>
            <a:r>
              <a:rPr lang="fr-FR" sz="300" b="1" u="sng" dirty="0">
                <a:solidFill>
                  <a:prstClr val="black"/>
                </a:solidFill>
                <a:latin typeface="Calibri" panose="020F0502020204030204" pitchFamily="34" charset="0"/>
                <a:ea typeface="Arial Unicode MS"/>
              </a:rPr>
              <a:t> :</a:t>
            </a:r>
            <a:endParaRPr lang="fr-FR" sz="300" dirty="0">
              <a:solidFill>
                <a:prstClr val="black"/>
              </a:solidFill>
              <a:latin typeface="Times New Roman" panose="02020603050405020304" pitchFamily="18" charset="0"/>
              <a:ea typeface="Arial Unicode MS"/>
            </a:endParaRPr>
          </a:p>
          <a:p>
            <a:pPr defTabSz="931134">
              <a:defRPr/>
            </a:pPr>
            <a:r>
              <a:rPr lang="fr-FR" sz="300" dirty="0" err="1">
                <a:solidFill>
                  <a:prstClr val="black"/>
                </a:solidFill>
                <a:latin typeface="Calibri" panose="020F0502020204030204" pitchFamily="34" charset="0"/>
                <a:ea typeface="Arial Unicode MS"/>
              </a:rPr>
              <a:t>With</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its</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beautiful</a:t>
            </a:r>
            <a:r>
              <a:rPr lang="fr-FR" sz="300" dirty="0">
                <a:solidFill>
                  <a:prstClr val="black"/>
                </a:solidFill>
                <a:latin typeface="Calibri" panose="020F0502020204030204" pitchFamily="34" charset="0"/>
                <a:ea typeface="Arial Unicode MS"/>
              </a:rPr>
              <a:t> orange </a:t>
            </a:r>
            <a:r>
              <a:rPr lang="fr-FR" sz="300" dirty="0" err="1">
                <a:solidFill>
                  <a:prstClr val="black"/>
                </a:solidFill>
                <a:latin typeface="Calibri" panose="020F0502020204030204" pitchFamily="34" charset="0"/>
                <a:ea typeface="Arial Unicode MS"/>
              </a:rPr>
              <a:t>color</a:t>
            </a:r>
            <a:r>
              <a:rPr lang="fr-FR" sz="300" dirty="0">
                <a:solidFill>
                  <a:prstClr val="black"/>
                </a:solidFill>
                <a:latin typeface="Calibri" panose="020F0502020204030204" pitchFamily="34" charset="0"/>
                <a:ea typeface="Arial Unicode MS"/>
              </a:rPr>
              <a:t> and </a:t>
            </a:r>
            <a:r>
              <a:rPr lang="fr-FR" sz="300" dirty="0" err="1">
                <a:solidFill>
                  <a:prstClr val="black"/>
                </a:solidFill>
                <a:latin typeface="Calibri" panose="020F0502020204030204" pitchFamily="34" charset="0"/>
                <a:ea typeface="Arial Unicode MS"/>
              </a:rPr>
              <a:t>strong</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flavor</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turmeric</a:t>
            </a:r>
            <a:r>
              <a:rPr lang="fr-FR" sz="300" dirty="0">
                <a:solidFill>
                  <a:prstClr val="black"/>
                </a:solidFill>
                <a:latin typeface="Calibri" panose="020F0502020204030204" pitchFamily="34" charset="0"/>
                <a:ea typeface="Arial Unicode MS"/>
              </a:rPr>
              <a:t> has </a:t>
            </a:r>
            <a:r>
              <a:rPr lang="fr-FR" sz="300" dirty="0" err="1">
                <a:solidFill>
                  <a:prstClr val="black"/>
                </a:solidFill>
                <a:latin typeface="Calibri" panose="020F0502020204030204" pitchFamily="34" charset="0"/>
                <a:ea typeface="Arial Unicode MS"/>
              </a:rPr>
              <a:t>exceptional</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properties</a:t>
            </a:r>
            <a:r>
              <a:rPr lang="fr-FR" sz="300" dirty="0">
                <a:solidFill>
                  <a:prstClr val="black"/>
                </a:solidFill>
                <a:latin typeface="Calibri" panose="020F0502020204030204" pitchFamily="34" charset="0"/>
                <a:ea typeface="Arial Unicode MS"/>
              </a:rPr>
              <a:t>. It has been </a:t>
            </a:r>
            <a:r>
              <a:rPr lang="fr-FR" sz="300" dirty="0" err="1">
                <a:solidFill>
                  <a:prstClr val="black"/>
                </a:solidFill>
                <a:latin typeface="Calibri" panose="020F0502020204030204" pitchFamily="34" charset="0"/>
                <a:ea typeface="Arial Unicode MS"/>
              </a:rPr>
              <a:t>used</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since</a:t>
            </a:r>
            <a:r>
              <a:rPr lang="fr-FR" sz="300" dirty="0">
                <a:solidFill>
                  <a:prstClr val="black"/>
                </a:solidFill>
                <a:latin typeface="Calibri" panose="020F0502020204030204" pitchFamily="34" charset="0"/>
                <a:ea typeface="Arial Unicode MS"/>
              </a:rPr>
              <a:t> the </a:t>
            </a:r>
            <a:r>
              <a:rPr lang="fr-FR" sz="300" dirty="0" err="1">
                <a:solidFill>
                  <a:prstClr val="black"/>
                </a:solidFill>
                <a:latin typeface="Calibri" panose="020F0502020204030204" pitchFamily="34" charset="0"/>
                <a:ea typeface="Arial Unicode MS"/>
              </a:rPr>
              <a:t>dawn</a:t>
            </a:r>
            <a:r>
              <a:rPr lang="fr-FR" sz="300" dirty="0">
                <a:solidFill>
                  <a:prstClr val="black"/>
                </a:solidFill>
                <a:latin typeface="Calibri" panose="020F0502020204030204" pitchFamily="34" charset="0"/>
                <a:ea typeface="Arial Unicode MS"/>
              </a:rPr>
              <a:t> of time as a condiment, </a:t>
            </a:r>
            <a:r>
              <a:rPr lang="fr-FR" sz="300" dirty="0" err="1">
                <a:solidFill>
                  <a:prstClr val="black"/>
                </a:solidFill>
                <a:latin typeface="Calibri" panose="020F0502020204030204" pitchFamily="34" charset="0"/>
                <a:ea typeface="Arial Unicode MS"/>
              </a:rPr>
              <a:t>tincture</a:t>
            </a:r>
            <a:r>
              <a:rPr lang="fr-FR" sz="300" dirty="0">
                <a:solidFill>
                  <a:prstClr val="black"/>
                </a:solidFill>
                <a:latin typeface="Calibri" panose="020F0502020204030204" pitchFamily="34" charset="0"/>
                <a:ea typeface="Arial Unicode MS"/>
              </a:rPr>
              <a:t> or </a:t>
            </a:r>
            <a:r>
              <a:rPr lang="fr-FR" sz="300" dirty="0" err="1">
                <a:solidFill>
                  <a:prstClr val="black"/>
                </a:solidFill>
                <a:latin typeface="Calibri" panose="020F0502020204030204" pitchFamily="34" charset="0"/>
                <a:ea typeface="Arial Unicode MS"/>
              </a:rPr>
              <a:t>medicine</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Known</a:t>
            </a:r>
            <a:r>
              <a:rPr lang="fr-FR" sz="300" dirty="0">
                <a:solidFill>
                  <a:prstClr val="black"/>
                </a:solidFill>
                <a:latin typeface="Calibri" panose="020F0502020204030204" pitchFamily="34" charset="0"/>
                <a:ea typeface="Arial Unicode MS"/>
              </a:rPr>
              <a:t> as the "</a:t>
            </a:r>
            <a:r>
              <a:rPr lang="fr-FR" sz="300" dirty="0" err="1">
                <a:solidFill>
                  <a:prstClr val="black"/>
                </a:solidFill>
                <a:latin typeface="Calibri" panose="020F0502020204030204" pitchFamily="34" charset="0"/>
                <a:ea typeface="Arial Unicode MS"/>
              </a:rPr>
              <a:t>spice</a:t>
            </a:r>
            <a:r>
              <a:rPr lang="fr-FR" sz="300" dirty="0">
                <a:solidFill>
                  <a:prstClr val="black"/>
                </a:solidFill>
                <a:latin typeface="Calibri" panose="020F0502020204030204" pitchFamily="34" charset="0"/>
                <a:ea typeface="Arial Unicode MS"/>
              </a:rPr>
              <a:t> of long life", </a:t>
            </a:r>
            <a:r>
              <a:rPr lang="fr-FR" sz="300" dirty="0" err="1">
                <a:solidFill>
                  <a:prstClr val="black"/>
                </a:solidFill>
                <a:latin typeface="Calibri" panose="020F0502020204030204" pitchFamily="34" charset="0"/>
                <a:ea typeface="Arial Unicode MS"/>
              </a:rPr>
              <a:t>Turmeric</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is</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widely</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used</a:t>
            </a:r>
            <a:r>
              <a:rPr lang="fr-FR" sz="300" dirty="0">
                <a:solidFill>
                  <a:prstClr val="black"/>
                </a:solidFill>
                <a:latin typeface="Calibri" panose="020F0502020204030204" pitchFamily="34" charset="0"/>
                <a:ea typeface="Arial Unicode MS"/>
              </a:rPr>
              <a:t> in </a:t>
            </a:r>
            <a:r>
              <a:rPr lang="fr-FR" sz="300" dirty="0" err="1">
                <a:solidFill>
                  <a:prstClr val="black"/>
                </a:solidFill>
                <a:latin typeface="Calibri" panose="020F0502020204030204" pitchFamily="34" charset="0"/>
                <a:ea typeface="Arial Unicode MS"/>
              </a:rPr>
              <a:t>traditional</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Ayurvedic</a:t>
            </a:r>
            <a:r>
              <a:rPr lang="fr-FR" sz="300" dirty="0">
                <a:solidFill>
                  <a:prstClr val="black"/>
                </a:solidFill>
                <a:latin typeface="Calibri" panose="020F0502020204030204" pitchFamily="34" charset="0"/>
                <a:ea typeface="Arial Unicode MS"/>
              </a:rPr>
              <a:t> and </a:t>
            </a:r>
            <a:r>
              <a:rPr lang="fr-FR" sz="300" dirty="0" err="1">
                <a:solidFill>
                  <a:prstClr val="black"/>
                </a:solidFill>
                <a:latin typeface="Calibri" panose="020F0502020204030204" pitchFamily="34" charset="0"/>
                <a:ea typeface="Arial Unicode MS"/>
              </a:rPr>
              <a:t>Chinese</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medicine</a:t>
            </a:r>
            <a:r>
              <a:rPr lang="fr-FR" sz="300" dirty="0">
                <a:solidFill>
                  <a:prstClr val="black"/>
                </a:solidFill>
                <a:latin typeface="Calibri" panose="020F0502020204030204" pitchFamily="34" charset="0"/>
                <a:ea typeface="Arial Unicode MS"/>
              </a:rPr>
              <a:t> for </a:t>
            </a:r>
            <a:r>
              <a:rPr lang="fr-FR" sz="300" dirty="0" err="1">
                <a:solidFill>
                  <a:prstClr val="black"/>
                </a:solidFill>
                <a:latin typeface="Calibri" panose="020F0502020204030204" pitchFamily="34" charset="0"/>
                <a:ea typeface="Arial Unicode MS"/>
              </a:rPr>
              <a:t>its</a:t>
            </a:r>
            <a:r>
              <a:rPr lang="fr-FR" sz="300" dirty="0">
                <a:solidFill>
                  <a:prstClr val="black"/>
                </a:solidFill>
                <a:latin typeface="Calibri" panose="020F0502020204030204" pitchFamily="34" charset="0"/>
                <a:ea typeface="Arial Unicode MS"/>
              </a:rPr>
              <a:t> anti-</a:t>
            </a:r>
            <a:r>
              <a:rPr lang="fr-FR" sz="300" dirty="0" err="1">
                <a:solidFill>
                  <a:prstClr val="black"/>
                </a:solidFill>
                <a:latin typeface="Calibri" panose="020F0502020204030204" pitchFamily="34" charset="0"/>
                <a:ea typeface="Arial Unicode MS"/>
              </a:rPr>
              <a:t>inflammatory</a:t>
            </a:r>
            <a:r>
              <a:rPr lang="fr-FR" sz="300" dirty="0">
                <a:solidFill>
                  <a:prstClr val="black"/>
                </a:solidFill>
                <a:latin typeface="Calibri" panose="020F0502020204030204" pitchFamily="34" charset="0"/>
                <a:ea typeface="Arial Unicode MS"/>
              </a:rPr>
              <a:t> and </a:t>
            </a:r>
            <a:r>
              <a:rPr lang="fr-FR" sz="300" dirty="0" err="1">
                <a:solidFill>
                  <a:prstClr val="black"/>
                </a:solidFill>
                <a:latin typeface="Calibri" panose="020F0502020204030204" pitchFamily="34" charset="0"/>
                <a:ea typeface="Arial Unicode MS"/>
              </a:rPr>
              <a:t>antioxidant</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properties</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notably</a:t>
            </a:r>
            <a:r>
              <a:rPr lang="fr-FR" sz="300" dirty="0">
                <a:solidFill>
                  <a:prstClr val="black"/>
                </a:solidFill>
                <a:latin typeface="Calibri" panose="020F0502020204030204" pitchFamily="34" charset="0"/>
                <a:ea typeface="Arial Unicode MS"/>
              </a:rPr>
              <a:t> in the </a:t>
            </a:r>
            <a:r>
              <a:rPr lang="fr-FR" sz="300" dirty="0" err="1">
                <a:solidFill>
                  <a:prstClr val="black"/>
                </a:solidFill>
                <a:latin typeface="Calibri" panose="020F0502020204030204" pitchFamily="34" charset="0"/>
                <a:ea typeface="Arial Unicode MS"/>
              </a:rPr>
              <a:t>treatment</a:t>
            </a:r>
            <a:r>
              <a:rPr lang="fr-FR" sz="300" dirty="0">
                <a:solidFill>
                  <a:prstClr val="black"/>
                </a:solidFill>
                <a:latin typeface="Calibri" panose="020F0502020204030204" pitchFamily="34" charset="0"/>
                <a:ea typeface="Arial Unicode MS"/>
              </a:rPr>
              <a:t> of digestive and intestinal </a:t>
            </a:r>
            <a:r>
              <a:rPr lang="fr-FR" sz="300" dirty="0" err="1">
                <a:solidFill>
                  <a:prstClr val="black"/>
                </a:solidFill>
                <a:latin typeface="Calibri" panose="020F0502020204030204" pitchFamily="34" charset="0"/>
                <a:ea typeface="Arial Unicode MS"/>
              </a:rPr>
              <a:t>disorders</a:t>
            </a:r>
            <a:r>
              <a:rPr lang="fr-FR" sz="300" dirty="0">
                <a:solidFill>
                  <a:prstClr val="black"/>
                </a:solidFill>
                <a:latin typeface="Calibri" panose="020F0502020204030204" pitchFamily="34" charset="0"/>
                <a:ea typeface="Arial Unicode MS"/>
              </a:rPr>
              <a:t>, but </a:t>
            </a:r>
            <a:r>
              <a:rPr lang="fr-FR" sz="300" dirty="0" err="1">
                <a:solidFill>
                  <a:prstClr val="black"/>
                </a:solidFill>
                <a:latin typeface="Calibri" panose="020F0502020204030204" pitchFamily="34" charset="0"/>
                <a:ea typeface="Arial Unicode MS"/>
              </a:rPr>
              <a:t>also</a:t>
            </a:r>
            <a:r>
              <a:rPr lang="fr-FR" sz="300" dirty="0">
                <a:solidFill>
                  <a:prstClr val="black"/>
                </a:solidFill>
                <a:latin typeface="Calibri" panose="020F0502020204030204" pitchFamily="34" charset="0"/>
                <a:ea typeface="Arial Unicode MS"/>
              </a:rPr>
              <a:t> to </a:t>
            </a:r>
            <a:r>
              <a:rPr lang="fr-FR" sz="300" dirty="0" err="1">
                <a:solidFill>
                  <a:prstClr val="black"/>
                </a:solidFill>
                <a:latin typeface="Calibri" panose="020F0502020204030204" pitchFamily="34" charset="0"/>
                <a:ea typeface="Arial Unicode MS"/>
              </a:rPr>
              <a:t>protect</a:t>
            </a:r>
            <a:r>
              <a:rPr lang="fr-FR" sz="300" dirty="0">
                <a:solidFill>
                  <a:prstClr val="black"/>
                </a:solidFill>
                <a:latin typeface="Calibri" panose="020F0502020204030204" pitchFamily="34" charset="0"/>
                <a:ea typeface="Arial Unicode MS"/>
              </a:rPr>
              <a:t> the </a:t>
            </a:r>
            <a:r>
              <a:rPr lang="fr-FR" sz="300" dirty="0" err="1">
                <a:solidFill>
                  <a:prstClr val="black"/>
                </a:solidFill>
                <a:latin typeface="Calibri" panose="020F0502020204030204" pitchFamily="34" charset="0"/>
                <a:ea typeface="Arial Unicode MS"/>
              </a:rPr>
              <a:t>liver</a:t>
            </a:r>
            <a:r>
              <a:rPr lang="fr-FR" sz="300" dirty="0">
                <a:solidFill>
                  <a:prstClr val="black"/>
                </a:solidFill>
                <a:latin typeface="Calibri" panose="020F0502020204030204" pitchFamily="34" charset="0"/>
                <a:ea typeface="Arial Unicode MS"/>
              </a:rPr>
              <a:t> and </a:t>
            </a:r>
            <a:r>
              <a:rPr lang="fr-FR" sz="300" dirty="0" err="1">
                <a:solidFill>
                  <a:prstClr val="black"/>
                </a:solidFill>
                <a:latin typeface="Calibri" panose="020F0502020204030204" pitchFamily="34" charset="0"/>
                <a:ea typeface="Arial Unicode MS"/>
              </a:rPr>
              <a:t>promote</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healing</a:t>
            </a:r>
            <a:r>
              <a:rPr lang="fr-FR" sz="300" dirty="0">
                <a:solidFill>
                  <a:prstClr val="black"/>
                </a:solidFill>
                <a:latin typeface="Calibri" panose="020F0502020204030204" pitchFamily="34" charset="0"/>
                <a:ea typeface="Arial Unicode MS"/>
              </a:rPr>
              <a:t>. </a:t>
            </a:r>
            <a:endParaRPr lang="fr-FR" sz="300" dirty="0">
              <a:solidFill>
                <a:prstClr val="black"/>
              </a:solidFill>
              <a:latin typeface="Times New Roman" panose="02020603050405020304" pitchFamily="18" charset="0"/>
              <a:ea typeface="Arial Unicode MS"/>
            </a:endParaRPr>
          </a:p>
          <a:p>
            <a:pPr defTabSz="931134">
              <a:defRPr/>
            </a:pPr>
            <a:r>
              <a:rPr lang="fr-FR" sz="300" dirty="0" err="1">
                <a:solidFill>
                  <a:prstClr val="black"/>
                </a:solidFill>
                <a:latin typeface="Calibri" panose="020F0502020204030204" pitchFamily="34" charset="0"/>
                <a:ea typeface="Arial Unicode MS"/>
              </a:rPr>
              <a:t>Turmeric</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seems</a:t>
            </a:r>
            <a:r>
              <a:rPr lang="fr-FR" sz="300" dirty="0">
                <a:solidFill>
                  <a:prstClr val="black"/>
                </a:solidFill>
                <a:latin typeface="Calibri" panose="020F0502020204030204" pitchFamily="34" charset="0"/>
                <a:ea typeface="Arial Unicode MS"/>
              </a:rPr>
              <a:t> to </a:t>
            </a:r>
            <a:r>
              <a:rPr lang="fr-FR" sz="300" dirty="0" err="1">
                <a:solidFill>
                  <a:prstClr val="black"/>
                </a:solidFill>
                <a:latin typeface="Calibri" panose="020F0502020204030204" pitchFamily="34" charset="0"/>
                <a:ea typeface="Arial Unicode MS"/>
              </a:rPr>
              <a:t>hold</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great</a:t>
            </a:r>
            <a:r>
              <a:rPr lang="fr-FR" sz="300" dirty="0">
                <a:solidFill>
                  <a:prstClr val="black"/>
                </a:solidFill>
                <a:latin typeface="Calibri" panose="020F0502020204030204" pitchFamily="34" charset="0"/>
                <a:ea typeface="Arial Unicode MS"/>
              </a:rPr>
              <a:t> promise in the </a:t>
            </a:r>
            <a:r>
              <a:rPr lang="fr-FR" sz="300" dirty="0" err="1">
                <a:solidFill>
                  <a:prstClr val="black"/>
                </a:solidFill>
                <a:latin typeface="Calibri" panose="020F0502020204030204" pitchFamily="34" charset="0"/>
                <a:ea typeface="Arial Unicode MS"/>
              </a:rPr>
              <a:t>treatment</a:t>
            </a:r>
            <a:r>
              <a:rPr lang="fr-FR" sz="300" dirty="0">
                <a:solidFill>
                  <a:prstClr val="black"/>
                </a:solidFill>
                <a:latin typeface="Calibri" panose="020F0502020204030204" pitchFamily="34" charset="0"/>
                <a:ea typeface="Arial Unicode MS"/>
              </a:rPr>
              <a:t> of a </a:t>
            </a:r>
            <a:r>
              <a:rPr lang="fr-FR" sz="300" dirty="0" err="1">
                <a:solidFill>
                  <a:prstClr val="black"/>
                </a:solidFill>
                <a:latin typeface="Calibri" panose="020F0502020204030204" pitchFamily="34" charset="0"/>
                <a:ea typeface="Arial Unicode MS"/>
              </a:rPr>
              <a:t>number</a:t>
            </a:r>
            <a:r>
              <a:rPr lang="fr-FR" sz="300" dirty="0">
                <a:solidFill>
                  <a:prstClr val="black"/>
                </a:solidFill>
                <a:latin typeface="Calibri" panose="020F0502020204030204" pitchFamily="34" charset="0"/>
                <a:ea typeface="Arial Unicode MS"/>
              </a:rPr>
              <a:t> of pathologies, and </a:t>
            </a:r>
            <a:r>
              <a:rPr lang="fr-FR" sz="300" dirty="0" err="1">
                <a:solidFill>
                  <a:prstClr val="black"/>
                </a:solidFill>
                <a:latin typeface="Calibri" panose="020F0502020204030204" pitchFamily="34" charset="0"/>
                <a:ea typeface="Arial Unicode MS"/>
              </a:rPr>
              <a:t>research</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into</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its</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anti-cancer</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potential</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is</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currently</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underway</a:t>
            </a:r>
            <a:r>
              <a:rPr lang="fr-FR" sz="300" dirty="0">
                <a:solidFill>
                  <a:prstClr val="black"/>
                </a:solidFill>
                <a:latin typeface="Calibri" panose="020F0502020204030204" pitchFamily="34" charset="0"/>
                <a:ea typeface="Arial Unicode MS"/>
              </a:rPr>
              <a:t>.</a:t>
            </a:r>
            <a:endParaRPr lang="fr-FR" sz="300" dirty="0">
              <a:solidFill>
                <a:prstClr val="black"/>
              </a:solidFill>
              <a:latin typeface="Times New Roman" panose="02020603050405020304" pitchFamily="18" charset="0"/>
              <a:ea typeface="Arial Unicode MS"/>
            </a:endParaRPr>
          </a:p>
          <a:p>
            <a:pPr defTabSz="931134">
              <a:defRPr/>
            </a:pPr>
            <a:r>
              <a:rPr lang="fr-FR" sz="300" dirty="0">
                <a:solidFill>
                  <a:prstClr val="black"/>
                </a:solidFill>
                <a:latin typeface="Calibri" panose="020F0502020204030204" pitchFamily="34" charset="0"/>
                <a:ea typeface="Arial Unicode MS"/>
              </a:rPr>
              <a:t>There are </a:t>
            </a:r>
            <a:r>
              <a:rPr lang="fr-FR" sz="300" dirty="0" err="1">
                <a:solidFill>
                  <a:prstClr val="black"/>
                </a:solidFill>
                <a:latin typeface="Calibri" panose="020F0502020204030204" pitchFamily="34" charset="0"/>
                <a:ea typeface="Arial Unicode MS"/>
              </a:rPr>
              <a:t>many</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varieties</a:t>
            </a:r>
            <a:r>
              <a:rPr lang="fr-FR" sz="300" dirty="0">
                <a:solidFill>
                  <a:prstClr val="black"/>
                </a:solidFill>
                <a:latin typeface="Calibri" panose="020F0502020204030204" pitchFamily="34" charset="0"/>
                <a:ea typeface="Arial Unicode MS"/>
              </a:rPr>
              <a:t> of </a:t>
            </a:r>
            <a:r>
              <a:rPr lang="fr-FR" sz="300" dirty="0" err="1">
                <a:solidFill>
                  <a:prstClr val="black"/>
                </a:solidFill>
                <a:latin typeface="Calibri" panose="020F0502020204030204" pitchFamily="34" charset="0"/>
                <a:ea typeface="Arial Unicode MS"/>
              </a:rPr>
              <a:t>turmeric</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around</a:t>
            </a:r>
            <a:r>
              <a:rPr lang="fr-FR" sz="300" dirty="0">
                <a:solidFill>
                  <a:prstClr val="black"/>
                </a:solidFill>
                <a:latin typeface="Calibri" panose="020F0502020204030204" pitchFamily="34" charset="0"/>
                <a:ea typeface="Arial Unicode MS"/>
              </a:rPr>
              <a:t> 80), the </a:t>
            </a:r>
            <a:r>
              <a:rPr lang="fr-FR" sz="300" dirty="0" err="1">
                <a:solidFill>
                  <a:prstClr val="black"/>
                </a:solidFill>
                <a:latin typeface="Calibri" panose="020F0502020204030204" pitchFamily="34" charset="0"/>
                <a:ea typeface="Arial Unicode MS"/>
              </a:rPr>
              <a:t>most</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widely</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used</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being</a:t>
            </a:r>
            <a:r>
              <a:rPr lang="fr-FR" sz="300" dirty="0">
                <a:solidFill>
                  <a:prstClr val="black"/>
                </a:solidFill>
                <a:latin typeface="Calibri" panose="020F0502020204030204" pitchFamily="34" charset="0"/>
                <a:ea typeface="Arial Unicode MS"/>
              </a:rPr>
              <a:t> Curcuma </a:t>
            </a:r>
            <a:r>
              <a:rPr lang="fr-FR" sz="300" dirty="0" err="1">
                <a:solidFill>
                  <a:prstClr val="black"/>
                </a:solidFill>
                <a:latin typeface="Calibri" panose="020F0502020204030204" pitchFamily="34" charset="0"/>
                <a:ea typeface="Arial Unicode MS"/>
              </a:rPr>
              <a:t>Longa</a:t>
            </a:r>
            <a:r>
              <a:rPr lang="fr-FR" sz="300" dirty="0">
                <a:solidFill>
                  <a:prstClr val="black"/>
                </a:solidFill>
                <a:latin typeface="Calibri" panose="020F0502020204030204" pitchFamily="34" charset="0"/>
                <a:ea typeface="Arial Unicode MS"/>
              </a:rPr>
              <a:t>.</a:t>
            </a:r>
            <a:endParaRPr lang="fr-FR" sz="300" dirty="0">
              <a:solidFill>
                <a:prstClr val="black"/>
              </a:solidFill>
              <a:latin typeface="Times New Roman" panose="02020603050405020304" pitchFamily="18" charset="0"/>
              <a:ea typeface="Arial Unicode MS"/>
            </a:endParaRPr>
          </a:p>
          <a:p>
            <a:pPr defTabSz="931134">
              <a:defRPr/>
            </a:pPr>
            <a:endParaRPr lang="fr-FR" sz="300" dirty="0">
              <a:solidFill>
                <a:srgbClr val="3E3E3E"/>
              </a:solidFill>
              <a:latin typeface="Roboto Light" panose="02000000000000000000" pitchFamily="2" charset="0"/>
              <a:ea typeface="Roboto Light" panose="02000000000000000000" pitchFamily="2" charset="0"/>
            </a:endParaRPr>
          </a:p>
          <a:p>
            <a:pPr defTabSz="931134">
              <a:defRPr/>
            </a:pPr>
            <a:r>
              <a:rPr lang="fr-FR" sz="300" b="1" u="sng" dirty="0">
                <a:solidFill>
                  <a:prstClr val="black"/>
                </a:solidFill>
                <a:latin typeface="Calibri" panose="020F0502020204030204" pitchFamily="34" charset="0"/>
                <a:ea typeface="Arial Unicode MS"/>
              </a:rPr>
              <a:t>Grenada:</a:t>
            </a:r>
            <a:endParaRPr lang="fr-FR" sz="300" dirty="0">
              <a:solidFill>
                <a:prstClr val="black"/>
              </a:solidFill>
              <a:latin typeface="Times New Roman" panose="02020603050405020304" pitchFamily="18" charset="0"/>
              <a:ea typeface="Arial Unicode MS"/>
            </a:endParaRPr>
          </a:p>
          <a:p>
            <a:pPr defTabSz="931134">
              <a:defRPr/>
            </a:pPr>
            <a:r>
              <a:rPr lang="fr-FR" sz="300" dirty="0" err="1">
                <a:solidFill>
                  <a:prstClr val="black"/>
                </a:solidFill>
                <a:latin typeface="Calibri" panose="020F0502020204030204" pitchFamily="34" charset="0"/>
                <a:ea typeface="Arial Unicode MS"/>
              </a:rPr>
              <a:t>Originally</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from</a:t>
            </a:r>
            <a:r>
              <a:rPr lang="fr-FR" sz="300" dirty="0">
                <a:solidFill>
                  <a:prstClr val="black"/>
                </a:solidFill>
                <a:latin typeface="Calibri" panose="020F0502020204030204" pitchFamily="34" charset="0"/>
                <a:ea typeface="Arial Unicode MS"/>
              </a:rPr>
              <a:t> Asia, </a:t>
            </a:r>
            <a:r>
              <a:rPr lang="fr-FR" sz="300" dirty="0" err="1">
                <a:solidFill>
                  <a:prstClr val="black"/>
                </a:solidFill>
                <a:latin typeface="Calibri" panose="020F0502020204030204" pitchFamily="34" charset="0"/>
                <a:ea typeface="Arial Unicode MS"/>
              </a:rPr>
              <a:t>pomegranates</a:t>
            </a:r>
            <a:r>
              <a:rPr lang="fr-FR" sz="300" dirty="0">
                <a:solidFill>
                  <a:prstClr val="black"/>
                </a:solidFill>
                <a:latin typeface="Calibri" panose="020F0502020204030204" pitchFamily="34" charset="0"/>
                <a:ea typeface="Arial Unicode MS"/>
              </a:rPr>
              <a:t> are </a:t>
            </a:r>
            <a:r>
              <a:rPr lang="fr-FR" sz="300" dirty="0" err="1">
                <a:solidFill>
                  <a:prstClr val="black"/>
                </a:solidFill>
                <a:latin typeface="Calibri" panose="020F0502020204030204" pitchFamily="34" charset="0"/>
                <a:ea typeface="Arial Unicode MS"/>
              </a:rPr>
              <a:t>now</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grown</a:t>
            </a:r>
            <a:r>
              <a:rPr lang="fr-FR" sz="300" dirty="0">
                <a:solidFill>
                  <a:prstClr val="black"/>
                </a:solidFill>
                <a:latin typeface="Calibri" panose="020F0502020204030204" pitchFamily="34" charset="0"/>
                <a:ea typeface="Arial Unicode MS"/>
              </a:rPr>
              <a:t> in Europe, </a:t>
            </a:r>
            <a:r>
              <a:rPr lang="fr-FR" sz="300" dirty="0" err="1">
                <a:solidFill>
                  <a:prstClr val="black"/>
                </a:solidFill>
                <a:latin typeface="Calibri" panose="020F0502020204030204" pitchFamily="34" charset="0"/>
                <a:ea typeface="Arial Unicode MS"/>
              </a:rPr>
              <a:t>mainly</a:t>
            </a:r>
            <a:r>
              <a:rPr lang="fr-FR" sz="300" dirty="0">
                <a:solidFill>
                  <a:prstClr val="black"/>
                </a:solidFill>
                <a:latin typeface="Calibri" panose="020F0502020204030204" pitchFamily="34" charset="0"/>
                <a:ea typeface="Arial Unicode MS"/>
              </a:rPr>
              <a:t> in </a:t>
            </a:r>
            <a:r>
              <a:rPr lang="fr-FR" sz="300" dirty="0" err="1">
                <a:solidFill>
                  <a:prstClr val="black"/>
                </a:solidFill>
                <a:latin typeface="Calibri" panose="020F0502020204030204" pitchFamily="34" charset="0"/>
                <a:ea typeface="Arial Unicode MS"/>
              </a:rPr>
              <a:t>Tunisia</a:t>
            </a:r>
            <a:r>
              <a:rPr lang="fr-FR" sz="300" dirty="0">
                <a:solidFill>
                  <a:prstClr val="black"/>
                </a:solidFill>
                <a:latin typeface="Calibri" panose="020F0502020204030204" pitchFamily="34" charset="0"/>
                <a:ea typeface="Arial Unicode MS"/>
              </a:rPr>
              <a:t>, Morocco and </a:t>
            </a:r>
            <a:r>
              <a:rPr lang="fr-FR" sz="300" dirty="0" err="1">
                <a:solidFill>
                  <a:prstClr val="black"/>
                </a:solidFill>
                <a:latin typeface="Calibri" panose="020F0502020204030204" pitchFamily="34" charset="0"/>
                <a:ea typeface="Arial Unicode MS"/>
              </a:rPr>
              <a:t>Israel</a:t>
            </a:r>
            <a:r>
              <a:rPr lang="fr-FR" sz="300" dirty="0">
                <a:solidFill>
                  <a:prstClr val="black"/>
                </a:solidFill>
                <a:latin typeface="Calibri" panose="020F0502020204030204" pitchFamily="34" charset="0"/>
                <a:ea typeface="Arial Unicode MS"/>
              </a:rPr>
              <a:t>.</a:t>
            </a:r>
            <a:endParaRPr lang="fr-FR" sz="300" dirty="0">
              <a:solidFill>
                <a:prstClr val="black"/>
              </a:solidFill>
              <a:latin typeface="Times New Roman" panose="02020603050405020304" pitchFamily="18" charset="0"/>
              <a:ea typeface="Arial Unicode MS"/>
            </a:endParaRPr>
          </a:p>
          <a:p>
            <a:pPr defTabSz="931134">
              <a:defRPr/>
            </a:pPr>
            <a:r>
              <a:rPr lang="fr-FR" sz="300" dirty="0" err="1">
                <a:solidFill>
                  <a:prstClr val="black"/>
                </a:solidFill>
                <a:latin typeface="Calibri" panose="020F0502020204030204" pitchFamily="34" charset="0"/>
                <a:ea typeface="Arial Unicode MS"/>
              </a:rPr>
              <a:t>Mentioned</a:t>
            </a:r>
            <a:r>
              <a:rPr lang="fr-FR" sz="300" dirty="0">
                <a:solidFill>
                  <a:prstClr val="black"/>
                </a:solidFill>
                <a:latin typeface="Calibri" panose="020F0502020204030204" pitchFamily="34" charset="0"/>
                <a:ea typeface="Arial Unicode MS"/>
              </a:rPr>
              <a:t> in </a:t>
            </a:r>
            <a:r>
              <a:rPr lang="fr-FR" sz="300" dirty="0" err="1">
                <a:solidFill>
                  <a:prstClr val="black"/>
                </a:solidFill>
                <a:latin typeface="Calibri" panose="020F0502020204030204" pitchFamily="34" charset="0"/>
                <a:ea typeface="Arial Unicode MS"/>
              </a:rPr>
              <a:t>holy</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manuscripts</a:t>
            </a:r>
            <a:r>
              <a:rPr lang="fr-FR" sz="300" dirty="0">
                <a:solidFill>
                  <a:prstClr val="black"/>
                </a:solidFill>
                <a:latin typeface="Calibri" panose="020F0502020204030204" pitchFamily="34" charset="0"/>
                <a:ea typeface="Arial Unicode MS"/>
              </a:rPr>
              <a:t>, the </a:t>
            </a:r>
            <a:r>
              <a:rPr lang="fr-FR" sz="300" dirty="0" err="1">
                <a:solidFill>
                  <a:prstClr val="black"/>
                </a:solidFill>
                <a:latin typeface="Calibri" panose="020F0502020204030204" pitchFamily="34" charset="0"/>
                <a:ea typeface="Arial Unicode MS"/>
              </a:rPr>
              <a:t>pomegranate</a:t>
            </a:r>
            <a:r>
              <a:rPr lang="fr-FR" sz="300" dirty="0">
                <a:solidFill>
                  <a:prstClr val="black"/>
                </a:solidFill>
                <a:latin typeface="Calibri" panose="020F0502020204030204" pitchFamily="34" charset="0"/>
                <a:ea typeface="Arial Unicode MS"/>
              </a:rPr>
              <a:t> has been a </a:t>
            </a:r>
            <a:r>
              <a:rPr lang="fr-FR" sz="300" dirty="0" err="1">
                <a:solidFill>
                  <a:prstClr val="black"/>
                </a:solidFill>
                <a:latin typeface="Calibri" panose="020F0502020204030204" pitchFamily="34" charset="0"/>
                <a:ea typeface="Arial Unicode MS"/>
              </a:rPr>
              <a:t>symbol</a:t>
            </a:r>
            <a:r>
              <a:rPr lang="fr-FR" sz="300" dirty="0">
                <a:solidFill>
                  <a:prstClr val="black"/>
                </a:solidFill>
                <a:latin typeface="Calibri" panose="020F0502020204030204" pitchFamily="34" charset="0"/>
                <a:ea typeface="Arial Unicode MS"/>
              </a:rPr>
              <a:t> of life and </a:t>
            </a:r>
            <a:r>
              <a:rPr lang="fr-FR" sz="300" dirty="0" err="1">
                <a:solidFill>
                  <a:prstClr val="black"/>
                </a:solidFill>
                <a:latin typeface="Calibri" panose="020F0502020204030204" pitchFamily="34" charset="0"/>
                <a:ea typeface="Arial Unicode MS"/>
              </a:rPr>
              <a:t>fertility</a:t>
            </a:r>
            <a:r>
              <a:rPr lang="fr-FR" sz="300" dirty="0">
                <a:solidFill>
                  <a:prstClr val="black"/>
                </a:solidFill>
                <a:latin typeface="Calibri" panose="020F0502020204030204" pitchFamily="34" charset="0"/>
                <a:ea typeface="Arial Unicode MS"/>
              </a:rPr>
              <a:t>, but </a:t>
            </a:r>
            <a:r>
              <a:rPr lang="fr-FR" sz="300" dirty="0" err="1">
                <a:solidFill>
                  <a:prstClr val="black"/>
                </a:solidFill>
                <a:latin typeface="Calibri" panose="020F0502020204030204" pitchFamily="34" charset="0"/>
                <a:ea typeface="Arial Unicode MS"/>
              </a:rPr>
              <a:t>also</a:t>
            </a:r>
            <a:r>
              <a:rPr lang="fr-FR" sz="300" dirty="0">
                <a:solidFill>
                  <a:prstClr val="black"/>
                </a:solidFill>
                <a:latin typeface="Calibri" panose="020F0502020204030204" pitchFamily="34" charset="0"/>
                <a:ea typeface="Arial Unicode MS"/>
              </a:rPr>
              <a:t> of power, </a:t>
            </a:r>
            <a:r>
              <a:rPr lang="fr-FR" sz="300" dirty="0" err="1">
                <a:solidFill>
                  <a:prstClr val="black"/>
                </a:solidFill>
                <a:latin typeface="Calibri" panose="020F0502020204030204" pitchFamily="34" charset="0"/>
                <a:ea typeface="Arial Unicode MS"/>
              </a:rPr>
              <a:t>since</a:t>
            </a:r>
            <a:r>
              <a:rPr lang="fr-FR" sz="300" dirty="0">
                <a:solidFill>
                  <a:prstClr val="black"/>
                </a:solidFill>
                <a:latin typeface="Calibri" panose="020F0502020204030204" pitchFamily="34" charset="0"/>
                <a:ea typeface="Arial Unicode MS"/>
              </a:rPr>
              <a:t> time </a:t>
            </a:r>
            <a:r>
              <a:rPr lang="fr-FR" sz="300" dirty="0" err="1">
                <a:solidFill>
                  <a:prstClr val="black"/>
                </a:solidFill>
                <a:latin typeface="Calibri" panose="020F0502020204030204" pitchFamily="34" charset="0"/>
                <a:ea typeface="Arial Unicode MS"/>
              </a:rPr>
              <a:t>immemorial</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Extremely</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rich</a:t>
            </a:r>
            <a:r>
              <a:rPr lang="fr-FR" sz="300" dirty="0">
                <a:solidFill>
                  <a:prstClr val="black"/>
                </a:solidFill>
                <a:latin typeface="Calibri" panose="020F0502020204030204" pitchFamily="34" charset="0"/>
                <a:ea typeface="Arial Unicode MS"/>
              </a:rPr>
              <a:t> in </a:t>
            </a:r>
            <a:r>
              <a:rPr lang="fr-FR" sz="300" dirty="0" err="1">
                <a:solidFill>
                  <a:prstClr val="black"/>
                </a:solidFill>
                <a:latin typeface="Calibri" panose="020F0502020204030204" pitchFamily="34" charset="0"/>
                <a:ea typeface="Arial Unicode MS"/>
              </a:rPr>
              <a:t>polyphenols</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powerful</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antioxidants</a:t>
            </a:r>
            <a:r>
              <a:rPr lang="fr-FR" sz="300" dirty="0">
                <a:solidFill>
                  <a:prstClr val="black"/>
                </a:solidFill>
                <a:latin typeface="Calibri" panose="020F0502020204030204" pitchFamily="34" charset="0"/>
                <a:ea typeface="Arial Unicode MS"/>
              </a:rPr>
              <a:t>, over 250 </a:t>
            </a:r>
            <a:r>
              <a:rPr lang="fr-FR" sz="300" dirty="0" err="1">
                <a:solidFill>
                  <a:prstClr val="black"/>
                </a:solidFill>
                <a:latin typeface="Calibri" panose="020F0502020204030204" pitchFamily="34" charset="0"/>
                <a:ea typeface="Arial Unicode MS"/>
              </a:rPr>
              <a:t>scientific</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studies</a:t>
            </a:r>
            <a:r>
              <a:rPr lang="fr-FR" sz="300" dirty="0">
                <a:solidFill>
                  <a:prstClr val="black"/>
                </a:solidFill>
                <a:latin typeface="Calibri" panose="020F0502020204030204" pitchFamily="34" charset="0"/>
                <a:ea typeface="Arial Unicode MS"/>
              </a:rPr>
              <a:t> show </a:t>
            </a:r>
            <a:r>
              <a:rPr lang="fr-FR" sz="300" dirty="0" err="1">
                <a:solidFill>
                  <a:prstClr val="black"/>
                </a:solidFill>
                <a:latin typeface="Calibri" panose="020F0502020204030204" pitchFamily="34" charset="0"/>
                <a:ea typeface="Arial Unicode MS"/>
              </a:rPr>
              <a:t>that</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pomegranate</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may</a:t>
            </a:r>
            <a:r>
              <a:rPr lang="fr-FR" sz="300" dirty="0">
                <a:solidFill>
                  <a:prstClr val="black"/>
                </a:solidFill>
                <a:latin typeface="Calibri" panose="020F0502020204030204" pitchFamily="34" charset="0"/>
                <a:ea typeface="Arial Unicode MS"/>
              </a:rPr>
              <a:t> have a positive </a:t>
            </a:r>
            <a:r>
              <a:rPr lang="fr-FR" sz="300" dirty="0" err="1">
                <a:solidFill>
                  <a:prstClr val="black"/>
                </a:solidFill>
                <a:latin typeface="Calibri" panose="020F0502020204030204" pitchFamily="34" charset="0"/>
                <a:ea typeface="Arial Unicode MS"/>
              </a:rPr>
              <a:t>effect</a:t>
            </a:r>
            <a:r>
              <a:rPr lang="fr-FR" sz="300" dirty="0">
                <a:solidFill>
                  <a:prstClr val="black"/>
                </a:solidFill>
                <a:latin typeface="Calibri" panose="020F0502020204030204" pitchFamily="34" charset="0"/>
                <a:ea typeface="Arial Unicode MS"/>
              </a:rPr>
              <a:t> on </a:t>
            </a:r>
            <a:r>
              <a:rPr lang="fr-FR" sz="300" dirty="0" err="1">
                <a:solidFill>
                  <a:prstClr val="black"/>
                </a:solidFill>
                <a:latin typeface="Calibri" panose="020F0502020204030204" pitchFamily="34" charset="0"/>
                <a:ea typeface="Arial Unicode MS"/>
              </a:rPr>
              <a:t>cardiovascular</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disease</a:t>
            </a:r>
            <a:r>
              <a:rPr lang="fr-FR" sz="300" dirty="0">
                <a:solidFill>
                  <a:prstClr val="black"/>
                </a:solidFill>
                <a:latin typeface="Calibri" panose="020F0502020204030204" pitchFamily="34" charset="0"/>
                <a:ea typeface="Arial Unicode MS"/>
              </a:rPr>
              <a:t>, cancer and </a:t>
            </a:r>
            <a:r>
              <a:rPr lang="fr-FR" sz="300" dirty="0" err="1">
                <a:solidFill>
                  <a:prstClr val="black"/>
                </a:solidFill>
                <a:latin typeface="Calibri" panose="020F0502020204030204" pitchFamily="34" charset="0"/>
                <a:ea typeface="Arial Unicode MS"/>
              </a:rPr>
              <a:t>arthritis</a:t>
            </a:r>
            <a:r>
              <a:rPr lang="fr-FR" sz="300" dirty="0">
                <a:solidFill>
                  <a:prstClr val="black"/>
                </a:solidFill>
                <a:latin typeface="Calibri" panose="020F0502020204030204" pitchFamily="34" charset="0"/>
                <a:ea typeface="Arial Unicode MS"/>
              </a:rPr>
              <a:t>. </a:t>
            </a:r>
            <a:endParaRPr lang="fr-FR" sz="300" dirty="0">
              <a:solidFill>
                <a:prstClr val="black"/>
              </a:solidFill>
              <a:latin typeface="Times New Roman" panose="02020603050405020304" pitchFamily="18" charset="0"/>
              <a:ea typeface="Arial Unicode MS"/>
            </a:endParaRPr>
          </a:p>
          <a:p>
            <a:pPr defTabSz="931134">
              <a:defRPr/>
            </a:pPr>
            <a:r>
              <a:rPr lang="fr-FR" sz="300" dirty="0">
                <a:solidFill>
                  <a:prstClr val="black"/>
                </a:solidFill>
                <a:latin typeface="Calibri" panose="020F0502020204030204" pitchFamily="34" charset="0"/>
                <a:ea typeface="Arial Unicode MS"/>
              </a:rPr>
              <a:t>A </a:t>
            </a:r>
            <a:r>
              <a:rPr lang="fr-FR" sz="300" dirty="0" err="1">
                <a:solidFill>
                  <a:prstClr val="black"/>
                </a:solidFill>
                <a:latin typeface="Calibri" panose="020F0502020204030204" pitchFamily="34" charset="0"/>
                <a:ea typeface="Arial Unicode MS"/>
              </a:rPr>
              <a:t>true</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superfood</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pomegranate</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here</a:t>
            </a:r>
            <a:r>
              <a:rPr lang="fr-FR" sz="300" dirty="0">
                <a:solidFill>
                  <a:prstClr val="black"/>
                </a:solidFill>
                <a:latin typeface="Calibri" panose="020F0502020204030204" pitchFamily="34" charset="0"/>
                <a:ea typeface="Arial Unicode MS"/>
              </a:rPr>
              <a:t> in </a:t>
            </a:r>
            <a:r>
              <a:rPr lang="fr-FR" sz="300" dirty="0" err="1">
                <a:solidFill>
                  <a:prstClr val="black"/>
                </a:solidFill>
                <a:latin typeface="Calibri" panose="020F0502020204030204" pitchFamily="34" charset="0"/>
                <a:ea typeface="Arial Unicode MS"/>
              </a:rPr>
              <a:t>its</a:t>
            </a:r>
            <a:r>
              <a:rPr lang="fr-FR" sz="300" dirty="0">
                <a:solidFill>
                  <a:prstClr val="black"/>
                </a:solidFill>
                <a:latin typeface="Calibri" panose="020F0502020204030204" pitchFamily="34" charset="0"/>
                <a:ea typeface="Arial Unicode MS"/>
              </a:rPr>
              <a:t> native plant </a:t>
            </a:r>
            <a:r>
              <a:rPr lang="fr-FR" sz="300" dirty="0" err="1">
                <a:solidFill>
                  <a:prstClr val="black"/>
                </a:solidFill>
                <a:latin typeface="Calibri" panose="020F0502020204030204" pitchFamily="34" charset="0"/>
                <a:ea typeface="Arial Unicode MS"/>
              </a:rPr>
              <a:t>cell</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form</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helps</a:t>
            </a:r>
            <a:r>
              <a:rPr lang="fr-FR" sz="300" dirty="0">
                <a:solidFill>
                  <a:prstClr val="black"/>
                </a:solidFill>
                <a:latin typeface="Calibri" panose="020F0502020204030204" pitchFamily="34" charset="0"/>
                <a:ea typeface="Arial Unicode MS"/>
              </a:rPr>
              <a:t> boost skin radiance and </a:t>
            </a:r>
            <a:r>
              <a:rPr lang="fr-FR" sz="300" dirty="0" err="1">
                <a:solidFill>
                  <a:prstClr val="black"/>
                </a:solidFill>
                <a:latin typeface="Calibri" panose="020F0502020204030204" pitchFamily="34" charset="0"/>
                <a:ea typeface="Arial Unicode MS"/>
              </a:rPr>
              <a:t>even</a:t>
            </a:r>
            <a:r>
              <a:rPr lang="fr-FR" sz="300" dirty="0">
                <a:solidFill>
                  <a:prstClr val="black"/>
                </a:solidFill>
                <a:latin typeface="Calibri" panose="020F0502020204030204" pitchFamily="34" charset="0"/>
                <a:ea typeface="Arial Unicode MS"/>
              </a:rPr>
              <a:t> out skin </a:t>
            </a:r>
            <a:r>
              <a:rPr lang="fr-FR" sz="300" dirty="0" err="1">
                <a:solidFill>
                  <a:prstClr val="black"/>
                </a:solidFill>
                <a:latin typeface="Calibri" panose="020F0502020204030204" pitchFamily="34" charset="0"/>
                <a:ea typeface="Arial Unicode MS"/>
              </a:rPr>
              <a:t>tone</a:t>
            </a:r>
            <a:r>
              <a:rPr lang="fr-FR" sz="300" dirty="0">
                <a:solidFill>
                  <a:prstClr val="black"/>
                </a:solidFill>
                <a:latin typeface="Calibri" panose="020F0502020204030204" pitchFamily="34" charset="0"/>
                <a:ea typeface="Arial Unicode MS"/>
              </a:rPr>
              <a:t>:</a:t>
            </a:r>
            <a:endParaRPr lang="fr-FR" sz="300" dirty="0">
              <a:solidFill>
                <a:prstClr val="black"/>
              </a:solidFill>
              <a:latin typeface="Times New Roman" panose="02020603050405020304" pitchFamily="18" charset="0"/>
              <a:ea typeface="Arial Unicode MS"/>
            </a:endParaRPr>
          </a:p>
          <a:p>
            <a:pPr defTabSz="931134">
              <a:defRPr/>
            </a:pPr>
            <a:r>
              <a:rPr lang="fr-FR" sz="300" u="sng" dirty="0" err="1">
                <a:solidFill>
                  <a:prstClr val="black"/>
                </a:solidFill>
                <a:latin typeface="Calibri" panose="020F0502020204030204" pitchFamily="34" charset="0"/>
                <a:ea typeface="Arial Unicode MS"/>
              </a:rPr>
              <a:t>Pomegranate's</a:t>
            </a:r>
            <a:r>
              <a:rPr lang="fr-FR" sz="300" u="sng" dirty="0">
                <a:solidFill>
                  <a:prstClr val="black"/>
                </a:solidFill>
                <a:latin typeface="Calibri" panose="020F0502020204030204" pitchFamily="34" charset="0"/>
                <a:ea typeface="Arial Unicode MS"/>
              </a:rPr>
              <a:t> native plant </a:t>
            </a:r>
            <a:r>
              <a:rPr lang="fr-FR" sz="300" u="sng" dirty="0" err="1">
                <a:solidFill>
                  <a:prstClr val="black"/>
                </a:solidFill>
                <a:latin typeface="Calibri" panose="020F0502020204030204" pitchFamily="34" charset="0"/>
                <a:ea typeface="Arial Unicode MS"/>
              </a:rPr>
              <a:t>cells</a:t>
            </a:r>
            <a:r>
              <a:rPr lang="fr-FR" sz="300" u="sng" dirty="0">
                <a:solidFill>
                  <a:prstClr val="black"/>
                </a:solidFill>
                <a:latin typeface="Calibri" panose="020F0502020204030204" pitchFamily="34" charset="0"/>
                <a:ea typeface="Arial Unicode MS"/>
              </a:rPr>
              <a:t> </a:t>
            </a:r>
            <a:r>
              <a:rPr lang="fr-FR" sz="300" u="sng" dirty="0" err="1">
                <a:solidFill>
                  <a:prstClr val="black"/>
                </a:solidFill>
                <a:latin typeface="Calibri" panose="020F0502020204030204" pitchFamily="34" charset="0"/>
                <a:ea typeface="Arial Unicode MS"/>
              </a:rPr>
              <a:t>promote</a:t>
            </a:r>
            <a:r>
              <a:rPr lang="fr-FR" sz="300" u="sng" dirty="0">
                <a:solidFill>
                  <a:prstClr val="black"/>
                </a:solidFill>
                <a:latin typeface="Calibri" panose="020F0502020204030204" pitchFamily="34" charset="0"/>
                <a:ea typeface="Arial Unicode MS"/>
              </a:rPr>
              <a:t> cellular </a:t>
            </a:r>
            <a:r>
              <a:rPr lang="fr-FR" sz="300" u="sng" dirty="0" err="1">
                <a:solidFill>
                  <a:prstClr val="black"/>
                </a:solidFill>
                <a:latin typeface="Calibri" panose="020F0502020204030204" pitchFamily="34" charset="0"/>
                <a:ea typeface="Arial Unicode MS"/>
              </a:rPr>
              <a:t>oxygenation</a:t>
            </a:r>
            <a:r>
              <a:rPr lang="fr-FR" sz="300" u="sng" dirty="0">
                <a:solidFill>
                  <a:prstClr val="black"/>
                </a:solidFill>
                <a:latin typeface="Calibri" panose="020F0502020204030204" pitchFamily="34" charset="0"/>
                <a:ea typeface="Arial Unicode MS"/>
              </a:rPr>
              <a:t>:</a:t>
            </a:r>
            <a:endParaRPr lang="fr-FR" sz="300" dirty="0">
              <a:solidFill>
                <a:prstClr val="black"/>
              </a:solidFill>
              <a:latin typeface="Times New Roman" panose="02020603050405020304" pitchFamily="18" charset="0"/>
              <a:ea typeface="Arial Unicode MS"/>
            </a:endParaRPr>
          </a:p>
          <a:p>
            <a:pPr defTabSz="931134">
              <a:defRPr/>
            </a:pPr>
            <a:r>
              <a:rPr lang="fr-FR" sz="300" dirty="0">
                <a:solidFill>
                  <a:prstClr val="black"/>
                </a:solidFill>
                <a:latin typeface="Calibri" panose="020F0502020204030204" pitchFamily="34" charset="0"/>
                <a:ea typeface="Arial Unicode MS"/>
              </a:rPr>
              <a:t>Action on cellular respiration</a:t>
            </a:r>
            <a:r>
              <a:rPr lang="fr-FR" sz="300" baseline="30000" dirty="0">
                <a:solidFill>
                  <a:prstClr val="black"/>
                </a:solidFill>
                <a:latin typeface="Calibri" panose="020F0502020204030204" pitchFamily="34" charset="0"/>
                <a:ea typeface="Arial Unicode MS"/>
              </a:rPr>
              <a:t>(4)</a:t>
            </a:r>
            <a:r>
              <a:rPr lang="fr-FR" sz="300" dirty="0">
                <a:solidFill>
                  <a:prstClr val="black"/>
                </a:solidFill>
                <a:latin typeface="Calibri" panose="020F0502020204030204" pitchFamily="34" charset="0"/>
                <a:ea typeface="Arial Unicode MS"/>
              </a:rPr>
              <a:t> + 22% in </a:t>
            </a:r>
            <a:r>
              <a:rPr lang="fr-FR" sz="300" dirty="0" err="1">
                <a:solidFill>
                  <a:prstClr val="black"/>
                </a:solidFill>
                <a:latin typeface="Calibri" panose="020F0502020204030204" pitchFamily="34" charset="0"/>
                <a:ea typeface="Arial Unicode MS"/>
              </a:rPr>
              <a:t>extreme</a:t>
            </a:r>
            <a:r>
              <a:rPr lang="fr-FR" sz="300" dirty="0">
                <a:solidFill>
                  <a:prstClr val="black"/>
                </a:solidFill>
                <a:latin typeface="Calibri" panose="020F0502020204030204" pitchFamily="34" charset="0"/>
                <a:ea typeface="Arial Unicode MS"/>
              </a:rPr>
              <a:t> conditions</a:t>
            </a:r>
            <a:r>
              <a:rPr lang="fr-FR" sz="300" baseline="30000" dirty="0">
                <a:solidFill>
                  <a:prstClr val="black"/>
                </a:solidFill>
                <a:latin typeface="Calibri" panose="020F0502020204030204" pitchFamily="34" charset="0"/>
                <a:ea typeface="Arial Unicode MS"/>
              </a:rPr>
              <a:t>(5)</a:t>
            </a:r>
            <a:r>
              <a:rPr lang="fr-FR" sz="300" dirty="0">
                <a:solidFill>
                  <a:prstClr val="black"/>
                </a:solidFill>
                <a:latin typeface="Calibri" panose="020F0502020204030204" pitchFamily="34" charset="0"/>
                <a:ea typeface="Arial Unicode MS"/>
              </a:rPr>
              <a:t> . </a:t>
            </a:r>
            <a:endParaRPr lang="fr-FR" sz="300" dirty="0">
              <a:solidFill>
                <a:prstClr val="black"/>
              </a:solidFill>
              <a:latin typeface="Times New Roman" panose="02020603050405020304" pitchFamily="18" charset="0"/>
              <a:ea typeface="Arial Unicode MS"/>
            </a:endParaRPr>
          </a:p>
          <a:p>
            <a:pPr defTabSz="931134">
              <a:defRPr/>
            </a:pPr>
            <a:r>
              <a:rPr lang="fr-FR" sz="300" u="sng" dirty="0" err="1">
                <a:solidFill>
                  <a:prstClr val="black"/>
                </a:solidFill>
                <a:latin typeface="Calibri" panose="020F0502020204030204" pitchFamily="34" charset="0"/>
                <a:ea typeface="Arial Unicode MS"/>
              </a:rPr>
              <a:t>Pomegranate's</a:t>
            </a:r>
            <a:r>
              <a:rPr lang="fr-FR" sz="300" u="sng" dirty="0">
                <a:solidFill>
                  <a:prstClr val="black"/>
                </a:solidFill>
                <a:latin typeface="Calibri" panose="020F0502020204030204" pitchFamily="34" charset="0"/>
                <a:ea typeface="Arial Unicode MS"/>
              </a:rPr>
              <a:t> native plant </a:t>
            </a:r>
            <a:r>
              <a:rPr lang="fr-FR" sz="300" u="sng" dirty="0" err="1">
                <a:solidFill>
                  <a:prstClr val="black"/>
                </a:solidFill>
                <a:latin typeface="Calibri" panose="020F0502020204030204" pitchFamily="34" charset="0"/>
                <a:ea typeface="Arial Unicode MS"/>
              </a:rPr>
              <a:t>cells</a:t>
            </a:r>
            <a:r>
              <a:rPr lang="fr-FR" sz="300" u="sng" dirty="0">
                <a:solidFill>
                  <a:prstClr val="black"/>
                </a:solidFill>
                <a:latin typeface="Calibri" panose="020F0502020204030204" pitchFamily="34" charset="0"/>
                <a:ea typeface="Arial Unicode MS"/>
              </a:rPr>
              <a:t> </a:t>
            </a:r>
            <a:r>
              <a:rPr lang="fr-FR" sz="300" u="sng" dirty="0" err="1">
                <a:solidFill>
                  <a:prstClr val="black"/>
                </a:solidFill>
                <a:latin typeface="Calibri" panose="020F0502020204030204" pitchFamily="34" charset="0"/>
                <a:ea typeface="Arial Unicode MS"/>
              </a:rPr>
              <a:t>regulate</a:t>
            </a:r>
            <a:r>
              <a:rPr lang="fr-FR" sz="300" u="sng" dirty="0">
                <a:solidFill>
                  <a:prstClr val="black"/>
                </a:solidFill>
                <a:latin typeface="Calibri" panose="020F0502020204030204" pitchFamily="34" charset="0"/>
                <a:ea typeface="Arial Unicode MS"/>
              </a:rPr>
              <a:t> </a:t>
            </a:r>
            <a:r>
              <a:rPr lang="fr-FR" sz="300" u="sng" dirty="0" err="1">
                <a:solidFill>
                  <a:prstClr val="black"/>
                </a:solidFill>
                <a:latin typeface="Calibri" panose="020F0502020204030204" pitchFamily="34" charset="0"/>
                <a:ea typeface="Arial Unicode MS"/>
              </a:rPr>
              <a:t>melanogenesis</a:t>
            </a:r>
            <a:r>
              <a:rPr lang="fr-FR" sz="300" u="sng" baseline="30000" dirty="0">
                <a:solidFill>
                  <a:prstClr val="black"/>
                </a:solidFill>
                <a:latin typeface="Calibri" panose="020F0502020204030204" pitchFamily="34" charset="0"/>
                <a:ea typeface="Arial Unicode MS"/>
              </a:rPr>
              <a:t>(4) </a:t>
            </a:r>
            <a:r>
              <a:rPr lang="fr-FR" sz="300" u="sng" dirty="0">
                <a:solidFill>
                  <a:prstClr val="black"/>
                </a:solidFill>
                <a:latin typeface="Calibri" panose="020F0502020204030204" pitchFamily="34" charset="0"/>
                <a:ea typeface="Arial Unicode MS"/>
              </a:rPr>
              <a:t> :</a:t>
            </a:r>
            <a:endParaRPr lang="fr-FR" sz="300" dirty="0">
              <a:solidFill>
                <a:prstClr val="black"/>
              </a:solidFill>
              <a:latin typeface="Times New Roman" panose="02020603050405020304" pitchFamily="18" charset="0"/>
              <a:ea typeface="Arial Unicode MS"/>
            </a:endParaRPr>
          </a:p>
          <a:p>
            <a:pPr defTabSz="931134">
              <a:defRPr/>
            </a:pPr>
            <a:r>
              <a:rPr lang="fr-FR" sz="300" dirty="0">
                <a:solidFill>
                  <a:prstClr val="black"/>
                </a:solidFill>
                <a:latin typeface="Calibri" panose="020F0502020204030204" pitchFamily="34" charset="0"/>
                <a:ea typeface="Arial Unicode MS"/>
              </a:rPr>
              <a:t>By </a:t>
            </a:r>
            <a:r>
              <a:rPr lang="fr-FR" sz="300" dirty="0" err="1">
                <a:solidFill>
                  <a:prstClr val="black"/>
                </a:solidFill>
                <a:latin typeface="Calibri" panose="020F0502020204030204" pitchFamily="34" charset="0"/>
                <a:ea typeface="Arial Unicode MS"/>
              </a:rPr>
              <a:t>regulating</a:t>
            </a:r>
            <a:r>
              <a:rPr lang="fr-FR" sz="300" dirty="0">
                <a:solidFill>
                  <a:prstClr val="black"/>
                </a:solidFill>
                <a:latin typeface="Calibri" panose="020F0502020204030204" pitchFamily="34" charset="0"/>
                <a:ea typeface="Arial Unicode MS"/>
              </a:rPr>
              <a:t> tyrosinase (18% inhibition), native plant </a:t>
            </a:r>
            <a:r>
              <a:rPr lang="fr-FR" sz="300" dirty="0" err="1">
                <a:solidFill>
                  <a:prstClr val="black"/>
                </a:solidFill>
                <a:latin typeface="Calibri" panose="020F0502020204030204" pitchFamily="34" charset="0"/>
                <a:ea typeface="Arial Unicode MS"/>
              </a:rPr>
              <a:t>cells</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reduce</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melanin</a:t>
            </a:r>
            <a:r>
              <a:rPr lang="fr-FR" sz="300" dirty="0">
                <a:solidFill>
                  <a:prstClr val="black"/>
                </a:solidFill>
                <a:latin typeface="Calibri" panose="020F0502020204030204" pitchFamily="34" charset="0"/>
                <a:ea typeface="Arial Unicode MS"/>
              </a:rPr>
              <a:t> </a:t>
            </a:r>
            <a:r>
              <a:rPr lang="fr-FR" sz="300" dirty="0" err="1">
                <a:solidFill>
                  <a:prstClr val="black"/>
                </a:solidFill>
                <a:latin typeface="Calibri" panose="020F0502020204030204" pitchFamily="34" charset="0"/>
                <a:ea typeface="Arial Unicode MS"/>
              </a:rPr>
              <a:t>synthesis</a:t>
            </a:r>
            <a:r>
              <a:rPr lang="fr-FR" sz="300" dirty="0">
                <a:solidFill>
                  <a:prstClr val="black"/>
                </a:solidFill>
                <a:latin typeface="Calibri" panose="020F0502020204030204" pitchFamily="34" charset="0"/>
                <a:ea typeface="Arial Unicode MS"/>
              </a:rPr>
              <a:t> by 15%.</a:t>
            </a:r>
            <a:endParaRPr lang="fr-FR" sz="300" dirty="0">
              <a:solidFill>
                <a:prstClr val="black"/>
              </a:solidFill>
              <a:latin typeface="Times New Roman" panose="02020603050405020304" pitchFamily="18" charset="0"/>
              <a:ea typeface="Arial Unicode MS"/>
            </a:endParaRPr>
          </a:p>
          <a:p>
            <a:pPr defTabSz="931134">
              <a:defRPr/>
            </a:pPr>
            <a:r>
              <a:rPr lang="fr-FR" sz="300" b="1" dirty="0" err="1">
                <a:solidFill>
                  <a:prstClr val="black"/>
                </a:solidFill>
                <a:latin typeface="Calibri" panose="020F0502020204030204" pitchFamily="34" charset="0"/>
                <a:ea typeface="Arial Unicode MS"/>
              </a:rPr>
              <a:t>Through</a:t>
            </a:r>
            <a:r>
              <a:rPr lang="fr-FR" sz="300" b="1" dirty="0">
                <a:solidFill>
                  <a:prstClr val="black"/>
                </a:solidFill>
                <a:latin typeface="Calibri" panose="020F0502020204030204" pitchFamily="34" charset="0"/>
                <a:ea typeface="Arial Unicode MS"/>
              </a:rPr>
              <a:t> </a:t>
            </a:r>
            <a:r>
              <a:rPr lang="fr-FR" sz="300" b="1" dirty="0" err="1">
                <a:solidFill>
                  <a:prstClr val="black"/>
                </a:solidFill>
                <a:latin typeface="Calibri" panose="020F0502020204030204" pitchFamily="34" charset="0"/>
                <a:ea typeface="Arial Unicode MS"/>
              </a:rPr>
              <a:t>these</a:t>
            </a:r>
            <a:r>
              <a:rPr lang="fr-FR" sz="300" b="1" dirty="0">
                <a:solidFill>
                  <a:prstClr val="black"/>
                </a:solidFill>
                <a:latin typeface="Calibri" panose="020F0502020204030204" pitchFamily="34" charset="0"/>
                <a:ea typeface="Arial Unicode MS"/>
              </a:rPr>
              <a:t> actions, </a:t>
            </a:r>
            <a:r>
              <a:rPr lang="fr-FR" sz="300" b="1" u="sng" dirty="0" err="1">
                <a:solidFill>
                  <a:prstClr val="black"/>
                </a:solidFill>
                <a:latin typeface="Calibri" panose="020F0502020204030204" pitchFamily="34" charset="0"/>
                <a:ea typeface="Arial Unicode MS"/>
              </a:rPr>
              <a:t>pomegranate's</a:t>
            </a:r>
            <a:r>
              <a:rPr lang="fr-FR" sz="300" b="1" u="sng" dirty="0">
                <a:solidFill>
                  <a:prstClr val="black"/>
                </a:solidFill>
                <a:latin typeface="Calibri" panose="020F0502020204030204" pitchFamily="34" charset="0"/>
                <a:ea typeface="Arial Unicode MS"/>
              </a:rPr>
              <a:t> native plant </a:t>
            </a:r>
            <a:r>
              <a:rPr lang="fr-FR" sz="300" b="1" u="sng" dirty="0" err="1">
                <a:solidFill>
                  <a:prstClr val="black"/>
                </a:solidFill>
                <a:latin typeface="Calibri" panose="020F0502020204030204" pitchFamily="34" charset="0"/>
                <a:ea typeface="Arial Unicode MS"/>
              </a:rPr>
              <a:t>cells</a:t>
            </a:r>
            <a:r>
              <a:rPr lang="fr-FR" sz="300" b="1" u="sng" dirty="0">
                <a:solidFill>
                  <a:prstClr val="black"/>
                </a:solidFill>
                <a:latin typeface="Calibri" panose="020F0502020204030204" pitchFamily="34" charset="0"/>
                <a:ea typeface="Arial Unicode MS"/>
              </a:rPr>
              <a:t> </a:t>
            </a:r>
            <a:r>
              <a:rPr lang="fr-FR" sz="300" b="1" dirty="0">
                <a:solidFill>
                  <a:prstClr val="black"/>
                </a:solidFill>
                <a:latin typeface="Calibri" panose="020F0502020204030204" pitchFamily="34" charset="0"/>
                <a:ea typeface="Arial Unicode MS"/>
              </a:rPr>
              <a:t>help the skin to </a:t>
            </a:r>
            <a:r>
              <a:rPr lang="fr-FR" sz="300" b="1" dirty="0" err="1">
                <a:solidFill>
                  <a:prstClr val="black"/>
                </a:solidFill>
                <a:latin typeface="Calibri" panose="020F0502020204030204" pitchFamily="34" charset="0"/>
                <a:ea typeface="Arial Unicode MS"/>
              </a:rPr>
              <a:t>better</a:t>
            </a:r>
            <a:r>
              <a:rPr lang="fr-FR" sz="300" b="1" dirty="0">
                <a:solidFill>
                  <a:prstClr val="black"/>
                </a:solidFill>
                <a:latin typeface="Calibri" panose="020F0502020204030204" pitchFamily="34" charset="0"/>
                <a:ea typeface="Arial Unicode MS"/>
              </a:rPr>
              <a:t> </a:t>
            </a:r>
            <a:r>
              <a:rPr lang="fr-FR" sz="300" b="1" dirty="0" err="1">
                <a:solidFill>
                  <a:prstClr val="black"/>
                </a:solidFill>
                <a:latin typeface="Calibri" panose="020F0502020204030204" pitchFamily="34" charset="0"/>
                <a:ea typeface="Arial Unicode MS"/>
              </a:rPr>
              <a:t>protect</a:t>
            </a:r>
            <a:r>
              <a:rPr lang="fr-FR" sz="300" b="1" dirty="0">
                <a:solidFill>
                  <a:prstClr val="black"/>
                </a:solidFill>
                <a:latin typeface="Calibri" panose="020F0502020204030204" pitchFamily="34" charset="0"/>
                <a:ea typeface="Arial Unicode MS"/>
              </a:rPr>
              <a:t> </a:t>
            </a:r>
            <a:r>
              <a:rPr lang="fr-FR" sz="300" b="1" dirty="0" err="1">
                <a:solidFill>
                  <a:prstClr val="black"/>
                </a:solidFill>
                <a:latin typeface="Calibri" panose="020F0502020204030204" pitchFamily="34" charset="0"/>
                <a:ea typeface="Arial Unicode MS"/>
              </a:rPr>
              <a:t>itself</a:t>
            </a:r>
            <a:r>
              <a:rPr lang="fr-FR" sz="300" b="1" dirty="0">
                <a:solidFill>
                  <a:prstClr val="black"/>
                </a:solidFill>
                <a:latin typeface="Calibri" panose="020F0502020204030204" pitchFamily="34" charset="0"/>
                <a:ea typeface="Arial Unicode MS"/>
              </a:rPr>
              <a:t> </a:t>
            </a:r>
            <a:r>
              <a:rPr lang="fr-FR" sz="300" b="1" dirty="0" err="1">
                <a:solidFill>
                  <a:prstClr val="black"/>
                </a:solidFill>
                <a:latin typeface="Calibri" panose="020F0502020204030204" pitchFamily="34" charset="0"/>
                <a:ea typeface="Arial Unicode MS"/>
              </a:rPr>
              <a:t>from</a:t>
            </a:r>
            <a:r>
              <a:rPr lang="fr-FR" sz="300" b="1" dirty="0">
                <a:solidFill>
                  <a:prstClr val="black"/>
                </a:solidFill>
                <a:latin typeface="Calibri" panose="020F0502020204030204" pitchFamily="34" charset="0"/>
                <a:ea typeface="Arial Unicode MS"/>
              </a:rPr>
              <a:t> free radical </a:t>
            </a:r>
            <a:r>
              <a:rPr lang="fr-FR" sz="300" b="1" dirty="0" err="1">
                <a:solidFill>
                  <a:prstClr val="black"/>
                </a:solidFill>
                <a:latin typeface="Calibri" panose="020F0502020204030204" pitchFamily="34" charset="0"/>
                <a:ea typeface="Arial Unicode MS"/>
              </a:rPr>
              <a:t>attacks</a:t>
            </a:r>
            <a:r>
              <a:rPr lang="fr-FR" sz="300" b="1" dirty="0">
                <a:solidFill>
                  <a:prstClr val="black"/>
                </a:solidFill>
                <a:latin typeface="Calibri" panose="020F0502020204030204" pitchFamily="34" charset="0"/>
                <a:ea typeface="Arial Unicode MS"/>
              </a:rPr>
              <a:t>, to </a:t>
            </a:r>
            <a:r>
              <a:rPr lang="fr-FR" sz="300" b="1" dirty="0" err="1">
                <a:solidFill>
                  <a:prstClr val="black"/>
                </a:solidFill>
                <a:latin typeface="Calibri" panose="020F0502020204030204" pitchFamily="34" charset="0"/>
                <a:ea typeface="Arial Unicode MS"/>
              </a:rPr>
              <a:t>be</a:t>
            </a:r>
            <a:r>
              <a:rPr lang="fr-FR" sz="300" b="1" dirty="0">
                <a:solidFill>
                  <a:prstClr val="black"/>
                </a:solidFill>
                <a:latin typeface="Calibri" panose="020F0502020204030204" pitchFamily="34" charset="0"/>
                <a:ea typeface="Arial Unicode MS"/>
              </a:rPr>
              <a:t> more </a:t>
            </a:r>
            <a:r>
              <a:rPr lang="fr-FR" sz="300" b="1" dirty="0" err="1">
                <a:solidFill>
                  <a:prstClr val="black"/>
                </a:solidFill>
                <a:latin typeface="Calibri" panose="020F0502020204030204" pitchFamily="34" charset="0"/>
                <a:ea typeface="Arial Unicode MS"/>
              </a:rPr>
              <a:t>luminous</a:t>
            </a:r>
            <a:r>
              <a:rPr lang="fr-FR" sz="300" b="1" dirty="0">
                <a:solidFill>
                  <a:prstClr val="black"/>
                </a:solidFill>
                <a:latin typeface="Calibri" panose="020F0502020204030204" pitchFamily="34" charset="0"/>
                <a:ea typeface="Arial Unicode MS"/>
              </a:rPr>
              <a:t> and </a:t>
            </a:r>
            <a:r>
              <a:rPr lang="fr-FR" sz="300" b="1" dirty="0" err="1">
                <a:solidFill>
                  <a:prstClr val="black"/>
                </a:solidFill>
                <a:latin typeface="Calibri" panose="020F0502020204030204" pitchFamily="34" charset="0"/>
                <a:ea typeface="Arial Unicode MS"/>
              </a:rPr>
              <a:t>even-toned</a:t>
            </a:r>
            <a:r>
              <a:rPr lang="fr-FR" sz="300" b="1" dirty="0">
                <a:solidFill>
                  <a:prstClr val="black"/>
                </a:solidFill>
                <a:latin typeface="Calibri" panose="020F0502020204030204" pitchFamily="34" charset="0"/>
                <a:ea typeface="Arial Unicode MS"/>
              </a:rPr>
              <a:t>. </a:t>
            </a:r>
            <a:r>
              <a:rPr lang="fr-FR" sz="300" b="1" dirty="0" err="1">
                <a:solidFill>
                  <a:prstClr val="black"/>
                </a:solidFill>
                <a:latin typeface="Calibri" panose="020F0502020204030204" pitchFamily="34" charset="0"/>
                <a:ea typeface="Arial Unicode MS"/>
              </a:rPr>
              <a:t>They</a:t>
            </a:r>
            <a:r>
              <a:rPr lang="fr-FR" sz="300" b="1" dirty="0">
                <a:solidFill>
                  <a:prstClr val="black"/>
                </a:solidFill>
                <a:latin typeface="Calibri" panose="020F0502020204030204" pitchFamily="34" charset="0"/>
                <a:ea typeface="Arial Unicode MS"/>
              </a:rPr>
              <a:t> </a:t>
            </a:r>
            <a:r>
              <a:rPr lang="fr-FR" sz="300" b="1" dirty="0" err="1">
                <a:solidFill>
                  <a:prstClr val="black"/>
                </a:solidFill>
                <a:latin typeface="Calibri" panose="020F0502020204030204" pitchFamily="34" charset="0"/>
                <a:ea typeface="Arial Unicode MS"/>
              </a:rPr>
              <a:t>reinforce</a:t>
            </a:r>
            <a:r>
              <a:rPr lang="fr-FR" sz="300" b="1" dirty="0">
                <a:solidFill>
                  <a:prstClr val="black"/>
                </a:solidFill>
                <a:latin typeface="Calibri" panose="020F0502020204030204" pitchFamily="34" charset="0"/>
                <a:ea typeface="Arial Unicode MS"/>
              </a:rPr>
              <a:t> the radiance and anti-spot actions of </a:t>
            </a:r>
            <a:r>
              <a:rPr lang="fr-FR" sz="300" b="1" dirty="0" err="1">
                <a:solidFill>
                  <a:prstClr val="black"/>
                </a:solidFill>
                <a:latin typeface="Calibri" panose="020F0502020204030204" pitchFamily="34" charset="0"/>
                <a:ea typeface="Arial Unicode MS"/>
              </a:rPr>
              <a:t>vitamin</a:t>
            </a:r>
            <a:r>
              <a:rPr lang="fr-FR" sz="300" b="1" dirty="0">
                <a:solidFill>
                  <a:prstClr val="black"/>
                </a:solidFill>
                <a:latin typeface="Calibri" panose="020F0502020204030204" pitchFamily="34" charset="0"/>
                <a:ea typeface="Arial Unicode MS"/>
              </a:rPr>
              <a:t> C. </a:t>
            </a:r>
            <a:endParaRPr lang="fr-FR" sz="300" dirty="0">
              <a:solidFill>
                <a:prstClr val="black"/>
              </a:solidFill>
              <a:latin typeface="Times New Roman" panose="02020603050405020304" pitchFamily="18" charset="0"/>
              <a:ea typeface="Arial Unicode MS"/>
            </a:endParaRPr>
          </a:p>
          <a:p>
            <a:endParaRPr lang="fr-FR" sz="300" dirty="0"/>
          </a:p>
          <a:p>
            <a:pPr marL="161655"/>
            <a:r>
              <a:rPr lang="fr-FR" sz="500" b="1" u="sng" dirty="0" err="1">
                <a:solidFill>
                  <a:srgbClr val="000000"/>
                </a:solidFill>
                <a:latin typeface="Calibri" panose="020F0502020204030204" pitchFamily="34" charset="0"/>
                <a:ea typeface="Calibri" panose="020F0502020204030204" pitchFamily="34" charset="0"/>
              </a:rPr>
              <a:t>Organic</a:t>
            </a:r>
            <a:r>
              <a:rPr lang="fr-FR" sz="500" b="1" u="sng" dirty="0">
                <a:solidFill>
                  <a:srgbClr val="000000"/>
                </a:solidFill>
                <a:latin typeface="Calibri" panose="020F0502020204030204" pitchFamily="34" charset="0"/>
                <a:ea typeface="Calibri" panose="020F0502020204030204" pitchFamily="34" charset="0"/>
              </a:rPr>
              <a:t> </a:t>
            </a:r>
            <a:r>
              <a:rPr lang="fr-FR" sz="500" b="1" u="sng" dirty="0" err="1">
                <a:solidFill>
                  <a:srgbClr val="000000"/>
                </a:solidFill>
                <a:latin typeface="Calibri" panose="020F0502020204030204" pitchFamily="34" charset="0"/>
                <a:ea typeface="Calibri" panose="020F0502020204030204" pitchFamily="34" charset="0"/>
              </a:rPr>
              <a:t>apricot</a:t>
            </a:r>
            <a:r>
              <a:rPr lang="fr-FR" sz="500" b="1" u="sng" dirty="0">
                <a:solidFill>
                  <a:srgbClr val="000000"/>
                </a:solidFill>
                <a:latin typeface="Calibri" panose="020F0502020204030204" pitchFamily="34" charset="0"/>
                <a:ea typeface="Calibri" panose="020F0502020204030204" pitchFamily="34" charset="0"/>
              </a:rPr>
              <a:t> </a:t>
            </a:r>
            <a:r>
              <a:rPr lang="fr-FR" sz="500" b="1" u="sng" dirty="0" err="1">
                <a:solidFill>
                  <a:srgbClr val="000000"/>
                </a:solidFill>
                <a:latin typeface="Calibri" panose="020F0502020204030204" pitchFamily="34" charset="0"/>
                <a:ea typeface="Calibri" panose="020F0502020204030204" pitchFamily="34" charset="0"/>
              </a:rPr>
              <a:t>oil</a:t>
            </a:r>
            <a:endParaRPr lang="fr-FR" sz="300" b="1" dirty="0">
              <a:latin typeface="Calibri" panose="020F0502020204030204" pitchFamily="34" charset="0"/>
              <a:ea typeface="Calibri" panose="020F0502020204030204" pitchFamily="34" charset="0"/>
            </a:endParaRPr>
          </a:p>
          <a:p>
            <a:pPr marL="161655"/>
            <a:r>
              <a:rPr lang="fr-FR" sz="300" dirty="0" err="1">
                <a:latin typeface="Calibri" panose="020F0502020204030204" pitchFamily="34" charset="0"/>
                <a:ea typeface="Arial Unicode MS"/>
              </a:rPr>
              <a:t>Obtained</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from</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organic</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apricots</a:t>
            </a:r>
            <a:r>
              <a:rPr lang="fr-FR" sz="300" dirty="0">
                <a:latin typeface="Calibri" panose="020F0502020204030204" pitchFamily="34" charset="0"/>
                <a:ea typeface="Arial Unicode MS"/>
              </a:rPr>
              <a:t>, the </a:t>
            </a:r>
            <a:r>
              <a:rPr lang="fr-FR" sz="300" dirty="0" err="1">
                <a:latin typeface="Calibri" panose="020F0502020204030204" pitchFamily="34" charset="0"/>
                <a:ea typeface="Arial Unicode MS"/>
              </a:rPr>
              <a:t>oil</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extracted</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from</a:t>
            </a:r>
            <a:r>
              <a:rPr lang="fr-FR" sz="300" dirty="0">
                <a:latin typeface="Calibri" panose="020F0502020204030204" pitchFamily="34" charset="0"/>
                <a:ea typeface="Arial Unicode MS"/>
              </a:rPr>
              <a:t> the kernel </a:t>
            </a:r>
            <a:r>
              <a:rPr lang="fr-FR" sz="300" dirty="0" err="1">
                <a:latin typeface="Calibri" panose="020F0502020204030204" pitchFamily="34" charset="0"/>
                <a:ea typeface="Arial Unicode MS"/>
              </a:rPr>
              <a:t>is</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composed</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mainly</a:t>
            </a:r>
            <a:r>
              <a:rPr lang="fr-FR" sz="300" dirty="0">
                <a:latin typeface="Calibri" panose="020F0502020204030204" pitchFamily="34" charset="0"/>
                <a:ea typeface="Arial Unicode MS"/>
              </a:rPr>
              <a:t> of Omega 9 and Omega 6, </a:t>
            </a:r>
            <a:r>
              <a:rPr lang="fr-FR" sz="300" dirty="0" err="1">
                <a:latin typeface="Calibri" panose="020F0502020204030204" pitchFamily="34" charset="0"/>
                <a:ea typeface="Arial Unicode MS"/>
              </a:rPr>
              <a:t>recognized</a:t>
            </a:r>
            <a:r>
              <a:rPr lang="fr-FR" sz="300" dirty="0">
                <a:latin typeface="Calibri" panose="020F0502020204030204" pitchFamily="34" charset="0"/>
                <a:ea typeface="Arial Unicode MS"/>
              </a:rPr>
              <a:t> for </a:t>
            </a:r>
            <a:r>
              <a:rPr lang="fr-FR" sz="300" dirty="0" err="1">
                <a:latin typeface="Calibri" panose="020F0502020204030204" pitchFamily="34" charset="0"/>
                <a:ea typeface="Arial Unicode MS"/>
              </a:rPr>
              <a:t>their</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nourishing</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softening</a:t>
            </a:r>
            <a:r>
              <a:rPr lang="fr-FR" sz="300" dirty="0">
                <a:latin typeface="Calibri" panose="020F0502020204030204" pitchFamily="34" charset="0"/>
                <a:ea typeface="Arial Unicode MS"/>
              </a:rPr>
              <a:t> and </a:t>
            </a:r>
            <a:r>
              <a:rPr lang="fr-FR" sz="300" dirty="0" err="1">
                <a:latin typeface="Calibri" panose="020F0502020204030204" pitchFamily="34" charset="0"/>
                <a:ea typeface="Arial Unicode MS"/>
              </a:rPr>
              <a:t>soothing</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properties</a:t>
            </a:r>
            <a:r>
              <a:rPr lang="fr-FR" sz="300" dirty="0">
                <a:latin typeface="Calibri" panose="020F0502020204030204" pitchFamily="34" charset="0"/>
                <a:ea typeface="Arial Unicode MS"/>
              </a:rPr>
              <a:t>.</a:t>
            </a:r>
            <a:endParaRPr lang="fr-FR" sz="300" dirty="0">
              <a:latin typeface="Times New Roman" panose="02020603050405020304" pitchFamily="18" charset="0"/>
              <a:ea typeface="Arial Unicode MS"/>
            </a:endParaRPr>
          </a:p>
          <a:p>
            <a:pPr marL="161655"/>
            <a:r>
              <a:rPr lang="fr-FR" sz="300" dirty="0">
                <a:latin typeface="Calibri" panose="020F0502020204030204" pitchFamily="34" charset="0"/>
                <a:ea typeface="Arial Unicode MS"/>
              </a:rPr>
              <a:t>This </a:t>
            </a:r>
            <a:r>
              <a:rPr lang="fr-FR" sz="300" dirty="0" err="1">
                <a:latin typeface="Calibri" panose="020F0502020204030204" pitchFamily="34" charset="0"/>
                <a:ea typeface="Arial Unicode MS"/>
              </a:rPr>
              <a:t>organic</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apricot</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oil</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is</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also</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rich</a:t>
            </a:r>
            <a:r>
              <a:rPr lang="fr-FR" sz="300" dirty="0">
                <a:latin typeface="Calibri" panose="020F0502020204030204" pitchFamily="34" charset="0"/>
                <a:ea typeface="Arial Unicode MS"/>
              </a:rPr>
              <a:t> in </a:t>
            </a:r>
            <a:r>
              <a:rPr lang="fr-FR" sz="300" dirty="0" err="1">
                <a:latin typeface="Calibri" panose="020F0502020204030204" pitchFamily="34" charset="0"/>
                <a:ea typeface="Arial Unicode MS"/>
              </a:rPr>
              <a:t>vitamins</a:t>
            </a:r>
            <a:r>
              <a:rPr lang="fr-FR" sz="300" dirty="0">
                <a:latin typeface="Calibri" panose="020F0502020204030204" pitchFamily="34" charset="0"/>
                <a:ea typeface="Arial Unicode MS"/>
              </a:rPr>
              <a:t> A and E (photo-protective, </a:t>
            </a:r>
            <a:r>
              <a:rPr lang="fr-FR" sz="300" dirty="0" err="1">
                <a:latin typeface="Calibri" panose="020F0502020204030204" pitchFamily="34" charset="0"/>
                <a:ea typeface="Arial Unicode MS"/>
              </a:rPr>
              <a:t>anti-oxidant</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phytosterols</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restoring</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barrier</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function</a:t>
            </a:r>
            <a:r>
              <a:rPr lang="fr-FR" sz="300" dirty="0">
                <a:latin typeface="Calibri" panose="020F0502020204030204" pitchFamily="34" charset="0"/>
                <a:ea typeface="Arial Unicode MS"/>
              </a:rPr>
              <a:t>, UV protection, anti-</a:t>
            </a:r>
            <a:r>
              <a:rPr lang="fr-FR" sz="300" dirty="0" err="1">
                <a:latin typeface="Calibri" panose="020F0502020204030204" pitchFamily="34" charset="0"/>
                <a:ea typeface="Arial Unicode MS"/>
              </a:rPr>
              <a:t>aging</a:t>
            </a:r>
            <a:r>
              <a:rPr lang="fr-FR" sz="300" dirty="0">
                <a:latin typeface="Calibri" panose="020F0502020204030204" pitchFamily="34" charset="0"/>
                <a:ea typeface="Arial Unicode MS"/>
              </a:rPr>
              <a:t>). </a:t>
            </a:r>
            <a:br>
              <a:rPr lang="fr-FR" sz="300" dirty="0">
                <a:latin typeface="Calibri" panose="020F0502020204030204" pitchFamily="34" charset="0"/>
                <a:ea typeface="Arial Unicode MS"/>
              </a:rPr>
            </a:br>
            <a:r>
              <a:rPr lang="fr-FR" sz="300" dirty="0" err="1">
                <a:latin typeface="Calibri" panose="020F0502020204030204" pitchFamily="34" charset="0"/>
                <a:ea typeface="Arial Unicode MS"/>
              </a:rPr>
              <a:t>With</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its</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ability</a:t>
            </a:r>
            <a:r>
              <a:rPr lang="fr-FR" sz="300" dirty="0">
                <a:latin typeface="Calibri" panose="020F0502020204030204" pitchFamily="34" charset="0"/>
                <a:ea typeface="Arial Unicode MS"/>
              </a:rPr>
              <a:t> to "</a:t>
            </a:r>
            <a:r>
              <a:rPr lang="fr-FR" sz="300" dirty="0" err="1">
                <a:latin typeface="Calibri" panose="020F0502020204030204" pitchFamily="34" charset="0"/>
                <a:ea typeface="Arial Unicode MS"/>
              </a:rPr>
              <a:t>illuminate</a:t>
            </a:r>
            <a:r>
              <a:rPr lang="fr-FR" sz="300" dirty="0">
                <a:latin typeface="Calibri" panose="020F0502020204030204" pitchFamily="34" charset="0"/>
                <a:ea typeface="Arial Unicode MS"/>
              </a:rPr>
              <a:t> the complexion" (</a:t>
            </a:r>
            <a:r>
              <a:rPr lang="fr-FR" sz="300" dirty="0" err="1">
                <a:latin typeface="Calibri" panose="020F0502020204030204" pitchFamily="34" charset="0"/>
                <a:ea typeface="Arial Unicode MS"/>
              </a:rPr>
              <a:t>healthy</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glow</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effect</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it</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is</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particularly</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recommended</a:t>
            </a:r>
            <a:r>
              <a:rPr lang="fr-FR" sz="300" dirty="0">
                <a:latin typeface="Calibri" panose="020F0502020204030204" pitchFamily="34" charset="0"/>
                <a:ea typeface="Arial Unicode MS"/>
              </a:rPr>
              <a:t> in </a:t>
            </a:r>
            <a:r>
              <a:rPr lang="fr-FR" sz="300" dirty="0" err="1">
                <a:latin typeface="Calibri" panose="020F0502020204030204" pitchFamily="34" charset="0"/>
                <a:ea typeface="Arial Unicode MS"/>
              </a:rPr>
              <a:t>toning</a:t>
            </a:r>
            <a:r>
              <a:rPr lang="fr-FR" sz="300" dirty="0">
                <a:latin typeface="Calibri" panose="020F0502020204030204" pitchFamily="34" charset="0"/>
                <a:ea typeface="Arial Unicode MS"/>
              </a:rPr>
              <a:t> skin care formulas for </a:t>
            </a:r>
            <a:r>
              <a:rPr lang="fr-FR" sz="300" dirty="0" err="1">
                <a:latin typeface="Calibri" panose="020F0502020204030204" pitchFamily="34" charset="0"/>
                <a:ea typeface="Arial Unicode MS"/>
              </a:rPr>
              <a:t>dull</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devitalized</a:t>
            </a:r>
            <a:r>
              <a:rPr lang="fr-FR" sz="300" dirty="0">
                <a:latin typeface="Calibri" panose="020F0502020204030204" pitchFamily="34" charset="0"/>
                <a:ea typeface="Arial Unicode MS"/>
              </a:rPr>
              <a:t> and </a:t>
            </a:r>
            <a:r>
              <a:rPr lang="fr-FR" sz="300" dirty="0" err="1">
                <a:latin typeface="Calibri" panose="020F0502020204030204" pitchFamily="34" charset="0"/>
                <a:ea typeface="Arial Unicode MS"/>
              </a:rPr>
              <a:t>dehydrated</a:t>
            </a:r>
            <a:r>
              <a:rPr lang="fr-FR" sz="300" dirty="0">
                <a:latin typeface="Calibri" panose="020F0502020204030204" pitchFamily="34" charset="0"/>
                <a:ea typeface="Arial Unicode MS"/>
              </a:rPr>
              <a:t> skin.</a:t>
            </a:r>
            <a:br>
              <a:rPr lang="fr-FR" sz="300" dirty="0">
                <a:latin typeface="Calibri" panose="020F0502020204030204" pitchFamily="34" charset="0"/>
                <a:ea typeface="Arial Unicode MS"/>
              </a:rPr>
            </a:br>
            <a:r>
              <a:rPr lang="fr-FR" sz="300" dirty="0" err="1">
                <a:latin typeface="Calibri" panose="020F0502020204030204" pitchFamily="34" charset="0"/>
                <a:ea typeface="Arial Unicode MS"/>
              </a:rPr>
              <a:t>Its</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rapid</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penetration</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without</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leaving</a:t>
            </a:r>
            <a:r>
              <a:rPr lang="fr-FR" sz="300" dirty="0">
                <a:latin typeface="Calibri" panose="020F0502020204030204" pitchFamily="34" charset="0"/>
                <a:ea typeface="Arial Unicode MS"/>
              </a:rPr>
              <a:t> a </a:t>
            </a:r>
            <a:r>
              <a:rPr lang="fr-FR" sz="300" dirty="0" err="1">
                <a:latin typeface="Calibri" panose="020F0502020204030204" pitchFamily="34" charset="0"/>
                <a:ea typeface="Arial Unicode MS"/>
              </a:rPr>
              <a:t>greasy</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feel</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is</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suitable</a:t>
            </a:r>
            <a:r>
              <a:rPr lang="fr-FR" sz="300" dirty="0">
                <a:latin typeface="Calibri" panose="020F0502020204030204" pitchFamily="34" charset="0"/>
                <a:ea typeface="Arial Unicode MS"/>
              </a:rPr>
              <a:t> for all skin types, </a:t>
            </a:r>
            <a:r>
              <a:rPr lang="fr-FR" sz="300" dirty="0" err="1">
                <a:latin typeface="Calibri" panose="020F0502020204030204" pitchFamily="34" charset="0"/>
                <a:ea typeface="Arial Unicode MS"/>
              </a:rPr>
              <a:t>even</a:t>
            </a:r>
            <a:r>
              <a:rPr lang="fr-FR" sz="300" dirty="0">
                <a:latin typeface="Calibri" panose="020F0502020204030204" pitchFamily="34" charset="0"/>
                <a:ea typeface="Arial Unicode MS"/>
              </a:rPr>
              <a:t> </a:t>
            </a:r>
            <a:r>
              <a:rPr lang="fr-FR" sz="300" dirty="0" err="1">
                <a:latin typeface="Calibri" panose="020F0502020204030204" pitchFamily="34" charset="0"/>
                <a:ea typeface="Arial Unicode MS"/>
              </a:rPr>
              <a:t>oily</a:t>
            </a:r>
            <a:r>
              <a:rPr lang="fr-FR" sz="300" dirty="0">
                <a:latin typeface="Calibri" panose="020F0502020204030204" pitchFamily="34" charset="0"/>
                <a:ea typeface="Arial Unicode MS"/>
              </a:rPr>
              <a:t> and combination.</a:t>
            </a:r>
            <a:endParaRPr lang="fr-FR" sz="300" dirty="0">
              <a:latin typeface="Times New Roman" panose="02020603050405020304" pitchFamily="18" charset="0"/>
              <a:ea typeface="Arial Unicode MS"/>
            </a:endParaRPr>
          </a:p>
          <a:p>
            <a:pPr marL="161655"/>
            <a:endParaRPr lang="fr-FR" sz="300" b="1" u="sng" dirty="0">
              <a:latin typeface="Times New Roman" panose="02020603050405020304" pitchFamily="18" charset="0"/>
              <a:ea typeface="Arial Unicode MS"/>
            </a:endParaRPr>
          </a:p>
          <a:p>
            <a:pPr defTabSz="931134">
              <a:defRPr/>
            </a:pPr>
            <a:r>
              <a:rPr lang="fr-FR" sz="300" b="1" u="sng" dirty="0"/>
              <a:t> Sweet orange </a:t>
            </a:r>
            <a:r>
              <a:rPr lang="fr-FR" sz="300" b="1" u="sng" dirty="0" err="1"/>
              <a:t>is</a:t>
            </a:r>
            <a:r>
              <a:rPr lang="fr-FR" sz="300" b="1" u="sng" dirty="0"/>
              <a:t> </a:t>
            </a:r>
            <a:r>
              <a:rPr lang="fr-FR" sz="300" dirty="0" err="1"/>
              <a:t>renowned</a:t>
            </a:r>
            <a:r>
              <a:rPr lang="fr-FR" sz="300" dirty="0"/>
              <a:t> for </a:t>
            </a:r>
            <a:r>
              <a:rPr lang="fr-FR" sz="300" dirty="0" err="1"/>
              <a:t>its</a:t>
            </a:r>
            <a:r>
              <a:rPr lang="fr-FR" sz="300" dirty="0"/>
              <a:t> </a:t>
            </a:r>
            <a:r>
              <a:rPr lang="fr-FR" sz="300" dirty="0" err="1"/>
              <a:t>toning</a:t>
            </a:r>
            <a:r>
              <a:rPr lang="fr-FR" sz="300" dirty="0"/>
              <a:t> action on the skin.</a:t>
            </a:r>
          </a:p>
          <a:p>
            <a:pPr marL="161655"/>
            <a:endParaRPr lang="fr-FR" sz="300" u="sng" dirty="0"/>
          </a:p>
          <a:p>
            <a:pPr marL="161655"/>
            <a:endParaRPr lang="fr-FR" sz="300" u="sng" dirty="0"/>
          </a:p>
          <a:p>
            <a:endParaRPr lang="fr-FR" sz="300" dirty="0"/>
          </a:p>
        </p:txBody>
      </p:sp>
      <p:sp>
        <p:nvSpPr>
          <p:cNvPr id="4" name="Espace réservé du numéro de diapositive 3"/>
          <p:cNvSpPr>
            <a:spLocks noGrp="1"/>
          </p:cNvSpPr>
          <p:nvPr>
            <p:ph type="sldNum" sz="quarter" idx="5"/>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664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let's take a closer look at ELIXIR VITAL and SERUM CBD</a:t>
            </a:r>
            <a:endParaRPr lang="fr-FR" dirty="0"/>
          </a:p>
          <a:p>
            <a:endParaRPr lang="fr-FR" dirty="0"/>
          </a:p>
          <a:p>
            <a:endParaRPr lang="fr-FR" b="1" dirty="0"/>
          </a:p>
        </p:txBody>
      </p:sp>
      <p:sp>
        <p:nvSpPr>
          <p:cNvPr id="4" name="Espace réservé du numéro de diapositive 3"/>
          <p:cNvSpPr>
            <a:spLocks noGrp="1"/>
          </p:cNvSpPr>
          <p:nvPr>
            <p:ph type="sldNum" sz="quarter" idx="10"/>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855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solidFill>
                  <a:prstClr val="black"/>
                </a:solidFill>
                <a:latin typeface="Roboto" panose="02000000000000000000" pitchFamily="2" charset="0"/>
                <a:ea typeface="Roboto" panose="02000000000000000000" pitchFamily="2" charset="0"/>
              </a:rPr>
              <a:t>Damaged, sensitized... the aim here is to bring comfort and to recreate and reinforce our skin's protective barrier. Elixir Vital </a:t>
            </a:r>
            <a:r>
              <a:rPr lang="fr-FR" dirty="0" err="1">
                <a:solidFill>
                  <a:prstClr val="black"/>
                </a:solidFill>
                <a:latin typeface="Roboto" panose="02000000000000000000" pitchFamily="2" charset="0"/>
                <a:ea typeface="Roboto" panose="02000000000000000000" pitchFamily="2" charset="0"/>
              </a:rPr>
              <a:t>is</a:t>
            </a:r>
            <a:r>
              <a:rPr lang="fr-FR" dirty="0">
                <a:solidFill>
                  <a:prstClr val="black"/>
                </a:solidFill>
                <a:latin typeface="Roboto" panose="02000000000000000000" pitchFamily="2" charset="0"/>
                <a:ea typeface="Roboto" panose="02000000000000000000" pitchFamily="2" charset="0"/>
              </a:rPr>
              <a:t> our ally.</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770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134">
              <a:defRPr/>
            </a:pPr>
            <a:r>
              <a:rPr lang="fr-FR" dirty="0">
                <a:solidFill>
                  <a:srgbClr val="333638"/>
                </a:solidFill>
                <a:latin typeface="Roboto" panose="02000000000000000000" pitchFamily="2" charset="0"/>
                <a:ea typeface="Roboto" panose="02000000000000000000" pitchFamily="2" charset="0"/>
              </a:rPr>
              <a:t>In times of stress my skin is more sensitive to external aggressions:</a:t>
            </a:r>
          </a:p>
          <a:p>
            <a:pPr defTabSz="931134">
              <a:defRPr/>
            </a:pPr>
            <a:endParaRPr lang="fr-FR" dirty="0">
              <a:solidFill>
                <a:srgbClr val="333638"/>
              </a:solidFill>
              <a:latin typeface="Roboto" panose="02000000000000000000" pitchFamily="2" charset="0"/>
              <a:ea typeface="Roboto" panose="02000000000000000000" pitchFamily="2" charset="0"/>
            </a:endParaRPr>
          </a:p>
          <a:p>
            <a:pPr defTabSz="931134">
              <a:defRPr/>
            </a:pPr>
            <a:r>
              <a:rPr lang="fr-FR" dirty="0">
                <a:solidFill>
                  <a:srgbClr val="333638"/>
                </a:solidFill>
                <a:latin typeface="Roboto" panose="02000000000000000000" pitchFamily="2" charset="0"/>
                <a:ea typeface="Roboto" panose="02000000000000000000" pitchFamily="2" charset="0"/>
              </a:rPr>
              <a:t>SERUM CBD: the ideal ally for </a:t>
            </a:r>
            <a:r>
              <a:rPr lang="fr-FR" i="1" dirty="0">
                <a:solidFill>
                  <a:srgbClr val="3D7A53"/>
                </a:solidFill>
                <a:latin typeface="Roboto Black" panose="02000000000000000000" pitchFamily="2" charset="0"/>
                <a:ea typeface="Roboto Black" panose="02000000000000000000" pitchFamily="2" charset="0"/>
              </a:rPr>
              <a:t>boosting skin's resistance to stress</a:t>
            </a:r>
            <a:endParaRPr lang="fr-FR" dirty="0">
              <a:solidFill>
                <a:srgbClr val="333638"/>
              </a:solidFill>
              <a:latin typeface="Roboto" panose="02000000000000000000" pitchFamily="2" charset="0"/>
              <a:ea typeface="Roboto" panose="02000000000000000000" pitchFamily="2"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0311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775" y="631825"/>
            <a:ext cx="6405563" cy="3603625"/>
          </a:xfrm>
        </p:spPr>
      </p:sp>
      <p:sp>
        <p:nvSpPr>
          <p:cNvPr id="3" name="Espace réservé des notes 2"/>
          <p:cNvSpPr>
            <a:spLocks noGrp="1"/>
          </p:cNvSpPr>
          <p:nvPr>
            <p:ph type="body" idx="1"/>
          </p:nvPr>
        </p:nvSpPr>
        <p:spPr>
          <a:xfrm>
            <a:off x="218682" y="4234364"/>
            <a:ext cx="6560417" cy="3476796"/>
          </a:xfrm>
        </p:spPr>
        <p:txBody>
          <a:bodyPr/>
          <a:lstStyle/>
          <a:p>
            <a:pPr defTabSz="963631">
              <a:defRPr/>
            </a:pPr>
            <a:r>
              <a:rPr lang="en-US" sz="1400" dirty="0">
                <a:solidFill>
                  <a:srgbClr val="3E3E3E"/>
                </a:solidFill>
              </a:rPr>
              <a:t>The Yon-Ka </a:t>
            </a:r>
            <a:r>
              <a:rPr lang="en-US" sz="1400" dirty="0" err="1">
                <a:solidFill>
                  <a:srgbClr val="3E3E3E"/>
                </a:solidFill>
              </a:rPr>
              <a:t>answer</a:t>
            </a:r>
            <a:r>
              <a:rPr lang="en-US" sz="1400" dirty="0">
                <a:solidFill>
                  <a:srgbClr val="3E3E3E"/>
                </a:solidFill>
              </a:rPr>
              <a:t>? </a:t>
            </a:r>
            <a:br>
              <a:rPr lang="en-US" sz="1400" dirty="0">
                <a:solidFill>
                  <a:srgbClr val="3E3E3E"/>
                </a:solidFill>
              </a:rPr>
            </a:br>
            <a:endParaRPr lang="en-US" sz="1400" dirty="0">
              <a:solidFill>
                <a:srgbClr val="3E3E3E"/>
              </a:solidFill>
            </a:endParaRPr>
          </a:p>
          <a:p>
            <a:pPr defTabSz="963631">
              <a:defRPr/>
            </a:pPr>
            <a:r>
              <a:rPr lang="en-US" sz="1400" dirty="0">
                <a:solidFill>
                  <a:srgbClr val="3E3E3E"/>
                </a:solidFill>
              </a:rPr>
              <a:t>CBD SERUM</a:t>
            </a:r>
          </a:p>
          <a:p>
            <a:pPr defTabSz="963631">
              <a:defRPr/>
            </a:pPr>
            <a:r>
              <a:rPr lang="en-US" sz="1400" dirty="0">
                <a:solidFill>
                  <a:srgbClr val="3E3E3E"/>
                </a:solidFill>
              </a:rPr>
              <a:t>A de-stressing, smoothing and re-</a:t>
            </a:r>
            <a:r>
              <a:rPr lang="en-US" sz="1400" dirty="0" err="1">
                <a:solidFill>
                  <a:srgbClr val="3E3E3E"/>
                </a:solidFill>
              </a:rPr>
              <a:t>harmonising</a:t>
            </a:r>
            <a:r>
              <a:rPr lang="en-US" sz="1400" dirty="0">
                <a:solidFill>
                  <a:srgbClr val="3E3E3E"/>
                </a:solidFill>
              </a:rPr>
              <a:t> night oleo-serum. </a:t>
            </a:r>
          </a:p>
          <a:p>
            <a:pPr marL="0" marR="0" lvl="0" indent="0" algn="l" defTabSz="963631" rtl="0" eaLnBrk="1" fontAlgn="auto" latinLnBrk="0" hangingPunct="1">
              <a:lnSpc>
                <a:spcPct val="100000"/>
              </a:lnSpc>
              <a:spcBef>
                <a:spcPts val="0"/>
              </a:spcBef>
              <a:spcAft>
                <a:spcPts val="0"/>
              </a:spcAft>
              <a:buClrTx/>
              <a:buSzTx/>
              <a:buFontTx/>
              <a:buNone/>
              <a:tabLst/>
              <a:defRPr/>
            </a:pPr>
            <a:r>
              <a:rPr lang="en-US" sz="1400" dirty="0" err="1">
                <a:solidFill>
                  <a:srgbClr val="3E3E3E"/>
                </a:solidFill>
              </a:rPr>
              <a:t>Contains </a:t>
            </a:r>
            <a:r>
              <a:rPr lang="en-US" sz="1400" dirty="0">
                <a:solidFill>
                  <a:srgbClr val="3E3E3E"/>
                </a:solidFill>
              </a:rPr>
              <a:t>300 mg of </a:t>
            </a:r>
            <a:r>
              <a:rPr lang="en-US" sz="1400" dirty="0" err="1">
                <a:solidFill>
                  <a:srgbClr val="3E3E3E"/>
                </a:solidFill>
              </a:rPr>
              <a:t>pure </a:t>
            </a:r>
            <a:r>
              <a:rPr lang="en-US" sz="1400" dirty="0">
                <a:solidFill>
                  <a:srgbClr val="3E3E3E"/>
                </a:solidFill>
              </a:rPr>
              <a:t>CBD (in a 30ml bottle). </a:t>
            </a:r>
          </a:p>
          <a:p>
            <a:pPr defTabSz="963631">
              <a:defRPr/>
            </a:pPr>
            <a:endParaRPr lang="en-US" sz="1400" dirty="0">
              <a:solidFill>
                <a:srgbClr val="3E3E3E"/>
              </a:solidFill>
            </a:endParaRPr>
          </a:p>
          <a:p>
            <a:pPr defTabSz="963631">
              <a:defRPr/>
            </a:pPr>
            <a:r>
              <a:rPr lang="en-US" sz="1400" dirty="0" err="1">
                <a:solidFill>
                  <a:srgbClr val="3E3E3E"/>
                </a:solidFill>
              </a:rPr>
              <a:t>This is </a:t>
            </a:r>
            <a:r>
              <a:rPr lang="en-US" sz="1400" dirty="0">
                <a:solidFill>
                  <a:srgbClr val="3E3E3E"/>
                </a:solidFill>
              </a:rPr>
              <a:t>THE new Yon-Ka innovation to combat </a:t>
            </a:r>
            <a:r>
              <a:rPr lang="en-US" sz="1400" dirty="0" err="1">
                <a:solidFill>
                  <a:srgbClr val="3E3E3E"/>
                </a:solidFill>
              </a:rPr>
              <a:t>skin damage </a:t>
            </a:r>
            <a:r>
              <a:rPr lang="en-US" sz="1400" dirty="0">
                <a:solidFill>
                  <a:srgbClr val="3E3E3E"/>
                </a:solidFill>
              </a:rPr>
              <a:t>caused by stress and lack of sleep. </a:t>
            </a:r>
            <a:br>
              <a:rPr lang="en-US" sz="1400" dirty="0">
                <a:solidFill>
                  <a:srgbClr val="3E3E3E"/>
                </a:solidFill>
              </a:rPr>
            </a:br>
            <a:endParaRPr lang="en-US" sz="1400" dirty="0">
              <a:solidFill>
                <a:srgbClr val="3E3E3E"/>
              </a:solidFill>
            </a:endParaRPr>
          </a:p>
          <a:p>
            <a:pPr marL="0" marR="0" lvl="0" indent="0" algn="l" defTabSz="963631" rtl="0" eaLnBrk="1" fontAlgn="auto" latinLnBrk="0" hangingPunct="1">
              <a:lnSpc>
                <a:spcPct val="100000"/>
              </a:lnSpc>
              <a:spcBef>
                <a:spcPts val="0"/>
              </a:spcBef>
              <a:spcAft>
                <a:spcPts val="0"/>
              </a:spcAft>
              <a:buClrTx/>
              <a:buSzTx/>
              <a:buFontTx/>
              <a:buNone/>
              <a:tabLst/>
              <a:defRPr/>
            </a:pPr>
            <a:r>
              <a:rPr lang="en-US" sz="1400" dirty="0">
                <a:solidFill>
                  <a:srgbClr val="3E3E3E"/>
                </a:solidFill>
              </a:rPr>
              <a:t>With </a:t>
            </a:r>
            <a:r>
              <a:rPr lang="en-US" sz="1400" dirty="0" err="1">
                <a:solidFill>
                  <a:srgbClr val="3E3E3E"/>
                </a:solidFill>
              </a:rPr>
              <a:t>this </a:t>
            </a:r>
            <a:r>
              <a:rPr lang="en-US" sz="1400" dirty="0">
                <a:solidFill>
                  <a:srgbClr val="3E3E3E"/>
                </a:solidFill>
              </a:rPr>
              <a:t>serum, </a:t>
            </a:r>
            <a:r>
              <a:rPr lang="en-US" sz="1400" dirty="0" err="1">
                <a:solidFill>
                  <a:srgbClr val="3E3E3E"/>
                </a:solidFill>
              </a:rPr>
              <a:t>every morning is a bloom of beauty</a:t>
            </a:r>
            <a:r>
              <a:rPr lang="en-US" sz="1400" dirty="0">
                <a:solidFill>
                  <a:srgbClr val="3E3E3E"/>
                </a:solidFill>
              </a:rPr>
              <a:t>. </a:t>
            </a:r>
            <a:br>
              <a:rPr lang="en-US" sz="1400" dirty="0">
                <a:solidFill>
                  <a:srgbClr val="3E3E3E"/>
                </a:solidFill>
              </a:rPr>
            </a:br>
            <a:r>
              <a:rPr lang="en-US" sz="1400" dirty="0" err="1">
                <a:solidFill>
                  <a:srgbClr val="3E3E3E"/>
                </a:solidFill>
              </a:rPr>
              <a:t>Skin is visibly de-stressed</a:t>
            </a:r>
            <a:r>
              <a:rPr lang="en-US" sz="1400" dirty="0">
                <a:solidFill>
                  <a:srgbClr val="3E3E3E"/>
                </a:solidFill>
              </a:rPr>
              <a:t>, looking more beautiful and radiating new youthfulness. </a:t>
            </a:r>
          </a:p>
          <a:p>
            <a:pPr defTabSz="963631">
              <a:defRPr/>
            </a:pPr>
            <a:endParaRPr lang="en-US" sz="1400" dirty="0">
              <a:solidFill>
                <a:srgbClr val="3E3E3E"/>
              </a:solidFill>
            </a:endParaRPr>
          </a:p>
        </p:txBody>
      </p:sp>
      <p:sp>
        <p:nvSpPr>
          <p:cNvPr id="4" name="Espace réservé du numéro de diapositive 3"/>
          <p:cNvSpPr>
            <a:spLocks noGrp="1"/>
          </p:cNvSpPr>
          <p:nvPr>
            <p:ph type="sldNum" sz="quarter" idx="10"/>
          </p:nvPr>
        </p:nvSpPr>
        <p:spPr/>
        <p:txBody>
          <a:bodyPr/>
          <a:lstStyle/>
          <a:p>
            <a:pPr defTabSz="963631">
              <a:defRPr/>
            </a:pPr>
            <a:fld id="{1D2D63E3-0550-4826-886B-56ADBA66688D}" type="slidenum">
              <a:rPr lang="fr-FR">
                <a:solidFill>
                  <a:prstClr val="black"/>
                </a:solidFill>
                <a:latin typeface="Calibri" panose="020F0502020204030204"/>
              </a:rPr>
              <a:t>4</a:t>
            </a:fld>
            <a:endParaRPr lang="fr-FR">
              <a:solidFill>
                <a:prstClr val="black"/>
              </a:solidFill>
              <a:latin typeface="Calibri" panose="020F0502020204030204"/>
            </a:endParaRPr>
          </a:p>
        </p:txBody>
      </p:sp>
    </p:spTree>
    <p:extLst>
      <p:ext uri="{BB962C8B-B14F-4D97-AF65-F5344CB8AC3E}">
        <p14:creationId xmlns:p14="http://schemas.microsoft.com/office/powerpoint/2010/main" val="6584768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2057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I have a few imperfections and rough skin and feelings of </a:t>
            </a:r>
            <a:r>
              <a:rPr kumimoji="0" lang="fr-FR" sz="1200" b="0" i="0" u="none" strike="noStrike" kern="1200" cap="none" spc="0" normalizeH="0" baseline="0" noProof="0" dirty="0" err="1">
                <a:ln>
                  <a:noFill/>
                </a:ln>
                <a:solidFill>
                  <a:srgbClr val="333638"/>
                </a:solidFill>
                <a:effectLst/>
                <a:uLnTx/>
                <a:uFillTx/>
                <a:latin typeface="Roboto" panose="02000000000000000000" pitchFamily="2" charset="0"/>
                <a:ea typeface="Roboto" panose="02000000000000000000" pitchFamily="2" charset="0"/>
                <a:cs typeface="+mn-cs"/>
              </a:rPr>
              <a:t>tightness</a:t>
            </a:r>
            <a:r>
              <a:rPr kumimoji="0" lang="fr-FR" sz="12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a:t>
            </a:r>
          </a:p>
          <a:p>
            <a:pPr marL="0" marR="0" lvl="0" indent="0" algn="l" defTabSz="2057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endParaRPr>
          </a:p>
          <a:p>
            <a:pPr marL="0" marR="0" lvl="0" indent="0" algn="l" defTabSz="2057400" rtl="0" eaLnBrk="1" fontAlgn="auto" latinLnBrk="0" hangingPunct="1">
              <a:lnSpc>
                <a:spcPct val="100000"/>
              </a:lnSpc>
              <a:spcBef>
                <a:spcPts val="0"/>
              </a:spcBef>
              <a:spcAft>
                <a:spcPts val="0"/>
              </a:spcAft>
              <a:buClrTx/>
              <a:buSzTx/>
              <a:buFontTx/>
              <a:buNone/>
              <a:tabLst/>
              <a:defRPr/>
            </a:pPr>
            <a:r>
              <a:rPr lang="fr-FR" dirty="0">
                <a:solidFill>
                  <a:srgbClr val="00584A"/>
                </a:solidFill>
                <a:latin typeface="Roboto Light" panose="02000000000000000000" pitchFamily="2" charset="0"/>
                <a:ea typeface="Roboto Light" panose="02000000000000000000" pitchFamily="2" charset="0"/>
              </a:rPr>
              <a:t>SERUM CBD : the CDB and the </a:t>
            </a:r>
            <a:r>
              <a:rPr lang="fr-FR" dirty="0" err="1">
                <a:solidFill>
                  <a:srgbClr val="00584A"/>
                </a:solidFill>
                <a:latin typeface="Roboto Light" panose="02000000000000000000" pitchFamily="2" charset="0"/>
                <a:ea typeface="Roboto Light" panose="02000000000000000000" pitchFamily="2" charset="0"/>
              </a:rPr>
              <a:t>entire</a:t>
            </a:r>
            <a:r>
              <a:rPr lang="fr-FR" dirty="0">
                <a:solidFill>
                  <a:srgbClr val="00584A"/>
                </a:solidFill>
                <a:latin typeface="Roboto Light" panose="02000000000000000000" pitchFamily="2" charset="0"/>
                <a:ea typeface="Roboto Light" panose="02000000000000000000" pitchFamily="2" charset="0"/>
              </a:rPr>
              <a:t> formula of the new CBD </a:t>
            </a:r>
            <a:r>
              <a:rPr lang="fr-FR" dirty="0" err="1">
                <a:solidFill>
                  <a:srgbClr val="00584A"/>
                </a:solidFill>
                <a:latin typeface="Roboto Light" panose="02000000000000000000" pitchFamily="2" charset="0"/>
                <a:ea typeface="Roboto Light" panose="02000000000000000000" pitchFamily="2" charset="0"/>
              </a:rPr>
              <a:t>Serum</a:t>
            </a:r>
            <a:r>
              <a:rPr lang="fr-FR" dirty="0">
                <a:solidFill>
                  <a:srgbClr val="00584A"/>
                </a:solidFill>
                <a:latin typeface="Roboto Light" panose="02000000000000000000" pitchFamily="2" charset="0"/>
                <a:ea typeface="Roboto Light" panose="02000000000000000000" pitchFamily="2" charset="0"/>
              </a:rPr>
              <a:t> </a:t>
            </a:r>
            <a:r>
              <a:rPr lang="en-US" dirty="0">
                <a:solidFill>
                  <a:srgbClr val="00584A"/>
                </a:solidFill>
                <a:latin typeface="Roboto Light" panose="02000000000000000000" pitchFamily="2" charset="0"/>
                <a:ea typeface="Roboto Light" panose="02000000000000000000" pitchFamily="2" charset="0"/>
              </a:rPr>
              <a:t>is perfect for dealing with various needs :</a:t>
            </a:r>
          </a:p>
          <a:p>
            <a:pPr marL="742950" lvl="1" indent="-285750">
              <a:buFont typeface="Arial" panose="020B0604020202020204" pitchFamily="34" charset="0"/>
              <a:buChar char="•"/>
            </a:pPr>
            <a:r>
              <a:rPr lang="fr-FR" sz="1600" dirty="0" err="1">
                <a:solidFill>
                  <a:srgbClr val="3E3E3E"/>
                </a:solidFill>
                <a:ea typeface="Roboto Light" panose="02000000000000000000" pitchFamily="2" charset="0"/>
              </a:rPr>
              <a:t>Comfort</a:t>
            </a:r>
            <a:r>
              <a:rPr lang="fr-FR" sz="1600" dirty="0">
                <a:solidFill>
                  <a:srgbClr val="3E3E3E"/>
                </a:solidFill>
                <a:ea typeface="Roboto Light" panose="02000000000000000000" pitchFamily="2" charset="0"/>
              </a:rPr>
              <a:t> and </a:t>
            </a:r>
            <a:r>
              <a:rPr lang="fr-FR" sz="1600" dirty="0" err="1">
                <a:solidFill>
                  <a:srgbClr val="3E3E3E"/>
                </a:solidFill>
                <a:ea typeface="Roboto Light" panose="02000000000000000000" pitchFamily="2" charset="0"/>
              </a:rPr>
              <a:t>hydration</a:t>
            </a:r>
            <a:r>
              <a:rPr lang="fr-FR" sz="1600" dirty="0">
                <a:solidFill>
                  <a:srgbClr val="3E3E3E"/>
                </a:solidFill>
                <a:ea typeface="Roboto Light" panose="02000000000000000000" pitchFamily="2" charset="0"/>
              </a:rPr>
              <a:t> (</a:t>
            </a:r>
            <a:r>
              <a:rPr lang="fr-FR" sz="1600" dirty="0" err="1">
                <a:solidFill>
                  <a:srgbClr val="3E3E3E"/>
                </a:solidFill>
                <a:ea typeface="Roboto Light" panose="02000000000000000000" pitchFamily="2" charset="0"/>
              </a:rPr>
              <a:t>less</a:t>
            </a:r>
            <a:r>
              <a:rPr lang="fr-FR" sz="1600" dirty="0">
                <a:solidFill>
                  <a:srgbClr val="3E3E3E"/>
                </a:solidFill>
                <a:ea typeface="Roboto Light" panose="02000000000000000000" pitchFamily="2" charset="0"/>
              </a:rPr>
              <a:t> </a:t>
            </a:r>
            <a:r>
              <a:rPr lang="fr-FR" sz="1600" dirty="0" err="1">
                <a:solidFill>
                  <a:srgbClr val="3E3E3E"/>
                </a:solidFill>
                <a:ea typeface="Roboto Light" panose="02000000000000000000" pitchFamily="2" charset="0"/>
              </a:rPr>
              <a:t>dryness</a:t>
            </a:r>
            <a:r>
              <a:rPr lang="fr-FR" sz="1600" dirty="0">
                <a:solidFill>
                  <a:srgbClr val="3E3E3E"/>
                </a:solidFill>
                <a:ea typeface="Roboto Light" panose="02000000000000000000" pitchFamily="2" charset="0"/>
              </a:rPr>
              <a:t> and </a:t>
            </a:r>
            <a:r>
              <a:rPr lang="fr-FR" sz="1600" dirty="0" err="1">
                <a:solidFill>
                  <a:srgbClr val="3E3E3E"/>
                </a:solidFill>
                <a:ea typeface="Roboto Light" panose="02000000000000000000" pitchFamily="2" charset="0"/>
              </a:rPr>
              <a:t>tightness</a:t>
            </a:r>
            <a:r>
              <a:rPr lang="fr-FR" sz="1600" dirty="0">
                <a:solidFill>
                  <a:srgbClr val="3E3E3E"/>
                </a:solidFill>
                <a:ea typeface="Roboto Light" panose="02000000000000000000" pitchFamily="2" charset="0"/>
              </a:rPr>
              <a:t>)</a:t>
            </a:r>
          </a:p>
          <a:p>
            <a:pPr marL="742950" lvl="1" indent="-285750">
              <a:buFont typeface="Arial" panose="020B0604020202020204" pitchFamily="34" charset="0"/>
              <a:buChar char="•"/>
            </a:pPr>
            <a:r>
              <a:rPr lang="fr-FR" sz="1600" dirty="0" err="1">
                <a:solidFill>
                  <a:srgbClr val="3E3E3E"/>
                </a:solidFill>
                <a:ea typeface="Roboto Light" panose="02000000000000000000" pitchFamily="2" charset="0"/>
              </a:rPr>
              <a:t>Regulates</a:t>
            </a:r>
            <a:r>
              <a:rPr lang="fr-FR" sz="1600" dirty="0">
                <a:solidFill>
                  <a:srgbClr val="3E3E3E"/>
                </a:solidFill>
                <a:ea typeface="Roboto Light" panose="02000000000000000000" pitchFamily="2" charset="0"/>
              </a:rPr>
              <a:t> </a:t>
            </a:r>
            <a:r>
              <a:rPr lang="fr-FR" sz="1600" dirty="0" err="1">
                <a:solidFill>
                  <a:srgbClr val="3E3E3E"/>
                </a:solidFill>
                <a:ea typeface="Roboto Light" panose="02000000000000000000" pitchFamily="2" charset="0"/>
              </a:rPr>
              <a:t>sebum</a:t>
            </a:r>
            <a:r>
              <a:rPr lang="fr-FR" sz="1600" dirty="0">
                <a:solidFill>
                  <a:srgbClr val="3E3E3E"/>
                </a:solidFill>
                <a:ea typeface="Roboto Light" panose="02000000000000000000" pitchFamily="2" charset="0"/>
              </a:rPr>
              <a:t> (matte finish, </a:t>
            </a:r>
            <a:r>
              <a:rPr lang="fr-FR" sz="1600" dirty="0" err="1">
                <a:solidFill>
                  <a:srgbClr val="3E3E3E"/>
                </a:solidFill>
                <a:ea typeface="Roboto Light" panose="02000000000000000000" pitchFamily="2" charset="0"/>
              </a:rPr>
              <a:t>fewer</a:t>
            </a:r>
            <a:r>
              <a:rPr lang="fr-FR" sz="1600" dirty="0">
                <a:solidFill>
                  <a:srgbClr val="3E3E3E"/>
                </a:solidFill>
                <a:ea typeface="Roboto Light" panose="02000000000000000000" pitchFamily="2" charset="0"/>
              </a:rPr>
              <a:t> imperfections)          </a:t>
            </a:r>
          </a:p>
          <a:p>
            <a:pPr marL="742950" lvl="1" indent="-285750">
              <a:buFont typeface="Arial" panose="020B0604020202020204" pitchFamily="34" charset="0"/>
              <a:buChar char="•"/>
            </a:pPr>
            <a:r>
              <a:rPr lang="fr-FR" sz="1600" dirty="0" err="1">
                <a:solidFill>
                  <a:srgbClr val="3E3E3E"/>
                </a:solidFill>
                <a:ea typeface="Roboto Light" panose="02000000000000000000" pitchFamily="2" charset="0"/>
              </a:rPr>
              <a:t>Soothes</a:t>
            </a:r>
            <a:r>
              <a:rPr lang="fr-FR" sz="1600" dirty="0">
                <a:solidFill>
                  <a:srgbClr val="3E3E3E"/>
                </a:solidFill>
                <a:ea typeface="Roboto Light" panose="02000000000000000000" pitchFamily="2" charset="0"/>
              </a:rPr>
              <a:t> feelings of </a:t>
            </a:r>
            <a:r>
              <a:rPr lang="fr-FR" sz="1600" dirty="0" err="1">
                <a:solidFill>
                  <a:srgbClr val="3E3E3E"/>
                </a:solidFill>
                <a:ea typeface="Roboto Light" panose="02000000000000000000" pitchFamily="2" charset="0"/>
              </a:rPr>
              <a:t>discomfort</a:t>
            </a:r>
            <a:r>
              <a:rPr lang="fr-FR" sz="1600" dirty="0">
                <a:solidFill>
                  <a:srgbClr val="3E3E3E"/>
                </a:solidFill>
                <a:ea typeface="Roboto Light" panose="02000000000000000000" pitchFamily="2" charset="0"/>
              </a:rPr>
              <a:t> and </a:t>
            </a:r>
            <a:r>
              <a:rPr lang="fr-FR" sz="1600" dirty="0" err="1">
                <a:solidFill>
                  <a:srgbClr val="3E3E3E"/>
                </a:solidFill>
                <a:ea typeface="Roboto Light" panose="02000000000000000000" pitchFamily="2" charset="0"/>
              </a:rPr>
              <a:t>calms</a:t>
            </a:r>
            <a:r>
              <a:rPr lang="fr-FR" sz="1600" dirty="0">
                <a:solidFill>
                  <a:srgbClr val="3E3E3E"/>
                </a:solidFill>
                <a:ea typeface="Roboto Light" panose="02000000000000000000" pitchFamily="2" charset="0"/>
              </a:rPr>
              <a:t> </a:t>
            </a:r>
            <a:r>
              <a:rPr lang="fr-FR" sz="1600" dirty="0" err="1">
                <a:solidFill>
                  <a:srgbClr val="3E3E3E"/>
                </a:solidFill>
                <a:ea typeface="Roboto Light" panose="02000000000000000000" pitchFamily="2" charset="0"/>
              </a:rPr>
              <a:t>redness</a:t>
            </a:r>
            <a:endParaRPr lang="fr-FR" sz="1600" dirty="0">
              <a:solidFill>
                <a:srgbClr val="3E3E3E"/>
              </a:solidFill>
              <a:ea typeface="Roboto Light" panose="02000000000000000000" pitchFamily="2" charset="0"/>
            </a:endParaRPr>
          </a:p>
          <a:p>
            <a:endParaRPr lang="en-US" sz="1000" i="1" dirty="0">
              <a:solidFill>
                <a:srgbClr val="3E3E3E"/>
              </a:solidFill>
            </a:endParaRPr>
          </a:p>
          <a:p>
            <a:pPr marL="0" marR="0" lvl="0" indent="0" algn="l" defTabSz="2057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0744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134">
              <a:defRPr/>
            </a:pPr>
            <a:r>
              <a:rPr lang="en-US" baseline="0" dirty="0"/>
              <a:t>I'm now going to show you various night-time routines depending on needs</a:t>
            </a:r>
          </a:p>
          <a:p>
            <a:pPr defTabSz="931134">
              <a:defRPr/>
            </a:pPr>
            <a:endParaRPr lang="fr-FR" baseline="0" dirty="0"/>
          </a:p>
          <a:p>
            <a:pPr defTabSz="931134">
              <a:defRPr/>
            </a:pPr>
            <a:r>
              <a:rPr lang="fr-FR" baseline="0" dirty="0"/>
              <a:t>Ideal routine to be completed in the morning </a:t>
            </a:r>
            <a:r>
              <a:rPr lang="fr-FR" baseline="0" dirty="0" err="1"/>
              <a:t>with</a:t>
            </a:r>
            <a:r>
              <a:rPr lang="fr-FR" baseline="0" dirty="0"/>
              <a:t> </a:t>
            </a:r>
            <a:r>
              <a:rPr lang="fr-FR" baseline="0" dirty="0" err="1"/>
              <a:t>serum</a:t>
            </a:r>
            <a:r>
              <a:rPr lang="fr-FR" baseline="0" dirty="0"/>
              <a:t> C20 . Duo C20 in the morning and CBD in the </a:t>
            </a:r>
            <a:r>
              <a:rPr lang="fr-FR" baseline="0" dirty="0" err="1"/>
              <a:t>evening</a:t>
            </a:r>
            <a:r>
              <a:rPr lang="fr-FR" baseline="0" dirty="0"/>
              <a:t> for </a:t>
            </a:r>
            <a:r>
              <a:rPr lang="fr-FR" baseline="0" dirty="0" err="1"/>
              <a:t>even</a:t>
            </a:r>
            <a:r>
              <a:rPr lang="fr-FR" baseline="0" dirty="0"/>
              <a:t> the skin or </a:t>
            </a:r>
            <a:r>
              <a:rPr lang="fr-FR" baseline="0" dirty="0" err="1"/>
              <a:t>combining</a:t>
            </a:r>
            <a:r>
              <a:rPr lang="fr-FR" baseline="0" dirty="0"/>
              <a:t> </a:t>
            </a:r>
            <a:r>
              <a:rPr lang="fr-FR" baseline="0" dirty="0" err="1"/>
              <a:t>with</a:t>
            </a:r>
            <a:r>
              <a:rPr lang="fr-FR" baseline="0" dirty="0"/>
              <a:t> the Advanced </a:t>
            </a:r>
            <a:r>
              <a:rPr lang="fr-FR" baseline="0" dirty="0" err="1"/>
              <a:t>Optimizer</a:t>
            </a:r>
            <a:r>
              <a:rPr lang="fr-FR" baseline="0" dirty="0"/>
              <a:t> range to </a:t>
            </a:r>
            <a:r>
              <a:rPr lang="fr-FR" baseline="0" dirty="0" err="1"/>
              <a:t>fight</a:t>
            </a:r>
            <a:r>
              <a:rPr lang="fr-FR" baseline="0" dirty="0"/>
              <a:t> </a:t>
            </a:r>
            <a:r>
              <a:rPr lang="fr-FR" baseline="0" dirty="0" err="1"/>
              <a:t>against</a:t>
            </a:r>
            <a:r>
              <a:rPr lang="fr-FR" baseline="0" dirty="0"/>
              <a:t> the loose of </a:t>
            </a:r>
            <a:r>
              <a:rPr lang="fr-FR" baseline="0" dirty="0" err="1"/>
              <a:t>elasticity</a:t>
            </a:r>
            <a:endParaRPr lang="fr-FR" baseline="0" dirty="0"/>
          </a:p>
          <a:p>
            <a:pPr defTabSz="931134">
              <a:defRPr/>
            </a:pPr>
            <a:endParaRPr lang="fr-FR" baseline="0" dirty="0"/>
          </a:p>
          <a:p>
            <a:pPr marL="0" marR="0" lvl="0" indent="0" algn="l" defTabSz="931134"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00584A"/>
                </a:solidFill>
                <a:effectLst/>
                <a:uLnTx/>
                <a:uFillTx/>
                <a:latin typeface="Freestyle Script" panose="030804020302050B0404" pitchFamily="66" charset="0"/>
                <a:ea typeface="+mn-ea"/>
                <a:cs typeface="+mn-cs"/>
              </a:rPr>
              <a:t>My</a:t>
            </a:r>
            <a:r>
              <a:rPr kumimoji="0" lang="fr-FR" sz="1200" b="0" i="0" u="none" strike="noStrike" kern="1200" cap="none" spc="0" normalizeH="0" baseline="0" noProof="0" dirty="0">
                <a:ln>
                  <a:noFill/>
                </a:ln>
                <a:solidFill>
                  <a:srgbClr val="00584A"/>
                </a:solidFill>
                <a:effectLst/>
                <a:uLnTx/>
                <a:uFillTx/>
                <a:latin typeface="Freestyle Script" panose="030804020302050B0404" pitchFamily="66" charset="0"/>
                <a:ea typeface="+mn-ea"/>
                <a:cs typeface="+mn-cs"/>
              </a:rPr>
              <a:t> </a:t>
            </a:r>
            <a:r>
              <a:rPr kumimoji="0" lang="fr-FR" sz="1200" b="0" i="0" u="none" strike="noStrike" kern="1200" cap="none" spc="0" normalizeH="0" baseline="0" noProof="0" dirty="0" err="1">
                <a:ln>
                  <a:noFill/>
                </a:ln>
                <a:solidFill>
                  <a:srgbClr val="00584A"/>
                </a:solidFill>
                <a:effectLst/>
                <a:uLnTx/>
                <a:uFillTx/>
                <a:latin typeface="Freestyle Script" panose="030804020302050B0404" pitchFamily="66" charset="0"/>
                <a:ea typeface="+mn-ea"/>
                <a:cs typeface="+mn-cs"/>
              </a:rPr>
              <a:t>Complementary</a:t>
            </a:r>
            <a:r>
              <a:rPr kumimoji="0" lang="fr-FR" sz="1200" b="0" i="0" u="none" strike="noStrike" kern="1200" cap="none" spc="0" normalizeH="0" baseline="0" noProof="0" dirty="0">
                <a:ln>
                  <a:noFill/>
                </a:ln>
                <a:solidFill>
                  <a:srgbClr val="00584A"/>
                </a:solidFill>
                <a:effectLst/>
                <a:uLnTx/>
                <a:uFillTx/>
                <a:latin typeface="Freestyle Script" panose="030804020302050B0404" pitchFamily="66" charset="0"/>
                <a:ea typeface="+mn-ea"/>
                <a:cs typeface="+mn-cs"/>
              </a:rPr>
              <a:t> Product : Phyto Contour</a:t>
            </a:r>
          </a:p>
        </p:txBody>
      </p:sp>
      <p:sp>
        <p:nvSpPr>
          <p:cNvPr id="4" name="Espace réservé du numéro de diapositive 3"/>
          <p:cNvSpPr>
            <a:spLocks noGrp="1"/>
          </p:cNvSpPr>
          <p:nvPr>
            <p:ph type="sldNum" sz="quarter" idx="10"/>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55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134">
              <a:defRPr/>
            </a:pPr>
            <a:r>
              <a:rPr lang="en-US" baseline="0" dirty="0"/>
              <a:t>As we have already seen, CBD Serum is ideal for treating minor imperfections and regulating sebum production..</a:t>
            </a:r>
          </a:p>
          <a:p>
            <a:pPr defTabSz="931134">
              <a:defRPr/>
            </a:pPr>
            <a:r>
              <a:rPr lang="en-US" baseline="0" dirty="0"/>
              <a:t>Combining with the Gel </a:t>
            </a:r>
            <a:r>
              <a:rPr lang="en-US" baseline="0" dirty="0" err="1"/>
              <a:t>Nettoyant</a:t>
            </a:r>
            <a:r>
              <a:rPr lang="en-US" baseline="0" dirty="0"/>
              <a:t> and the Lotion </a:t>
            </a:r>
            <a:r>
              <a:rPr lang="en-US" baseline="0" dirty="0" err="1"/>
              <a:t>Yon-Ka</a:t>
            </a:r>
            <a:r>
              <a:rPr lang="en-US" baseline="0" dirty="0"/>
              <a:t> PNG, perfect night routine for mattify and treat imperfection</a:t>
            </a:r>
          </a:p>
          <a:p>
            <a:pPr defTabSz="931134">
              <a:defRPr/>
            </a:pPr>
            <a:endParaRPr lang="en-US" baseline="0" dirty="0"/>
          </a:p>
          <a:p>
            <a:pPr defTabSz="931134">
              <a:defRPr/>
            </a:pPr>
            <a:r>
              <a:rPr kumimoji="0" lang="fr-FR" sz="1200" b="0" i="0" u="none" strike="noStrike" kern="1200" cap="none" spc="0" normalizeH="0" baseline="0" noProof="0" dirty="0" err="1">
                <a:ln>
                  <a:noFill/>
                </a:ln>
                <a:solidFill>
                  <a:srgbClr val="00584A"/>
                </a:solidFill>
                <a:effectLst/>
                <a:uLnTx/>
                <a:uFillTx/>
                <a:latin typeface="Freestyle Script" panose="030804020302050B0404" pitchFamily="66" charset="0"/>
                <a:ea typeface="+mn-ea"/>
                <a:cs typeface="+mn-cs"/>
              </a:rPr>
              <a:t>My</a:t>
            </a:r>
            <a:r>
              <a:rPr kumimoji="0" lang="fr-FR" sz="1200" b="0" i="0" u="none" strike="noStrike" kern="1200" cap="none" spc="0" normalizeH="0" baseline="0" noProof="0" dirty="0">
                <a:ln>
                  <a:noFill/>
                </a:ln>
                <a:solidFill>
                  <a:srgbClr val="00584A"/>
                </a:solidFill>
                <a:effectLst/>
                <a:uLnTx/>
                <a:uFillTx/>
                <a:latin typeface="Freestyle Script" panose="030804020302050B0404" pitchFamily="66" charset="0"/>
                <a:ea typeface="+mn-ea"/>
                <a:cs typeface="+mn-cs"/>
              </a:rPr>
              <a:t> </a:t>
            </a:r>
            <a:r>
              <a:rPr kumimoji="0" lang="fr-FR" sz="1200" b="0" i="0" u="none" strike="noStrike" kern="1200" cap="none" spc="0" normalizeH="0" baseline="0" noProof="0" dirty="0" err="1">
                <a:ln>
                  <a:noFill/>
                </a:ln>
                <a:solidFill>
                  <a:srgbClr val="00584A"/>
                </a:solidFill>
                <a:effectLst/>
                <a:uLnTx/>
                <a:uFillTx/>
                <a:latin typeface="Freestyle Script" panose="030804020302050B0404" pitchFamily="66" charset="0"/>
                <a:ea typeface="+mn-ea"/>
                <a:cs typeface="+mn-cs"/>
              </a:rPr>
              <a:t>Complementary</a:t>
            </a:r>
            <a:r>
              <a:rPr kumimoji="0" lang="fr-FR" sz="1200" b="0" i="0" u="none" strike="noStrike" kern="1200" cap="none" spc="0" normalizeH="0" baseline="0" noProof="0" dirty="0">
                <a:ln>
                  <a:noFill/>
                </a:ln>
                <a:solidFill>
                  <a:srgbClr val="00584A"/>
                </a:solidFill>
                <a:effectLst/>
                <a:uLnTx/>
                <a:uFillTx/>
                <a:latin typeface="Freestyle Script" panose="030804020302050B0404" pitchFamily="66" charset="0"/>
                <a:ea typeface="+mn-ea"/>
                <a:cs typeface="+mn-cs"/>
              </a:rPr>
              <a:t> </a:t>
            </a:r>
            <a:r>
              <a:rPr kumimoji="0" lang="en-US" sz="1200" b="0" i="0" u="none" strike="noStrike" kern="1200" cap="none" spc="0" normalizeH="0" baseline="0" noProof="0" dirty="0">
                <a:ln>
                  <a:noFill/>
                </a:ln>
                <a:solidFill>
                  <a:srgbClr val="00584A"/>
                </a:solidFill>
                <a:effectLst/>
                <a:uLnTx/>
                <a:uFillTx/>
                <a:latin typeface="Freestyle Script" panose="030804020302050B0404" pitchFamily="66" charset="0"/>
                <a:ea typeface="+mn-ea"/>
                <a:cs typeface="+mn-cs"/>
              </a:rPr>
              <a:t>SOS spot</a:t>
            </a:r>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98583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134">
              <a:defRPr/>
            </a:pPr>
            <a:r>
              <a:rPr lang="fr-FR" baseline="0" dirty="0" err="1"/>
              <a:t>Serum</a:t>
            </a:r>
            <a:r>
              <a:rPr lang="fr-FR" baseline="0" dirty="0"/>
              <a:t> CBD </a:t>
            </a:r>
            <a:r>
              <a:rPr lang="fr-FR" baseline="0" dirty="0" err="1"/>
              <a:t>very</a:t>
            </a:r>
            <a:r>
              <a:rPr lang="fr-FR" baseline="0" dirty="0"/>
              <a:t> </a:t>
            </a:r>
            <a:r>
              <a:rPr lang="fr-FR" baseline="0" dirty="0" err="1"/>
              <a:t>interesting</a:t>
            </a:r>
            <a:r>
              <a:rPr lang="fr-FR" baseline="0" dirty="0"/>
              <a:t> for skin </a:t>
            </a:r>
            <a:r>
              <a:rPr lang="fr-FR" baseline="0" dirty="0" err="1"/>
              <a:t>showing</a:t>
            </a:r>
            <a:r>
              <a:rPr lang="fr-FR" baseline="0" dirty="0"/>
              <a:t> </a:t>
            </a:r>
            <a:r>
              <a:rPr lang="fr-FR" baseline="0" dirty="0" err="1"/>
              <a:t>redness</a:t>
            </a:r>
            <a:r>
              <a:rPr lang="fr-FR" baseline="0" dirty="0"/>
              <a:t> :</a:t>
            </a:r>
          </a:p>
          <a:p>
            <a:pPr defTabSz="931134">
              <a:defRPr/>
            </a:pPr>
            <a:endParaRPr lang="fr-FR" baseline="0" dirty="0"/>
          </a:p>
          <a:p>
            <a:pPr marL="0" marR="0" lvl="0" indent="0" algn="l" defTabSz="931134" rtl="0" eaLnBrk="1" fontAlgn="auto" latinLnBrk="0" hangingPunct="1">
              <a:lnSpc>
                <a:spcPct val="100000"/>
              </a:lnSpc>
              <a:spcBef>
                <a:spcPts val="0"/>
              </a:spcBef>
              <a:spcAft>
                <a:spcPts val="0"/>
              </a:spcAft>
              <a:buClrTx/>
              <a:buSzTx/>
              <a:buFontTx/>
              <a:buNone/>
              <a:tabLst/>
              <a:defRPr/>
            </a:pPr>
            <a:r>
              <a:rPr lang="fr-FR" b="1" u="sng" dirty="0"/>
              <a:t>Anti-</a:t>
            </a:r>
            <a:r>
              <a:rPr lang="fr-FR" b="1" u="sng" dirty="0" err="1"/>
              <a:t>inflammatory</a:t>
            </a:r>
            <a:r>
              <a:rPr lang="fr-FR" b="1" u="sng" dirty="0"/>
              <a:t> </a:t>
            </a:r>
            <a:r>
              <a:rPr lang="fr-FR" b="1" u="sng" dirty="0" err="1"/>
              <a:t>effect</a:t>
            </a:r>
            <a:r>
              <a:rPr lang="fr-FR" dirty="0"/>
              <a:t>: CBD </a:t>
            </a:r>
            <a:r>
              <a:rPr lang="fr-FR" dirty="0" err="1"/>
              <a:t>exerts</a:t>
            </a:r>
            <a:r>
              <a:rPr lang="fr-FR" dirty="0"/>
              <a:t> </a:t>
            </a:r>
            <a:r>
              <a:rPr lang="fr-FR" dirty="0" err="1"/>
              <a:t>potent</a:t>
            </a:r>
            <a:r>
              <a:rPr lang="fr-FR" dirty="0"/>
              <a:t> anti-</a:t>
            </a:r>
            <a:r>
              <a:rPr lang="fr-FR" dirty="0" err="1"/>
              <a:t>inflammatory</a:t>
            </a:r>
            <a:r>
              <a:rPr lang="fr-FR" dirty="0"/>
              <a:t> </a:t>
            </a:r>
            <a:r>
              <a:rPr lang="fr-FR" dirty="0" err="1"/>
              <a:t>activity</a:t>
            </a:r>
            <a:r>
              <a:rPr lang="fr-FR" dirty="0"/>
              <a:t> on skin </a:t>
            </a:r>
            <a:r>
              <a:rPr lang="fr-FR" dirty="0" err="1"/>
              <a:t>cells</a:t>
            </a:r>
            <a:r>
              <a:rPr lang="fr-FR" dirty="0"/>
              <a:t>, </a:t>
            </a:r>
            <a:r>
              <a:rPr lang="fr-FR" dirty="0" err="1"/>
              <a:t>decreasing</a:t>
            </a:r>
            <a:r>
              <a:rPr lang="fr-FR" dirty="0"/>
              <a:t> the NF-</a:t>
            </a:r>
            <a:r>
              <a:rPr lang="fr-FR" dirty="0" err="1"/>
              <a:t>kB</a:t>
            </a:r>
            <a:r>
              <a:rPr lang="fr-FR" dirty="0"/>
              <a:t> </a:t>
            </a:r>
            <a:r>
              <a:rPr lang="fr-FR" dirty="0" err="1"/>
              <a:t>signaling</a:t>
            </a:r>
            <a:r>
              <a:rPr lang="fr-FR" dirty="0"/>
              <a:t> </a:t>
            </a:r>
            <a:r>
              <a:rPr lang="fr-FR" dirty="0" err="1"/>
              <a:t>pathway</a:t>
            </a:r>
            <a:r>
              <a:rPr lang="fr-FR" dirty="0"/>
              <a:t> (key </a:t>
            </a:r>
            <a:r>
              <a:rPr lang="fr-FR" dirty="0" err="1"/>
              <a:t>regulatory</a:t>
            </a:r>
            <a:r>
              <a:rPr lang="fr-FR" dirty="0"/>
              <a:t> factor) and pro-</a:t>
            </a:r>
            <a:r>
              <a:rPr lang="fr-FR" dirty="0" err="1"/>
              <a:t>inflammatory</a:t>
            </a:r>
            <a:r>
              <a:rPr lang="fr-FR" dirty="0"/>
              <a:t> cytokines. CBD has </a:t>
            </a:r>
            <a:r>
              <a:rPr lang="fr-FR" dirty="0" err="1"/>
              <a:t>promising</a:t>
            </a:r>
            <a:r>
              <a:rPr lang="fr-FR" dirty="0"/>
              <a:t> </a:t>
            </a:r>
            <a:r>
              <a:rPr lang="fr-FR" dirty="0" err="1"/>
              <a:t>effects</a:t>
            </a:r>
            <a:r>
              <a:rPr lang="fr-FR" dirty="0"/>
              <a:t> on an </a:t>
            </a:r>
            <a:r>
              <a:rPr lang="fr-FR" dirty="0" err="1"/>
              <a:t>experimental</a:t>
            </a:r>
            <a:r>
              <a:rPr lang="fr-FR" dirty="0"/>
              <a:t> model of </a:t>
            </a:r>
            <a:r>
              <a:rPr lang="fr-FR" dirty="0" err="1"/>
              <a:t>dermatitis</a:t>
            </a:r>
            <a:r>
              <a:rPr lang="fr-FR" dirty="0"/>
              <a:t> (</a:t>
            </a:r>
            <a:r>
              <a:rPr lang="fr-FR" dirty="0" err="1"/>
              <a:t>Gegotek</a:t>
            </a:r>
            <a:r>
              <a:rPr lang="fr-FR" dirty="0"/>
              <a:t> et al., 2019; </a:t>
            </a:r>
            <a:r>
              <a:rPr lang="fr-FR" dirty="0" err="1"/>
              <a:t>Petrosino</a:t>
            </a:r>
            <a:r>
              <a:rPr lang="fr-FR" dirty="0"/>
              <a:t> et al., 2018).</a:t>
            </a:r>
          </a:p>
          <a:p>
            <a:pPr defTabSz="931134">
              <a:defRPr/>
            </a:pPr>
            <a:r>
              <a:rPr lang="fr-FR" sz="1200" dirty="0">
                <a:solidFill>
                  <a:schemeClr val="bg1"/>
                </a:solidFill>
                <a:latin typeface="Roboto Black" panose="02000000000000000000" pitchFamily="2" charset="0"/>
                <a:ea typeface="Roboto Black" panose="02000000000000000000" pitchFamily="2" charset="0"/>
              </a:rPr>
              <a:t>Native </a:t>
            </a:r>
            <a:r>
              <a:rPr lang="fr-FR" sz="1200" dirty="0" err="1">
                <a:solidFill>
                  <a:schemeClr val="bg1"/>
                </a:solidFill>
                <a:latin typeface="Roboto Black" panose="02000000000000000000" pitchFamily="2" charset="0"/>
                <a:ea typeface="Roboto Black" panose="02000000000000000000" pitchFamily="2" charset="0"/>
              </a:rPr>
              <a:t>cells</a:t>
            </a:r>
            <a:r>
              <a:rPr lang="fr-FR" sz="1200" dirty="0">
                <a:solidFill>
                  <a:schemeClr val="bg1"/>
                </a:solidFill>
                <a:latin typeface="Roboto Black" panose="02000000000000000000" pitchFamily="2" charset="0"/>
                <a:ea typeface="Roboto Black" panose="02000000000000000000" pitchFamily="2" charset="0"/>
              </a:rPr>
              <a:t> of </a:t>
            </a:r>
            <a:r>
              <a:rPr lang="fr-FR" sz="1200" dirty="0" err="1">
                <a:solidFill>
                  <a:schemeClr val="bg1"/>
                </a:solidFill>
                <a:latin typeface="Roboto Black" panose="02000000000000000000" pitchFamily="2" charset="0"/>
                <a:ea typeface="Roboto Black" panose="02000000000000000000" pitchFamily="2" charset="0"/>
              </a:rPr>
              <a:t>Sacred</a:t>
            </a:r>
            <a:r>
              <a:rPr lang="fr-FR" sz="1200" dirty="0">
                <a:solidFill>
                  <a:schemeClr val="bg1"/>
                </a:solidFill>
                <a:latin typeface="Roboto Black" panose="02000000000000000000" pitchFamily="2" charset="0"/>
                <a:ea typeface="Roboto Black" panose="02000000000000000000" pitchFamily="2" charset="0"/>
              </a:rPr>
              <a:t> Lotus </a:t>
            </a:r>
            <a:r>
              <a:rPr lang="fr-FR" sz="1200" dirty="0" err="1">
                <a:solidFill>
                  <a:schemeClr val="bg1"/>
                </a:solidFill>
                <a:latin typeface="Roboto Black" panose="02000000000000000000" pitchFamily="2" charset="0"/>
                <a:ea typeface="Roboto Black" panose="02000000000000000000" pitchFamily="2" charset="0"/>
              </a:rPr>
              <a:t>also</a:t>
            </a:r>
            <a:r>
              <a:rPr lang="fr-FR" sz="1200" dirty="0">
                <a:solidFill>
                  <a:schemeClr val="bg1"/>
                </a:solidFill>
                <a:latin typeface="Roboto Black" panose="02000000000000000000" pitchFamily="2" charset="0"/>
                <a:ea typeface="Roboto Black" panose="02000000000000000000" pitchFamily="2" charset="0"/>
              </a:rPr>
              <a:t> have an anti </a:t>
            </a:r>
            <a:r>
              <a:rPr lang="fr-FR" sz="1200" dirty="0" err="1">
                <a:solidFill>
                  <a:schemeClr val="bg1"/>
                </a:solidFill>
                <a:latin typeface="Roboto Black" panose="02000000000000000000" pitchFamily="2" charset="0"/>
                <a:ea typeface="Roboto Black" panose="02000000000000000000" pitchFamily="2" charset="0"/>
              </a:rPr>
              <a:t>inflammatory</a:t>
            </a:r>
            <a:r>
              <a:rPr lang="fr-FR" sz="1200" dirty="0">
                <a:solidFill>
                  <a:schemeClr val="bg1"/>
                </a:solidFill>
                <a:latin typeface="Roboto Black" panose="02000000000000000000" pitchFamily="2" charset="0"/>
                <a:ea typeface="Roboto Black" panose="02000000000000000000" pitchFamily="2" charset="0"/>
              </a:rPr>
              <a:t> </a:t>
            </a:r>
            <a:r>
              <a:rPr lang="fr-FR" sz="1200" dirty="0" err="1">
                <a:solidFill>
                  <a:schemeClr val="bg1"/>
                </a:solidFill>
                <a:latin typeface="Roboto Black" panose="02000000000000000000" pitchFamily="2" charset="0"/>
                <a:ea typeface="Roboto Black" panose="02000000000000000000" pitchFamily="2" charset="0"/>
              </a:rPr>
              <a:t>effect</a:t>
            </a:r>
            <a:endParaRPr lang="fr-FR" sz="1200" dirty="0">
              <a:solidFill>
                <a:schemeClr val="bg1"/>
              </a:solidFill>
              <a:latin typeface="Roboto Black" panose="02000000000000000000" pitchFamily="2" charset="0"/>
              <a:ea typeface="Roboto Black" panose="02000000000000000000" pitchFamily="2" charset="0"/>
            </a:endParaRPr>
          </a:p>
          <a:p>
            <a:pPr defTabSz="931134">
              <a:defRPr/>
            </a:pPr>
            <a:endParaRPr lang="fr-FR" sz="1200" baseline="0" dirty="0">
              <a:solidFill>
                <a:schemeClr val="bg1"/>
              </a:solidFill>
              <a:latin typeface="Roboto Black" panose="02000000000000000000" pitchFamily="2" charset="0"/>
              <a:ea typeface="Roboto Black" panose="02000000000000000000" pitchFamily="2" charset="0"/>
            </a:endParaRPr>
          </a:p>
          <a:p>
            <a:pPr defTabSz="931134">
              <a:defRPr/>
            </a:pPr>
            <a:r>
              <a:rPr kumimoji="0" lang="fr-FR" sz="1200" b="0" i="0" u="none" strike="noStrike" kern="1200" cap="none" spc="0" normalizeH="0" baseline="0" noProof="0" dirty="0" err="1">
                <a:ln>
                  <a:noFill/>
                </a:ln>
                <a:solidFill>
                  <a:srgbClr val="00584A"/>
                </a:solidFill>
                <a:effectLst/>
                <a:uLnTx/>
                <a:uFillTx/>
                <a:latin typeface="Freestyle Script" panose="030804020302050B0404" pitchFamily="66" charset="0"/>
                <a:ea typeface="+mn-ea"/>
                <a:cs typeface="+mn-cs"/>
              </a:rPr>
              <a:t>My</a:t>
            </a:r>
            <a:r>
              <a:rPr kumimoji="0" lang="fr-FR" sz="1200" b="0" i="0" u="none" strike="noStrike" kern="1200" cap="none" spc="0" normalizeH="0" baseline="0" noProof="0" dirty="0">
                <a:ln>
                  <a:noFill/>
                </a:ln>
                <a:solidFill>
                  <a:srgbClr val="00584A"/>
                </a:solidFill>
                <a:effectLst/>
                <a:uLnTx/>
                <a:uFillTx/>
                <a:latin typeface="Freestyle Script" panose="030804020302050B0404" pitchFamily="66" charset="0"/>
                <a:ea typeface="+mn-ea"/>
                <a:cs typeface="+mn-cs"/>
              </a:rPr>
              <a:t> </a:t>
            </a:r>
            <a:r>
              <a:rPr kumimoji="0" lang="fr-FR" sz="1200" b="0" i="0" u="none" strike="noStrike" kern="1200" cap="none" spc="0" normalizeH="0" baseline="0" noProof="0" dirty="0" err="1">
                <a:ln>
                  <a:noFill/>
                </a:ln>
                <a:solidFill>
                  <a:srgbClr val="00584A"/>
                </a:solidFill>
                <a:effectLst/>
                <a:uLnTx/>
                <a:uFillTx/>
                <a:latin typeface="Freestyle Script" panose="030804020302050B0404" pitchFamily="66" charset="0"/>
                <a:ea typeface="+mn-ea"/>
                <a:cs typeface="+mn-cs"/>
              </a:rPr>
              <a:t>Complementary</a:t>
            </a:r>
            <a:r>
              <a:rPr kumimoji="0" lang="fr-FR" sz="1200" b="0" i="0" u="none" strike="noStrike" kern="1200" cap="none" spc="0" normalizeH="0" baseline="0" noProof="0" dirty="0">
                <a:ln>
                  <a:noFill/>
                </a:ln>
                <a:solidFill>
                  <a:srgbClr val="00584A"/>
                </a:solidFill>
                <a:effectLst/>
                <a:uLnTx/>
                <a:uFillTx/>
                <a:latin typeface="Freestyle Script" panose="030804020302050B0404" pitchFamily="66" charset="0"/>
                <a:ea typeface="+mn-ea"/>
                <a:cs typeface="+mn-cs"/>
              </a:rPr>
              <a:t> Product : </a:t>
            </a:r>
            <a:r>
              <a:rPr kumimoji="0" lang="fr-FR" sz="12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rPr>
              <a:t> Sensitive Masque</a:t>
            </a:r>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2226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134">
              <a:defRPr/>
            </a:pPr>
            <a:r>
              <a:rPr lang="fr-FR" baseline="0" dirty="0" err="1"/>
              <a:t>Stressful</a:t>
            </a:r>
            <a:r>
              <a:rPr lang="fr-FR" baseline="0" dirty="0"/>
              <a:t> </a:t>
            </a:r>
            <a:r>
              <a:rPr lang="fr-FR" baseline="0" dirty="0" err="1"/>
              <a:t>period</a:t>
            </a:r>
            <a:r>
              <a:rPr lang="fr-FR" baseline="0" dirty="0"/>
              <a:t> = CBD </a:t>
            </a:r>
            <a:r>
              <a:rPr lang="fr-FR" baseline="0" dirty="0" err="1"/>
              <a:t>Serum</a:t>
            </a:r>
            <a:endParaRPr lang="fr-FR" baseline="0" dirty="0"/>
          </a:p>
          <a:p>
            <a:pPr defTabSz="931134">
              <a:defRPr/>
            </a:pPr>
            <a:endParaRPr lang="fr-FR" baseline="0" dirty="0"/>
          </a:p>
          <a:p>
            <a:pPr defTabSz="931134">
              <a:defRPr/>
            </a:pPr>
            <a:r>
              <a:rPr lang="fr-FR" baseline="0" dirty="0"/>
              <a:t>For the </a:t>
            </a:r>
            <a:r>
              <a:rPr lang="fr-FR" baseline="0" dirty="0" err="1"/>
              <a:t>signs</a:t>
            </a:r>
            <a:r>
              <a:rPr lang="fr-FR" baseline="0" dirty="0"/>
              <a:t> of </a:t>
            </a:r>
            <a:r>
              <a:rPr lang="fr-FR" baseline="0" dirty="0" err="1"/>
              <a:t>aging</a:t>
            </a:r>
            <a:r>
              <a:rPr lang="fr-FR" baseline="0" dirty="0"/>
              <a:t> , </a:t>
            </a:r>
            <a:r>
              <a:rPr lang="fr-FR" baseline="0" dirty="0" err="1"/>
              <a:t>according</a:t>
            </a:r>
            <a:r>
              <a:rPr lang="fr-FR" baseline="0" dirty="0"/>
              <a:t> to the client </a:t>
            </a:r>
            <a:r>
              <a:rPr lang="fr-FR" baseline="0" dirty="0" err="1"/>
              <a:t>you</a:t>
            </a:r>
            <a:r>
              <a:rPr lang="fr-FR" baseline="0" dirty="0"/>
              <a:t> can </a:t>
            </a:r>
            <a:r>
              <a:rPr lang="fr-FR" baseline="0" dirty="0" err="1"/>
              <a:t>choose</a:t>
            </a:r>
            <a:r>
              <a:rPr lang="fr-FR" baseline="0" dirty="0"/>
              <a:t> </a:t>
            </a:r>
            <a:r>
              <a:rPr lang="fr-FR" baseline="0" dirty="0" err="1"/>
              <a:t>betwen</a:t>
            </a:r>
            <a:r>
              <a:rPr lang="fr-FR" baseline="0" dirty="0"/>
              <a:t> TR or Excellence code </a:t>
            </a:r>
            <a:r>
              <a:rPr lang="fr-FR" baseline="0" dirty="0" err="1"/>
              <a:t>creme</a:t>
            </a:r>
            <a:r>
              <a:rPr lang="fr-FR" baseline="0" dirty="0"/>
              <a:t>.</a:t>
            </a:r>
          </a:p>
          <a:p>
            <a:pPr defTabSz="931134">
              <a:defRPr/>
            </a:pPr>
            <a:endParaRPr lang="fr-FR" baseline="0" dirty="0"/>
          </a:p>
          <a:p>
            <a:pPr defTabSz="931134">
              <a:defRPr/>
            </a:pPr>
            <a:r>
              <a:rPr kumimoji="0" lang="fr-FR" sz="1200" b="0" i="0" u="none" strike="noStrike" kern="1200" cap="none" spc="0" normalizeH="0" baseline="0" noProof="0" dirty="0" err="1">
                <a:ln>
                  <a:noFill/>
                </a:ln>
                <a:solidFill>
                  <a:srgbClr val="00584A"/>
                </a:solidFill>
                <a:effectLst/>
                <a:uLnTx/>
                <a:uFillTx/>
                <a:latin typeface="Freestyle Script" panose="030804020302050B0404" pitchFamily="66" charset="0"/>
                <a:ea typeface="+mn-ea"/>
                <a:cs typeface="+mn-cs"/>
              </a:rPr>
              <a:t>My</a:t>
            </a:r>
            <a:r>
              <a:rPr kumimoji="0" lang="fr-FR" sz="1200" b="0" i="0" u="none" strike="noStrike" kern="1200" cap="none" spc="0" normalizeH="0" baseline="0" noProof="0" dirty="0">
                <a:ln>
                  <a:noFill/>
                </a:ln>
                <a:solidFill>
                  <a:srgbClr val="00584A"/>
                </a:solidFill>
                <a:effectLst/>
                <a:uLnTx/>
                <a:uFillTx/>
                <a:latin typeface="Freestyle Script" panose="030804020302050B0404" pitchFamily="66" charset="0"/>
                <a:ea typeface="+mn-ea"/>
                <a:cs typeface="+mn-cs"/>
              </a:rPr>
              <a:t> </a:t>
            </a:r>
            <a:r>
              <a:rPr kumimoji="0" lang="fr-FR" sz="1200" b="0" i="0" u="none" strike="noStrike" kern="1200" cap="none" spc="0" normalizeH="0" baseline="0" noProof="0" dirty="0" err="1">
                <a:ln>
                  <a:noFill/>
                </a:ln>
                <a:solidFill>
                  <a:srgbClr val="00584A"/>
                </a:solidFill>
                <a:effectLst/>
                <a:uLnTx/>
                <a:uFillTx/>
                <a:latin typeface="Freestyle Script" panose="030804020302050B0404" pitchFamily="66" charset="0"/>
                <a:ea typeface="+mn-ea"/>
                <a:cs typeface="+mn-cs"/>
              </a:rPr>
              <a:t>Complementary</a:t>
            </a:r>
            <a:r>
              <a:rPr kumimoji="0" lang="fr-FR" sz="1200" b="0" i="0" u="none" strike="noStrike" kern="1200" cap="none" spc="0" normalizeH="0" baseline="0" noProof="0" dirty="0">
                <a:ln>
                  <a:noFill/>
                </a:ln>
                <a:solidFill>
                  <a:srgbClr val="00584A"/>
                </a:solidFill>
                <a:effectLst/>
                <a:uLnTx/>
                <a:uFillTx/>
                <a:latin typeface="Freestyle Script" panose="030804020302050B0404" pitchFamily="66" charset="0"/>
                <a:ea typeface="+mn-ea"/>
                <a:cs typeface="+mn-cs"/>
              </a:rPr>
              <a:t> Product : Excellence Code Contours</a:t>
            </a:r>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4052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134">
              <a:defRPr/>
            </a:pPr>
            <a:r>
              <a:rPr lang="en-US" baseline="0" dirty="0"/>
              <a:t>and of course, as we've seen, Serum CBD is completely compatible with men and fits in perfectly with a man's night-time routine.</a:t>
            </a:r>
          </a:p>
          <a:p>
            <a:pPr defTabSz="931134">
              <a:defRPr/>
            </a:pPr>
            <a:endParaRPr lang="en-US" baseline="0" dirty="0"/>
          </a:p>
          <a:p>
            <a:pPr marL="0" marR="0" lvl="0" indent="0" algn="l" defTabSz="931134"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00584A"/>
                </a:solidFill>
                <a:effectLst/>
                <a:uLnTx/>
                <a:uFillTx/>
                <a:latin typeface="Freestyle Script" panose="030804020302050B0404" pitchFamily="66" charset="0"/>
                <a:ea typeface="+mn-ea"/>
                <a:cs typeface="+mn-cs"/>
              </a:rPr>
              <a:t>My</a:t>
            </a:r>
            <a:r>
              <a:rPr kumimoji="0" lang="fr-FR" sz="1200" b="0" i="0" u="none" strike="noStrike" kern="1200" cap="none" spc="0" normalizeH="0" baseline="0" noProof="0" dirty="0">
                <a:ln>
                  <a:noFill/>
                </a:ln>
                <a:solidFill>
                  <a:srgbClr val="00584A"/>
                </a:solidFill>
                <a:effectLst/>
                <a:uLnTx/>
                <a:uFillTx/>
                <a:latin typeface="Freestyle Script" panose="030804020302050B0404" pitchFamily="66" charset="0"/>
                <a:ea typeface="+mn-ea"/>
                <a:cs typeface="+mn-cs"/>
              </a:rPr>
              <a:t> </a:t>
            </a:r>
            <a:r>
              <a:rPr kumimoji="0" lang="fr-FR" sz="1200" b="0" i="0" u="none" strike="noStrike" kern="1200" cap="none" spc="0" normalizeH="0" baseline="0" noProof="0" dirty="0" err="1">
                <a:ln>
                  <a:noFill/>
                </a:ln>
                <a:solidFill>
                  <a:srgbClr val="00584A"/>
                </a:solidFill>
                <a:effectLst/>
                <a:uLnTx/>
                <a:uFillTx/>
                <a:latin typeface="Freestyle Script" panose="030804020302050B0404" pitchFamily="66" charset="0"/>
                <a:ea typeface="+mn-ea"/>
                <a:cs typeface="+mn-cs"/>
              </a:rPr>
              <a:t>Complementary</a:t>
            </a:r>
            <a:r>
              <a:rPr kumimoji="0" lang="fr-FR" sz="1200" b="0" i="0" u="none" strike="noStrike" kern="1200" cap="none" spc="0" normalizeH="0" baseline="0" noProof="0" dirty="0">
                <a:ln>
                  <a:noFill/>
                </a:ln>
                <a:solidFill>
                  <a:srgbClr val="00584A"/>
                </a:solidFill>
                <a:effectLst/>
                <a:uLnTx/>
                <a:uFillTx/>
                <a:latin typeface="Freestyle Script" panose="030804020302050B0404" pitchFamily="66" charset="0"/>
                <a:ea typeface="+mn-ea"/>
                <a:cs typeface="+mn-cs"/>
              </a:rPr>
              <a:t> Product : Gel yeux</a:t>
            </a:r>
          </a:p>
        </p:txBody>
      </p:sp>
      <p:sp>
        <p:nvSpPr>
          <p:cNvPr id="4" name="Espace réservé du numéro de diapositive 3"/>
          <p:cNvSpPr>
            <a:spLocks noGrp="1"/>
          </p:cNvSpPr>
          <p:nvPr>
            <p:ph type="sldNum" sz="quarter" idx="10"/>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21594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423240" y="4892988"/>
            <a:ext cx="5447030" cy="3914239"/>
          </a:xfrm>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defTabSz="931134">
              <a:defRPr/>
            </a:pPr>
            <a:fld id="{1E75D512-6B45-4599-B546-A08B6EF7031D}" type="slidenum">
              <a:rPr lang="fr-FR">
                <a:solidFill>
                  <a:prstClr val="black"/>
                </a:solidFill>
                <a:latin typeface="Calibri"/>
              </a:rPr>
              <a:t>37</a:t>
            </a:fld>
            <a:endParaRPr lang="fr-FR">
              <a:solidFill>
                <a:prstClr val="black"/>
              </a:solidFill>
              <a:latin typeface="Calibri"/>
            </a:endParaRPr>
          </a:p>
        </p:txBody>
      </p:sp>
    </p:spTree>
    <p:extLst>
      <p:ext uri="{BB962C8B-B14F-4D97-AF65-F5344CB8AC3E}">
        <p14:creationId xmlns:p14="http://schemas.microsoft.com/office/powerpoint/2010/main" val="2012788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143E6-1370-4DF1-AEAD-042727B41BF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7927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31134">
              <a:defRPr/>
            </a:pPr>
            <a:fld id="{1E75D512-6B45-4599-B546-A08B6EF7031D}" type="slidenum">
              <a:rPr lang="fr-FR">
                <a:solidFill>
                  <a:prstClr val="black"/>
                </a:solidFill>
                <a:latin typeface="Calibri"/>
              </a:rPr>
              <a:t>39</a:t>
            </a:fld>
            <a:endParaRPr lang="fr-FR">
              <a:solidFill>
                <a:prstClr val="black"/>
              </a:solidFill>
              <a:latin typeface="Calibri"/>
            </a:endParaRPr>
          </a:p>
        </p:txBody>
      </p:sp>
    </p:spTree>
    <p:extLst>
      <p:ext uri="{BB962C8B-B14F-4D97-AF65-F5344CB8AC3E}">
        <p14:creationId xmlns:p14="http://schemas.microsoft.com/office/powerpoint/2010/main" val="21199048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5ACC6FA1-F4B8-41BE-BAAE-DA28AE87E23D}"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738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i="0" dirty="0">
                <a:solidFill>
                  <a:srgbClr val="000000"/>
                </a:solidFill>
                <a:effectLst/>
                <a:latin typeface="Halcom"/>
              </a:rPr>
              <a:t>CBD is extracted from hemp and should not be confused with cannabis.</a:t>
            </a:r>
          </a:p>
          <a:p>
            <a:r>
              <a:rPr lang="en-US" b="0" i="0" dirty="0">
                <a:solidFill>
                  <a:srgbClr val="000000"/>
                </a:solidFill>
                <a:effectLst/>
                <a:latin typeface="Halcom"/>
              </a:rPr>
              <a:t>Botanically, it's the same species, Cannabis sativa L, but they are different varieties (cultivars*) with variations in morphology (size of stems, leaves, flowers) and composition. </a:t>
            </a:r>
          </a:p>
          <a:p>
            <a:r>
              <a:rPr lang="en-US" b="0" i="0" dirty="0">
                <a:solidFill>
                  <a:srgbClr val="000000"/>
                </a:solidFill>
                <a:effectLst/>
                <a:latin typeface="Halcom"/>
              </a:rPr>
              <a:t>Hemp is rich in CBD, but THC (</a:t>
            </a:r>
            <a:r>
              <a:rPr lang="en-US" b="0" i="0" dirty="0" err="1">
                <a:solidFill>
                  <a:srgbClr val="000000"/>
                </a:solidFill>
                <a:effectLst/>
                <a:latin typeface="Halcom"/>
              </a:rPr>
              <a:t>TetraHydroCannabinol</a:t>
            </a:r>
            <a:r>
              <a:rPr lang="en-US" b="0" i="0" dirty="0">
                <a:solidFill>
                  <a:srgbClr val="000000"/>
                </a:solidFill>
                <a:effectLst/>
                <a:latin typeface="Halcom"/>
              </a:rPr>
              <a:t>), the psychotropic molecule, is present in minute quantities (less than 0.2%). </a:t>
            </a:r>
          </a:p>
          <a:p>
            <a:endParaRPr lang="en-US" b="0" i="0" dirty="0">
              <a:solidFill>
                <a:srgbClr val="000000"/>
              </a:solidFill>
              <a:effectLst/>
              <a:latin typeface="Halcom"/>
            </a:endParaRPr>
          </a:p>
          <a:p>
            <a:r>
              <a:rPr lang="en-US" b="0" i="0" dirty="0">
                <a:solidFill>
                  <a:srgbClr val="000000"/>
                </a:solidFill>
                <a:effectLst/>
                <a:latin typeface="Halcom"/>
              </a:rPr>
              <a:t>*A cultivar is a plant variety bred, generally by selection, for its unique characteristics.</a:t>
            </a:r>
            <a:endParaRPr lang="fr-FR" dirty="0"/>
          </a:p>
        </p:txBody>
      </p:sp>
      <p:sp>
        <p:nvSpPr>
          <p:cNvPr id="4" name="Espace réservé du numéro de diapositive 3"/>
          <p:cNvSpPr>
            <a:spLocks noGrp="1"/>
          </p:cNvSpPr>
          <p:nvPr>
            <p:ph type="sldNum" sz="quarter" idx="5"/>
          </p:nvPr>
        </p:nvSpPr>
        <p:spPr/>
        <p:txBody>
          <a:bodyPr/>
          <a:lstStyle/>
          <a:p>
            <a:fld id="{AAA143E6-1370-4DF1-AEAD-042727B41BFD}" type="slidenum">
              <a:rPr lang="fr-FR" smtClean="0"/>
              <a:t>5</a:t>
            </a:fld>
            <a:endParaRPr lang="fr-FR"/>
          </a:p>
        </p:txBody>
      </p:sp>
    </p:spTree>
    <p:extLst>
      <p:ext uri="{BB962C8B-B14F-4D97-AF65-F5344CB8AC3E}">
        <p14:creationId xmlns:p14="http://schemas.microsoft.com/office/powerpoint/2010/main" val="23383014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19100" y="88900"/>
            <a:ext cx="5970588" cy="3357563"/>
          </a:xfrm>
        </p:spPr>
      </p:sp>
      <p:sp>
        <p:nvSpPr>
          <p:cNvPr id="3" name="Espace réservé des notes 2"/>
          <p:cNvSpPr>
            <a:spLocks noGrp="1"/>
          </p:cNvSpPr>
          <p:nvPr>
            <p:ph type="body" idx="1"/>
          </p:nvPr>
        </p:nvSpPr>
        <p:spPr>
          <a:xfrm>
            <a:off x="409954" y="3730873"/>
            <a:ext cx="5447030" cy="3914239"/>
          </a:xfrm>
        </p:spPr>
        <p:txBody>
          <a:bodyPr/>
          <a:lstStyle/>
          <a:p>
            <a:pPr defTabSz="931134">
              <a:defRPr/>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5723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143E6-1370-4DF1-AEAD-042727B41BF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9032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First contact </a:t>
            </a:r>
            <a:r>
              <a:rPr lang="fr-FR" dirty="0" err="1"/>
              <a:t>with</a:t>
            </a:r>
            <a:r>
              <a:rPr lang="fr-FR" dirty="0"/>
              <a:t> the client to </a:t>
            </a:r>
            <a:r>
              <a:rPr lang="fr-FR" dirty="0" err="1"/>
              <a:t>learn</a:t>
            </a:r>
            <a:r>
              <a:rPr lang="fr-FR" dirty="0"/>
              <a:t> more about how </a:t>
            </a:r>
            <a:r>
              <a:rPr lang="fr-FR" dirty="0" err="1"/>
              <a:t>she</a:t>
            </a:r>
            <a:r>
              <a:rPr lang="fr-FR" dirty="0"/>
              <a:t> </a:t>
            </a:r>
            <a:r>
              <a:rPr lang="fr-FR" dirty="0" err="1"/>
              <a:t>is</a:t>
            </a:r>
            <a:r>
              <a:rPr lang="fr-FR" dirty="0"/>
              <a:t> feeling and </a:t>
            </a:r>
            <a:r>
              <a:rPr lang="fr-FR" dirty="0" err="1"/>
              <a:t>target</a:t>
            </a:r>
            <a:r>
              <a:rPr lang="fr-FR" dirty="0"/>
              <a:t> </a:t>
            </a:r>
            <a:r>
              <a:rPr lang="fr-FR" dirty="0" err="1"/>
              <a:t>her</a:t>
            </a:r>
            <a:r>
              <a:rPr lang="fr-FR" dirty="0"/>
              <a:t> main </a:t>
            </a:r>
            <a:r>
              <a:rPr lang="fr-FR" dirty="0" err="1"/>
              <a:t>problematics</a:t>
            </a:r>
            <a:r>
              <a:rPr lang="fr-FR" dirty="0"/>
              <a:t> : </a:t>
            </a:r>
            <a:r>
              <a:rPr lang="fr-FR" dirty="0" err="1"/>
              <a:t>insomnia</a:t>
            </a:r>
            <a:r>
              <a:rPr lang="fr-FR" dirty="0"/>
              <a:t>, </a:t>
            </a:r>
            <a:r>
              <a:rPr lang="fr-FR" dirty="0" err="1"/>
              <a:t>anxiety</a:t>
            </a:r>
            <a:r>
              <a:rPr lang="fr-FR" dirty="0"/>
              <a:t> or </a:t>
            </a:r>
            <a:r>
              <a:rPr lang="fr-FR" dirty="0" err="1"/>
              <a:t>any</a:t>
            </a:r>
            <a:r>
              <a:rPr lang="fr-FR" dirty="0"/>
              <a:t> migraines</a:t>
            </a:r>
          </a:p>
          <a:p>
            <a:endParaRPr lang="fr-FR" dirty="0"/>
          </a:p>
          <a:p>
            <a:r>
              <a:rPr lang="fr-FR" dirty="0"/>
              <a:t>This moment </a:t>
            </a:r>
            <a:r>
              <a:rPr lang="fr-FR" dirty="0" err="1"/>
              <a:t>is</a:t>
            </a:r>
            <a:r>
              <a:rPr lang="fr-FR" dirty="0"/>
              <a:t> a </a:t>
            </a:r>
            <a:r>
              <a:rPr lang="fr-FR" dirty="0" err="1"/>
              <a:t>relaxing</a:t>
            </a:r>
            <a:r>
              <a:rPr lang="fr-FR" dirty="0"/>
              <a:t> first </a:t>
            </a:r>
            <a:r>
              <a:rPr lang="fr-FR" dirty="0" err="1"/>
              <a:t>step</a:t>
            </a:r>
            <a:r>
              <a:rPr lang="fr-FR" dirty="0"/>
              <a:t> to the </a:t>
            </a:r>
            <a:r>
              <a:rPr lang="fr-FR" dirty="0" err="1"/>
              <a:t>treatment</a:t>
            </a:r>
            <a:r>
              <a:rPr lang="fr-FR" dirty="0"/>
              <a:t> </a:t>
            </a:r>
            <a:r>
              <a:rPr lang="fr-FR" dirty="0" err="1"/>
              <a:t>when</a:t>
            </a:r>
            <a:r>
              <a:rPr lang="fr-FR" dirty="0"/>
              <a:t> </a:t>
            </a:r>
            <a:r>
              <a:rPr lang="fr-FR" dirty="0" err="1"/>
              <a:t>we</a:t>
            </a:r>
            <a:r>
              <a:rPr lang="fr-FR" dirty="0"/>
              <a:t> </a:t>
            </a:r>
            <a:r>
              <a:rPr lang="fr-FR" dirty="0" err="1"/>
              <a:t>offer</a:t>
            </a:r>
            <a:r>
              <a:rPr lang="fr-FR" dirty="0"/>
              <a:t> a foot </a:t>
            </a:r>
            <a:r>
              <a:rPr lang="fr-FR" dirty="0" err="1"/>
              <a:t>ritual</a:t>
            </a:r>
            <a:r>
              <a:rPr lang="fr-FR" dirty="0"/>
              <a:t> </a:t>
            </a:r>
            <a:r>
              <a:rPr lang="fr-FR" dirty="0" err="1"/>
              <a:t>with</a:t>
            </a:r>
            <a:r>
              <a:rPr lang="fr-FR" dirty="0"/>
              <a:t> phyto bain</a:t>
            </a:r>
          </a:p>
          <a:p>
            <a:endParaRPr lang="fr-FR" dirty="0"/>
          </a:p>
          <a:p>
            <a:r>
              <a:rPr lang="fr-FR" dirty="0" err="1"/>
              <a:t>Ask</a:t>
            </a:r>
            <a:r>
              <a:rPr lang="fr-FR" dirty="0"/>
              <a:t> questions to </a:t>
            </a:r>
            <a:r>
              <a:rPr lang="fr-FR" dirty="0" err="1"/>
              <a:t>understand</a:t>
            </a:r>
            <a:r>
              <a:rPr lang="fr-FR" dirty="0"/>
              <a:t> the </a:t>
            </a:r>
            <a:r>
              <a:rPr lang="fr-FR" dirty="0" err="1"/>
              <a:t>need</a:t>
            </a:r>
            <a:r>
              <a:rPr lang="fr-FR" dirty="0"/>
              <a:t> of the client and personnalise if </a:t>
            </a:r>
            <a:r>
              <a:rPr lang="fr-FR" dirty="0" err="1"/>
              <a:t>necessary</a:t>
            </a:r>
            <a:r>
              <a:rPr lang="fr-FR" dirty="0"/>
              <a:t> the </a:t>
            </a:r>
            <a:r>
              <a:rPr lang="fr-FR" dirty="0" err="1"/>
              <a:t>energy</a:t>
            </a:r>
            <a:r>
              <a:rPr lang="fr-FR" dirty="0"/>
              <a:t> points</a:t>
            </a:r>
          </a:p>
          <a:p>
            <a:endParaRPr lang="fr-FR" dirty="0"/>
          </a:p>
          <a:p>
            <a:r>
              <a:rPr lang="fr-FR" dirty="0" err="1"/>
              <a:t>We</a:t>
            </a:r>
            <a:r>
              <a:rPr lang="fr-FR" dirty="0"/>
              <a:t> can let the client know </a:t>
            </a:r>
            <a:r>
              <a:rPr lang="fr-FR" dirty="0" err="1"/>
              <a:t>that</a:t>
            </a:r>
            <a:r>
              <a:rPr lang="fr-FR" dirty="0"/>
              <a:t> dépend on how </a:t>
            </a:r>
            <a:r>
              <a:rPr lang="fr-FR" dirty="0" err="1"/>
              <a:t>she</a:t>
            </a:r>
            <a:r>
              <a:rPr lang="fr-FR" dirty="0"/>
              <a:t> </a:t>
            </a:r>
            <a:r>
              <a:rPr lang="fr-FR" dirty="0" err="1"/>
              <a:t>is</a:t>
            </a:r>
            <a:r>
              <a:rPr lang="fr-FR" dirty="0"/>
              <a:t> feeling, </a:t>
            </a:r>
            <a:r>
              <a:rPr lang="fr-FR" dirty="0" err="1"/>
              <a:t>she</a:t>
            </a:r>
            <a:r>
              <a:rPr lang="fr-FR" dirty="0"/>
              <a:t> </a:t>
            </a:r>
            <a:r>
              <a:rPr lang="fr-FR" dirty="0" err="1"/>
              <a:t>might</a:t>
            </a:r>
            <a:r>
              <a:rPr lang="fr-FR" dirty="0"/>
              <a:t> </a:t>
            </a:r>
            <a:r>
              <a:rPr lang="fr-FR" dirty="0" err="1"/>
              <a:t>be</a:t>
            </a:r>
            <a:r>
              <a:rPr lang="fr-FR" dirty="0"/>
              <a:t> more sensitive to certain points</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5ACC6FA1-F4B8-41BE-BAAE-DA28AE87E23D}"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7503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AA143E6-1370-4DF1-AEAD-042727B41BFD}" type="slidenum">
              <a:rPr lang="fr-FR" smtClean="0"/>
              <a:t>44</a:t>
            </a:fld>
            <a:endParaRPr lang="fr-FR"/>
          </a:p>
        </p:txBody>
      </p:sp>
    </p:spTree>
    <p:extLst>
      <p:ext uri="{BB962C8B-B14F-4D97-AF65-F5344CB8AC3E}">
        <p14:creationId xmlns:p14="http://schemas.microsoft.com/office/powerpoint/2010/main" val="4181011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As we have seen, the new Sleep Therapy treatment aims to de-stress, soothe and re-</a:t>
            </a:r>
            <a:r>
              <a:rPr lang="en-US" dirty="0" err="1"/>
              <a:t>harmonise</a:t>
            </a:r>
            <a:r>
              <a:rPr lang="en-US" dirty="0"/>
              <a:t> body and mind. To complement the benefits of the treatment in the institute, we also offer tips for home use.</a:t>
            </a:r>
          </a:p>
          <a:p>
            <a:endParaRPr lang="en-US" dirty="0"/>
          </a:p>
          <a:p>
            <a:r>
              <a:rPr lang="en-US" dirty="0"/>
              <a:t>ANTI INSOMNIA TIPS :</a:t>
            </a:r>
          </a:p>
          <a:p>
            <a:endParaRPr lang="en-US" dirty="0"/>
          </a:p>
          <a:p>
            <a:pPr marL="171450" indent="-171450">
              <a:buFontTx/>
              <a:buChar char="-"/>
            </a:pPr>
            <a:r>
              <a:rPr lang="en-US" dirty="0"/>
              <a:t>a timeless classic, the hot water bottle : whether on the shoulders, back or even feet the warmth generated will provide deep muscle relaxation.</a:t>
            </a:r>
          </a:p>
          <a:p>
            <a:pPr marL="171450" indent="-171450">
              <a:buFontTx/>
              <a:buChar char="-"/>
            </a:pPr>
            <a:r>
              <a:rPr lang="en-US" dirty="0"/>
              <a:t>Meditation and or self massage of the temples and 3</a:t>
            </a:r>
            <a:r>
              <a:rPr lang="en-US" baseline="30000" dirty="0"/>
              <a:t>rd</a:t>
            </a:r>
            <a:r>
              <a:rPr lang="en-US" dirty="0"/>
              <a:t> eye : take some time for yourself, calm your body and mind before going to bed</a:t>
            </a:r>
          </a:p>
          <a:p>
            <a:pPr marL="171450" indent="-171450">
              <a:buFontTx/>
              <a:buChar char="-"/>
            </a:pPr>
            <a:r>
              <a:rPr lang="en-US" dirty="0"/>
              <a:t>Progressive muscle relaxation : using the </a:t>
            </a:r>
            <a:r>
              <a:rPr lang="en-US" dirty="0" err="1"/>
              <a:t>visualisation</a:t>
            </a:r>
            <a:r>
              <a:rPr lang="en-US" dirty="0"/>
              <a:t> of a wave of well-being, which sails over your breathing, relax muscle after muscle from the tips of your toes to the top of your head. A few minutes to release tension</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5ACC6FA1-F4B8-41BE-BAAE-DA28AE87E23D}"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9745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ANTI ANXIETY TIPS :</a:t>
            </a:r>
          </a:p>
          <a:p>
            <a:endParaRPr lang="fr-FR" dirty="0"/>
          </a:p>
          <a:p>
            <a:r>
              <a:rPr lang="en-US" dirty="0"/>
              <a:t>In order to limit anxiety, it is important to establish a wellbeing routine: </a:t>
            </a:r>
            <a:endParaRPr lang="fr-FR" dirty="0"/>
          </a:p>
          <a:p>
            <a:pPr marL="171450" indent="-171450">
              <a:buFontTx/>
              <a:buChar char="-"/>
            </a:pPr>
            <a:r>
              <a:rPr lang="en-US" dirty="0"/>
              <a:t>when you get home after the day's work, opt for comfortable slippers</a:t>
            </a:r>
            <a:endParaRPr lang="fr-FR" dirty="0"/>
          </a:p>
          <a:p>
            <a:pPr marL="171450" indent="-171450">
              <a:buFontTx/>
              <a:buChar char="-"/>
            </a:pPr>
            <a:r>
              <a:rPr lang="en-US" dirty="0"/>
              <a:t>change your outfit for something more comfortable and pleasant</a:t>
            </a:r>
          </a:p>
          <a:p>
            <a:pPr marL="171450" indent="-171450">
              <a:buFontTx/>
              <a:buChar char="-"/>
            </a:pPr>
            <a:r>
              <a:rPr lang="en-US" dirty="0"/>
              <a:t>Autogenic training : a relaxation technique similar to self-hypnosis, which aims to bring about a state of disconnection to allow the body and mind to relax. by concentrating on fixed formulas. For example: "I'm calm. I'm completely calm. "My arms are heavy. "I breathe slowly and evenly.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143E6-1370-4DF1-AEAD-042727B41BF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1222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ANTI ANXIETY TIPS :</a:t>
            </a:r>
          </a:p>
          <a:p>
            <a:endParaRPr lang="fr-FR" dirty="0"/>
          </a:p>
          <a:p>
            <a:pPr marL="171450" indent="-171450">
              <a:buFontTx/>
              <a:buChar char="-"/>
            </a:pPr>
            <a:r>
              <a:rPr lang="en-US" dirty="0"/>
              <a:t>As part of your well-being routine, light your Taiga candle to create a calm and peaceful atmosphere. Enjoy a rejuvenating and relaxing interlude, thanks to the subtle aromas combining the woody scents of Siberian pine, cypress and Virginia cedar. Don't hesitate to enhance this relaxing interlude with a foot bath containing a few drops of Phyto Bain and enjoy a real spa at home.</a:t>
            </a:r>
          </a:p>
          <a:p>
            <a:pPr marL="171450" indent="-171450">
              <a:buFontTx/>
              <a:buChar char="-"/>
            </a:pPr>
            <a:r>
              <a:rPr lang="en-US" dirty="0"/>
              <a:t>Prefer </a:t>
            </a:r>
            <a:r>
              <a:rPr kumimoji="0" lang="fr-FR" sz="1200" b="0" i="0" u="none" strike="noStrike" kern="100" cap="none" spc="0" normalizeH="0" baseline="0" noProof="0" dirty="0">
                <a:ln>
                  <a:noFill/>
                </a:ln>
                <a:solidFill>
                  <a:srgbClr val="404040"/>
                </a:solidFill>
                <a:effectLst/>
                <a:uLnTx/>
                <a:uFillTx/>
                <a:latin typeface="Roboto Light"/>
                <a:ea typeface="+mn-ea"/>
                <a:cs typeface="+mn-cs"/>
              </a:rPr>
              <a:t>Warm-</a:t>
            </a:r>
            <a:r>
              <a:rPr kumimoji="0" lang="fr-FR" sz="1200" b="0" i="0" u="none" strike="noStrike" kern="100" cap="none" spc="0" normalizeH="0" baseline="0" noProof="0" dirty="0" err="1">
                <a:ln>
                  <a:noFill/>
                </a:ln>
                <a:solidFill>
                  <a:srgbClr val="404040"/>
                </a:solidFill>
                <a:effectLst/>
                <a:uLnTx/>
                <a:uFillTx/>
                <a:latin typeface="Roboto Light"/>
                <a:ea typeface="+mn-ea"/>
                <a:cs typeface="+mn-cs"/>
              </a:rPr>
              <a:t>colored</a:t>
            </a:r>
            <a:r>
              <a:rPr kumimoji="0" lang="fr-FR" sz="1200" b="0" i="0" u="none" strike="noStrike" kern="100" cap="none" spc="0" normalizeH="0" baseline="0" noProof="0" dirty="0">
                <a:ln>
                  <a:noFill/>
                </a:ln>
                <a:solidFill>
                  <a:srgbClr val="404040"/>
                </a:solidFill>
                <a:effectLst/>
                <a:uLnTx/>
                <a:uFillTx/>
                <a:latin typeface="Roboto Light"/>
                <a:ea typeface="+mn-ea"/>
                <a:cs typeface="+mn-cs"/>
              </a:rPr>
              <a:t> bulbs, </a:t>
            </a:r>
            <a:r>
              <a:rPr kumimoji="0" lang="fr-FR" sz="1200" b="0" i="0" u="none" strike="noStrike" kern="100" cap="none" spc="0" normalizeH="0" baseline="0" noProof="0" dirty="0" err="1">
                <a:ln>
                  <a:noFill/>
                </a:ln>
                <a:solidFill>
                  <a:srgbClr val="404040"/>
                </a:solidFill>
                <a:effectLst/>
                <a:uLnTx/>
                <a:uFillTx/>
                <a:latin typeface="Roboto Light"/>
                <a:ea typeface="+mn-ea"/>
                <a:cs typeface="+mn-cs"/>
              </a:rPr>
              <a:t>around</a:t>
            </a:r>
            <a:r>
              <a:rPr kumimoji="0" lang="fr-FR" sz="1200" b="0" i="0" u="none" strike="noStrike" kern="100" cap="none" spc="0" normalizeH="0" baseline="0" noProof="0" dirty="0">
                <a:ln>
                  <a:noFill/>
                </a:ln>
                <a:solidFill>
                  <a:srgbClr val="404040"/>
                </a:solidFill>
                <a:effectLst/>
                <a:uLnTx/>
                <a:uFillTx/>
                <a:latin typeface="Roboto Light"/>
                <a:ea typeface="+mn-ea"/>
                <a:cs typeface="+mn-cs"/>
              </a:rPr>
              <a:t> </a:t>
            </a:r>
            <a:r>
              <a:rPr kumimoji="0" lang="fr-FR" sz="1200" b="1" i="0" u="none" strike="noStrike" kern="100" cap="none" spc="0" normalizeH="0" baseline="0" noProof="0" dirty="0">
                <a:ln>
                  <a:noFill/>
                </a:ln>
                <a:solidFill>
                  <a:srgbClr val="404040"/>
                </a:solidFill>
                <a:effectLst/>
                <a:uLnTx/>
                <a:uFillTx/>
                <a:latin typeface="Roboto Light"/>
                <a:ea typeface="+mn-ea"/>
                <a:cs typeface="+mn-cs"/>
              </a:rPr>
              <a:t>2700K</a:t>
            </a:r>
            <a:r>
              <a:rPr kumimoji="0" lang="fr-FR" sz="1200" b="0" i="0" u="none" strike="noStrike" kern="100" cap="none" spc="0" normalizeH="0" baseline="0" noProof="0" dirty="0">
                <a:ln>
                  <a:noFill/>
                </a:ln>
                <a:solidFill>
                  <a:srgbClr val="404040"/>
                </a:solidFill>
                <a:effectLst/>
                <a:uLnTx/>
                <a:uFillTx/>
                <a:latin typeface="Roboto Light"/>
                <a:ea typeface="+mn-ea"/>
                <a:cs typeface="+mn-cs"/>
              </a:rPr>
              <a:t>, </a:t>
            </a:r>
            <a:r>
              <a:rPr kumimoji="0" lang="fr-FR" sz="1200" b="0" i="0" u="none" strike="noStrike" kern="100" cap="none" spc="0" normalizeH="0" baseline="0" noProof="0" dirty="0" err="1">
                <a:ln>
                  <a:noFill/>
                </a:ln>
                <a:solidFill>
                  <a:srgbClr val="404040"/>
                </a:solidFill>
                <a:effectLst/>
                <a:uLnTx/>
                <a:uFillTx/>
                <a:latin typeface="Roboto Light"/>
                <a:ea typeface="+mn-ea"/>
                <a:cs typeface="+mn-cs"/>
              </a:rPr>
              <a:t>reproduce</a:t>
            </a:r>
            <a:r>
              <a:rPr kumimoji="0" lang="fr-FR" sz="1200" b="0" i="0" u="none" strike="noStrike" kern="100" cap="none" spc="0" normalizeH="0" baseline="0" noProof="0" dirty="0">
                <a:ln>
                  <a:noFill/>
                </a:ln>
                <a:solidFill>
                  <a:srgbClr val="404040"/>
                </a:solidFill>
                <a:effectLst/>
                <a:uLnTx/>
                <a:uFillTx/>
                <a:latin typeface="Roboto Light"/>
                <a:ea typeface="+mn-ea"/>
                <a:cs typeface="+mn-cs"/>
              </a:rPr>
              <a:t> the light of </a:t>
            </a:r>
            <a:r>
              <a:rPr kumimoji="0" lang="fr-FR" sz="1200" b="0" i="0" u="none" strike="noStrike" kern="100" cap="none" spc="0" normalizeH="0" baseline="0" noProof="0" dirty="0" err="1">
                <a:ln>
                  <a:noFill/>
                </a:ln>
                <a:solidFill>
                  <a:srgbClr val="404040"/>
                </a:solidFill>
                <a:effectLst/>
                <a:uLnTx/>
                <a:uFillTx/>
                <a:latin typeface="Roboto Light"/>
                <a:ea typeface="+mn-ea"/>
                <a:cs typeface="+mn-cs"/>
              </a:rPr>
              <a:t>sunset</a:t>
            </a:r>
            <a:r>
              <a:rPr kumimoji="0" lang="fr-FR" sz="1200" b="0" i="0" u="none" strike="noStrike" kern="100" cap="none" spc="0" normalizeH="0" baseline="0" noProof="0" dirty="0">
                <a:ln>
                  <a:noFill/>
                </a:ln>
                <a:solidFill>
                  <a:srgbClr val="404040"/>
                </a:solidFill>
                <a:effectLst/>
                <a:uLnTx/>
                <a:uFillTx/>
                <a:latin typeface="Roboto Light"/>
                <a:ea typeface="+mn-ea"/>
                <a:cs typeface="+mn-cs"/>
              </a:rPr>
              <a:t> and can help </a:t>
            </a:r>
            <a:r>
              <a:rPr kumimoji="0" lang="fr-FR" sz="1200" b="1" i="0" u="none" strike="noStrike" kern="100" cap="none" spc="0" normalizeH="0" baseline="0" noProof="0" dirty="0" err="1">
                <a:ln>
                  <a:noFill/>
                </a:ln>
                <a:solidFill>
                  <a:srgbClr val="404040"/>
                </a:solidFill>
                <a:effectLst/>
                <a:uLnTx/>
                <a:uFillTx/>
                <a:latin typeface="Roboto Light"/>
                <a:ea typeface="+mn-ea"/>
                <a:cs typeface="+mn-cs"/>
              </a:rPr>
              <a:t>stimulate</a:t>
            </a:r>
            <a:r>
              <a:rPr kumimoji="0" lang="fr-FR" sz="1200" b="1" i="0" u="none" strike="noStrike" kern="100" cap="none" spc="0" normalizeH="0" baseline="0" noProof="0" dirty="0">
                <a:ln>
                  <a:noFill/>
                </a:ln>
                <a:solidFill>
                  <a:srgbClr val="404040"/>
                </a:solidFill>
                <a:effectLst/>
                <a:uLnTx/>
                <a:uFillTx/>
                <a:latin typeface="Roboto Light"/>
                <a:ea typeface="+mn-ea"/>
                <a:cs typeface="+mn-cs"/>
              </a:rPr>
              <a:t> the production of </a:t>
            </a:r>
            <a:r>
              <a:rPr kumimoji="0" lang="fr-FR" sz="1200" b="1" i="0" u="none" strike="noStrike" kern="100" cap="none" spc="0" normalizeH="0" baseline="0" noProof="0" dirty="0" err="1">
                <a:ln>
                  <a:noFill/>
                </a:ln>
                <a:solidFill>
                  <a:srgbClr val="404040"/>
                </a:solidFill>
                <a:effectLst/>
                <a:uLnTx/>
                <a:uFillTx/>
                <a:latin typeface="Roboto Light"/>
                <a:ea typeface="+mn-ea"/>
                <a:cs typeface="+mn-cs"/>
              </a:rPr>
              <a:t>melatonin</a:t>
            </a:r>
            <a:r>
              <a:rPr kumimoji="0" lang="fr-FR" sz="1200" b="0" i="0" u="none" strike="noStrike" kern="100" cap="none" spc="0" normalizeH="0" baseline="0" noProof="0" dirty="0">
                <a:ln>
                  <a:noFill/>
                </a:ln>
                <a:solidFill>
                  <a:srgbClr val="404040"/>
                </a:solidFill>
                <a:effectLst/>
                <a:uLnTx/>
                <a:uFillTx/>
                <a:latin typeface="Roboto Light"/>
                <a:ea typeface="+mn-ea"/>
                <a:cs typeface="+mn-cs"/>
              </a:rPr>
              <a:t>, the hormone </a:t>
            </a:r>
            <a:r>
              <a:rPr kumimoji="0" lang="fr-FR" sz="1200" b="0" i="0" u="none" strike="noStrike" kern="100" cap="none" spc="0" normalizeH="0" baseline="0" noProof="0" dirty="0" err="1">
                <a:ln>
                  <a:noFill/>
                </a:ln>
                <a:solidFill>
                  <a:srgbClr val="404040"/>
                </a:solidFill>
                <a:effectLst/>
                <a:uLnTx/>
                <a:uFillTx/>
                <a:latin typeface="Roboto Light"/>
                <a:ea typeface="+mn-ea"/>
                <a:cs typeface="+mn-cs"/>
              </a:rPr>
              <a:t>associated</a:t>
            </a:r>
            <a:r>
              <a:rPr kumimoji="0" lang="fr-FR" sz="1200" b="0" i="0" u="none" strike="noStrike" kern="100" cap="none" spc="0" normalizeH="0" baseline="0" noProof="0" dirty="0">
                <a:ln>
                  <a:noFill/>
                </a:ln>
                <a:solidFill>
                  <a:srgbClr val="404040"/>
                </a:solidFill>
                <a:effectLst/>
                <a:uLnTx/>
                <a:uFillTx/>
                <a:latin typeface="Roboto Light"/>
                <a:ea typeface="+mn-ea"/>
                <a:cs typeface="+mn-cs"/>
              </a:rPr>
              <a:t> </a:t>
            </a:r>
            <a:r>
              <a:rPr kumimoji="0" lang="fr-FR" sz="1200" b="0" i="0" u="none" strike="noStrike" kern="100" cap="none" spc="0" normalizeH="0" baseline="0" noProof="0" dirty="0" err="1">
                <a:ln>
                  <a:noFill/>
                </a:ln>
                <a:solidFill>
                  <a:srgbClr val="404040"/>
                </a:solidFill>
                <a:effectLst/>
                <a:uLnTx/>
                <a:uFillTx/>
                <a:latin typeface="Roboto Light"/>
                <a:ea typeface="+mn-ea"/>
                <a:cs typeface="+mn-cs"/>
              </a:rPr>
              <a:t>with</a:t>
            </a:r>
            <a:r>
              <a:rPr kumimoji="0" lang="fr-FR" sz="1200" b="0" i="0" u="none" strike="noStrike" kern="100" cap="none" spc="0" normalizeH="0" baseline="0" noProof="0" dirty="0">
                <a:ln>
                  <a:noFill/>
                </a:ln>
                <a:solidFill>
                  <a:srgbClr val="404040"/>
                </a:solidFill>
                <a:effectLst/>
                <a:uLnTx/>
                <a:uFillTx/>
                <a:latin typeface="Roboto Light"/>
                <a:ea typeface="+mn-ea"/>
                <a:cs typeface="+mn-cs"/>
              </a:rPr>
              <a:t> </a:t>
            </a:r>
            <a:r>
              <a:rPr kumimoji="0" lang="fr-FR" sz="1200" b="0" i="0" u="none" strike="noStrike" kern="100" cap="none" spc="0" normalizeH="0" baseline="0" noProof="0" dirty="0" err="1">
                <a:ln>
                  <a:noFill/>
                </a:ln>
                <a:solidFill>
                  <a:srgbClr val="404040"/>
                </a:solidFill>
                <a:effectLst/>
                <a:uLnTx/>
                <a:uFillTx/>
                <a:latin typeface="Roboto Light"/>
                <a:ea typeface="+mn-ea"/>
                <a:cs typeface="+mn-cs"/>
              </a:rPr>
              <a:t>sleep</a:t>
            </a:r>
            <a:endParaRPr kumimoji="0" lang="fr-FR" sz="1200" b="0" i="0" u="none" strike="noStrike" kern="100" cap="none" spc="0" normalizeH="0" baseline="0" noProof="0" dirty="0">
              <a:ln>
                <a:noFill/>
              </a:ln>
              <a:solidFill>
                <a:srgbClr val="404040"/>
              </a:solidFill>
              <a:effectLst/>
              <a:uLnTx/>
              <a:uFillTx/>
              <a:latin typeface="Roboto Light"/>
              <a:ea typeface="+mn-ea"/>
              <a:cs typeface="+mn-cs"/>
            </a:endParaRPr>
          </a:p>
          <a:p>
            <a:pPr marL="171450" indent="-171450">
              <a:buFontTx/>
              <a:buChar char="-"/>
            </a:pPr>
            <a:r>
              <a:rPr lang="en-US" dirty="0"/>
              <a:t>spray on your face the </a:t>
            </a:r>
            <a:r>
              <a:rPr lang="en-US" dirty="0" err="1"/>
              <a:t>Yon-Ka</a:t>
            </a:r>
            <a:r>
              <a:rPr lang="en-US" dirty="0"/>
              <a:t> Lotion</a:t>
            </a:r>
            <a:r>
              <a:rPr kumimoji="0" lang="fr-FR" sz="1200" b="0" i="0" u="none" strike="noStrike" kern="100" cap="none" spc="0" normalizeH="0" baseline="0" noProof="0" dirty="0">
                <a:ln>
                  <a:noFill/>
                </a:ln>
                <a:solidFill>
                  <a:srgbClr val="404040"/>
                </a:solidFill>
                <a:effectLst/>
                <a:uLnTx/>
                <a:uFillTx/>
                <a:latin typeface="Roboto Light"/>
                <a:ea typeface="+mn-ea"/>
                <a:cs typeface="+mn-cs"/>
              </a:rPr>
              <a:t> </a:t>
            </a:r>
            <a:r>
              <a:rPr kumimoji="0" lang="en-US" sz="1200" b="0" i="0" u="none" strike="noStrike" kern="100" cap="none" spc="0" normalizeH="0" baseline="0" noProof="0" dirty="0">
                <a:ln>
                  <a:noFill/>
                </a:ln>
                <a:solidFill>
                  <a:srgbClr val="404040"/>
                </a:solidFill>
                <a:effectLst/>
                <a:uLnTx/>
                <a:uFillTx/>
                <a:latin typeface="Roboto Light"/>
                <a:ea typeface="+mn-ea"/>
                <a:cs typeface="+mn-cs"/>
              </a:rPr>
              <a:t>and diffuse lavender essential oils to release its </a:t>
            </a:r>
            <a:r>
              <a:rPr kumimoji="0" lang="en-US" sz="1200" b="0" i="0" u="none" strike="noStrike" kern="100" cap="none" spc="0" normalizeH="0" baseline="0" noProof="0" dirty="0" err="1">
                <a:ln>
                  <a:noFill/>
                </a:ln>
                <a:solidFill>
                  <a:srgbClr val="404040"/>
                </a:solidFill>
                <a:effectLst/>
                <a:uLnTx/>
                <a:uFillTx/>
                <a:latin typeface="Roboto Light"/>
                <a:ea typeface="+mn-ea"/>
                <a:cs typeface="+mn-cs"/>
              </a:rPr>
              <a:t>aromachological</a:t>
            </a:r>
            <a:r>
              <a:rPr kumimoji="0" lang="en-US" sz="1200" b="0" i="0" u="none" strike="noStrike" kern="100" cap="none" spc="0" normalizeH="0" baseline="0" noProof="0" dirty="0">
                <a:ln>
                  <a:noFill/>
                </a:ln>
                <a:solidFill>
                  <a:srgbClr val="404040"/>
                </a:solidFill>
                <a:effectLst/>
                <a:uLnTx/>
                <a:uFillTx/>
                <a:latin typeface="Roboto Light"/>
                <a:ea typeface="+mn-ea"/>
                <a:cs typeface="+mn-cs"/>
              </a:rPr>
              <a:t> power</a:t>
            </a:r>
            <a:r>
              <a:rPr kumimoji="0" lang="fr-FR" sz="1200" b="0" i="0" u="none" strike="noStrike" kern="100" cap="none" spc="0" normalizeH="0" baseline="0" noProof="0" dirty="0">
                <a:ln>
                  <a:noFill/>
                </a:ln>
                <a:solidFill>
                  <a:srgbClr val="404040"/>
                </a:solidFill>
                <a:effectLst/>
                <a:uLnTx/>
                <a:uFillTx/>
                <a:latin typeface="Roboto Light"/>
                <a:ea typeface="+mn-ea"/>
                <a:cs typeface="+mn-cs"/>
              </a:rPr>
              <a:t> : </a:t>
            </a:r>
            <a:r>
              <a:rPr kumimoji="0" lang="en-US" sz="1200" b="0" i="0" u="none" strike="noStrike" kern="100" cap="none" spc="0" normalizeH="0" baseline="0" noProof="0" dirty="0">
                <a:ln>
                  <a:noFill/>
                </a:ln>
                <a:solidFill>
                  <a:srgbClr val="404040"/>
                </a:solidFill>
                <a:effectLst/>
                <a:uLnTx/>
                <a:uFillTx/>
                <a:latin typeface="Roboto Light"/>
                <a:ea typeface="+mn-ea"/>
                <a:cs typeface="+mn-cs"/>
              </a:rPr>
              <a:t>reputed to combat stress and insomnia. As a calming agent, it soothes the nerves, helps the body and mind to relax and makes it easier to fall asleep.</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143E6-1370-4DF1-AEAD-042727B41BF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0444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ANTI RELIEF TIPS</a:t>
            </a:r>
          </a:p>
          <a:p>
            <a:endParaRPr lang="fr-FR" dirty="0"/>
          </a:p>
          <a:p>
            <a:r>
              <a:rPr lang="en-US" dirty="0"/>
              <a:t>to relieve aches and pains, here are some easy stretches you can do at home:</a:t>
            </a:r>
            <a:endParaRPr lang="fr-FR" dirty="0"/>
          </a:p>
          <a:p>
            <a:endParaRPr lang="fr-FR" dirty="0"/>
          </a:p>
          <a:p>
            <a:pPr marL="171450" indent="-171450">
              <a:buFontTx/>
              <a:buChar char="-"/>
            </a:pPr>
            <a:r>
              <a:rPr lang="fr-FR" dirty="0"/>
              <a:t>BEAR HUG : </a:t>
            </a:r>
            <a:r>
              <a:rPr lang="en-US" dirty="0"/>
              <a:t>to stretch the upper back , to stretch the upper back; while standing, grab your shoulder blades, crossing your arms as far as possible behind your back and hold the stretch for a few seconds before changing the crossing of your arms.</a:t>
            </a:r>
          </a:p>
          <a:p>
            <a:pPr marL="171450" indent="-171450">
              <a:buFontTx/>
              <a:buChar char="-"/>
            </a:pPr>
            <a:r>
              <a:rPr lang="en-US" dirty="0"/>
              <a:t>NECK STRECH : to relieve neck and shoulder tension : in a seated position, lean your head to one side, using your hand to maintain the stretch, then to the other side.</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143E6-1370-4DF1-AEAD-042727B41BF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655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ANTI RELIEF TIPS</a:t>
            </a:r>
          </a:p>
          <a:p>
            <a:endParaRPr lang="fr-FR" dirty="0"/>
          </a:p>
          <a:p>
            <a:pPr marL="171450" indent="-171450">
              <a:buFontTx/>
              <a:buChar char="-"/>
            </a:pPr>
            <a:r>
              <a:rPr lang="fr-FR" dirty="0"/>
              <a:t>CHILD’S POSTURE : </a:t>
            </a:r>
            <a:r>
              <a:rPr kumimoji="0" lang="fr-FR" sz="1200" b="0" i="0" u="none" strike="noStrike" kern="1200" cap="none" spc="0" normalizeH="0" baseline="0" noProof="0" dirty="0" err="1">
                <a:ln>
                  <a:noFill/>
                </a:ln>
                <a:solidFill>
                  <a:srgbClr val="404040"/>
                </a:solidFill>
                <a:effectLst/>
                <a:uLnTx/>
                <a:uFillTx/>
                <a:latin typeface="Roboto Light"/>
                <a:ea typeface="+mn-ea"/>
                <a:cs typeface="+mn-cs"/>
              </a:rPr>
              <a:t>relieves</a:t>
            </a:r>
            <a:r>
              <a:rPr kumimoji="0" lang="fr-FR" sz="1200" b="0" i="0" u="none" strike="noStrike" kern="1200" cap="none" spc="0" normalizeH="0" baseline="0" noProof="0" dirty="0">
                <a:ln>
                  <a:noFill/>
                </a:ln>
                <a:solidFill>
                  <a:srgbClr val="404040"/>
                </a:solidFill>
                <a:effectLst/>
                <a:uLnTx/>
                <a:uFillTx/>
                <a:latin typeface="Roboto Light"/>
                <a:ea typeface="+mn-ea"/>
                <a:cs typeface="+mn-cs"/>
              </a:rPr>
              <a:t> pain and tension in the </a:t>
            </a:r>
            <a:r>
              <a:rPr kumimoji="0" lang="fr-FR" sz="1200" b="1" i="0" u="none" strike="noStrike" kern="1200" cap="none" spc="0" normalizeH="0" baseline="0" noProof="0" dirty="0">
                <a:ln>
                  <a:noFill/>
                </a:ln>
                <a:solidFill>
                  <a:srgbClr val="404040"/>
                </a:solidFill>
                <a:effectLst/>
                <a:uLnTx/>
                <a:uFillTx/>
                <a:latin typeface="Roboto Light"/>
                <a:ea typeface="+mn-ea"/>
                <a:cs typeface="+mn-cs"/>
              </a:rPr>
              <a:t>back</a:t>
            </a:r>
            <a:r>
              <a:rPr kumimoji="0" lang="fr-FR" sz="1200" b="0" i="0" u="none" strike="noStrike" kern="1200" cap="none" spc="0" normalizeH="0" baseline="0" noProof="0" dirty="0">
                <a:ln>
                  <a:noFill/>
                </a:ln>
                <a:solidFill>
                  <a:srgbClr val="404040"/>
                </a:solidFill>
                <a:effectLst/>
                <a:uLnTx/>
                <a:uFillTx/>
                <a:latin typeface="Roboto Light"/>
                <a:ea typeface="+mn-ea"/>
                <a:cs typeface="+mn-cs"/>
              </a:rPr>
              <a:t>, </a:t>
            </a:r>
            <a:r>
              <a:rPr kumimoji="0" lang="fr-FR" sz="1200" b="1" i="0" u="none" strike="noStrike" kern="1200" cap="none" spc="0" normalizeH="0" baseline="0" noProof="0" dirty="0" err="1">
                <a:ln>
                  <a:noFill/>
                </a:ln>
                <a:solidFill>
                  <a:srgbClr val="404040"/>
                </a:solidFill>
                <a:effectLst/>
                <a:uLnTx/>
                <a:uFillTx/>
                <a:latin typeface="Roboto Light"/>
                <a:ea typeface="+mn-ea"/>
                <a:cs typeface="+mn-cs"/>
              </a:rPr>
              <a:t>shoulders</a:t>
            </a:r>
            <a:r>
              <a:rPr kumimoji="0" lang="fr-FR" sz="1200" b="1" i="0" u="none" strike="noStrike" kern="1200" cap="none" spc="0" normalizeH="0" baseline="0" noProof="0" dirty="0">
                <a:ln>
                  <a:noFill/>
                </a:ln>
                <a:solidFill>
                  <a:srgbClr val="404040"/>
                </a:solidFill>
                <a:effectLst/>
                <a:uLnTx/>
                <a:uFillTx/>
                <a:latin typeface="Roboto Light"/>
                <a:ea typeface="+mn-ea"/>
                <a:cs typeface="+mn-cs"/>
              </a:rPr>
              <a:t> </a:t>
            </a:r>
            <a:r>
              <a:rPr kumimoji="0" lang="fr-FR" sz="1200" b="0" i="0" u="none" strike="noStrike" kern="1200" cap="none" spc="0" normalizeH="0" baseline="0" noProof="0" dirty="0">
                <a:ln>
                  <a:noFill/>
                </a:ln>
                <a:solidFill>
                  <a:srgbClr val="404040"/>
                </a:solidFill>
                <a:effectLst/>
                <a:uLnTx/>
                <a:uFillTx/>
                <a:latin typeface="Roboto Light"/>
                <a:ea typeface="+mn-ea"/>
                <a:cs typeface="+mn-cs"/>
              </a:rPr>
              <a:t>and </a:t>
            </a:r>
            <a:r>
              <a:rPr kumimoji="0" lang="fr-FR" sz="1200" b="1" i="0" u="none" strike="noStrike" kern="1200" cap="none" spc="0" normalizeH="0" baseline="0" noProof="0" dirty="0">
                <a:ln>
                  <a:noFill/>
                </a:ln>
                <a:solidFill>
                  <a:srgbClr val="404040"/>
                </a:solidFill>
                <a:effectLst/>
                <a:uLnTx/>
                <a:uFillTx/>
                <a:latin typeface="Roboto Light"/>
                <a:ea typeface="+mn-ea"/>
                <a:cs typeface="+mn-cs"/>
              </a:rPr>
              <a:t>neck</a:t>
            </a:r>
            <a:r>
              <a:rPr kumimoji="0" lang="fr-FR" sz="1200" b="0" i="0" u="none" strike="noStrike" kern="1200" cap="none" spc="0" normalizeH="0" baseline="0" noProof="0" dirty="0">
                <a:ln>
                  <a:noFill/>
                </a:ln>
                <a:solidFill>
                  <a:srgbClr val="404040"/>
                </a:solidFill>
                <a:effectLst/>
                <a:uLnTx/>
                <a:uFillTx/>
                <a:latin typeface="Roboto Light"/>
                <a:ea typeface="+mn-ea"/>
                <a:cs typeface="+mn-cs"/>
              </a:rPr>
              <a:t>. </a:t>
            </a:r>
            <a:r>
              <a:rPr kumimoji="0" lang="en-US" sz="1200" b="0" i="0" u="none" strike="noStrike" kern="1200" cap="none" spc="0" normalizeH="0" baseline="0" noProof="0" dirty="0">
                <a:ln>
                  <a:noFill/>
                </a:ln>
                <a:solidFill>
                  <a:srgbClr val="404040"/>
                </a:solidFill>
                <a:effectLst/>
                <a:uLnTx/>
                <a:uFillTx/>
                <a:latin typeface="Roboto Light"/>
                <a:ea typeface="+mn-ea"/>
                <a:cs typeface="+mn-cs"/>
              </a:rPr>
              <a:t>has four paws on the ground, hands as far away from the head as possible and buttocks on the heels</a:t>
            </a:r>
          </a:p>
          <a:p>
            <a:pPr marL="171450" indent="-171450">
              <a:buFontTx/>
              <a:buChar char="-"/>
            </a:pPr>
            <a:r>
              <a:rPr kumimoji="0" lang="en-US" sz="1200" b="0" i="0" u="none" strike="noStrike" kern="1200" cap="none" spc="0" normalizeH="0" baseline="0" noProof="0" dirty="0">
                <a:ln>
                  <a:noFill/>
                </a:ln>
                <a:solidFill>
                  <a:srgbClr val="404040"/>
                </a:solidFill>
                <a:effectLst/>
                <a:uLnTx/>
                <a:uFillTx/>
                <a:latin typeface="Roboto Light"/>
                <a:ea typeface="+mn-ea"/>
                <a:cs typeface="+mn-cs"/>
              </a:rPr>
              <a:t>BUTTERFLY : </a:t>
            </a:r>
            <a:r>
              <a:rPr kumimoji="0" lang="fr-FR" sz="1200" b="0" i="0" u="none" strike="noStrike" kern="1200" cap="none" spc="0" normalizeH="0" baseline="0" noProof="0" dirty="0" err="1">
                <a:ln>
                  <a:noFill/>
                </a:ln>
                <a:solidFill>
                  <a:srgbClr val="404040"/>
                </a:solidFill>
                <a:effectLst/>
                <a:uLnTx/>
                <a:uFillTx/>
                <a:latin typeface="Roboto Light"/>
                <a:ea typeface="+mn-ea"/>
                <a:cs typeface="+mn-cs"/>
              </a:rPr>
              <a:t>relieve</a:t>
            </a:r>
            <a:r>
              <a:rPr kumimoji="0" lang="fr-FR" sz="1200" b="0" i="0" u="none" strike="noStrike" kern="1200" cap="none" spc="0" normalizeH="0" baseline="0" noProof="0" dirty="0">
                <a:ln>
                  <a:noFill/>
                </a:ln>
                <a:solidFill>
                  <a:srgbClr val="404040"/>
                </a:solidFill>
                <a:effectLst/>
                <a:uLnTx/>
                <a:uFillTx/>
                <a:latin typeface="Roboto Light"/>
                <a:ea typeface="+mn-ea"/>
                <a:cs typeface="+mn-cs"/>
              </a:rPr>
              <a:t> </a:t>
            </a:r>
            <a:r>
              <a:rPr kumimoji="0" lang="fr-FR" sz="1200" b="0" i="0" u="none" strike="noStrike" kern="1200" cap="none" spc="0" normalizeH="0" baseline="0" noProof="0" dirty="0" err="1">
                <a:ln>
                  <a:noFill/>
                </a:ln>
                <a:solidFill>
                  <a:srgbClr val="404040"/>
                </a:solidFill>
                <a:effectLst/>
                <a:uLnTx/>
                <a:uFillTx/>
                <a:latin typeface="Roboto Light"/>
                <a:ea typeface="+mn-ea"/>
                <a:cs typeface="+mn-cs"/>
              </a:rPr>
              <a:t>stiffness</a:t>
            </a:r>
            <a:r>
              <a:rPr kumimoji="0" lang="fr-FR" sz="1200" b="0" i="0" u="none" strike="noStrike" kern="1200" cap="none" spc="0" normalizeH="0" baseline="0" noProof="0" dirty="0">
                <a:ln>
                  <a:noFill/>
                </a:ln>
                <a:solidFill>
                  <a:srgbClr val="404040"/>
                </a:solidFill>
                <a:effectLst/>
                <a:uLnTx/>
                <a:uFillTx/>
                <a:latin typeface="Roboto Light"/>
                <a:ea typeface="+mn-ea"/>
                <a:cs typeface="+mn-cs"/>
              </a:rPr>
              <a:t> in the </a:t>
            </a:r>
            <a:r>
              <a:rPr kumimoji="0" lang="fr-FR" sz="1200" b="0" i="0" u="none" strike="noStrike" kern="1200" cap="none" spc="0" normalizeH="0" baseline="0" noProof="0" dirty="0" err="1">
                <a:ln>
                  <a:noFill/>
                </a:ln>
                <a:solidFill>
                  <a:srgbClr val="404040"/>
                </a:solidFill>
                <a:effectLst/>
                <a:uLnTx/>
                <a:uFillTx/>
                <a:latin typeface="Roboto Light"/>
                <a:ea typeface="+mn-ea"/>
                <a:cs typeface="+mn-cs"/>
              </a:rPr>
              <a:t>thighs</a:t>
            </a:r>
            <a:r>
              <a:rPr kumimoji="0" lang="fr-FR" sz="1200" b="0" i="0" u="none" strike="noStrike" kern="1200" cap="none" spc="0" normalizeH="0" baseline="0" noProof="0" dirty="0">
                <a:ln>
                  <a:noFill/>
                </a:ln>
                <a:solidFill>
                  <a:srgbClr val="404040"/>
                </a:solidFill>
                <a:effectLst/>
                <a:uLnTx/>
                <a:uFillTx/>
                <a:latin typeface="Roboto Light"/>
                <a:ea typeface="+mn-ea"/>
                <a:cs typeface="+mn-cs"/>
              </a:rPr>
              <a:t> and </a:t>
            </a:r>
            <a:r>
              <a:rPr kumimoji="0" lang="fr-FR" sz="1200" b="0" i="0" u="none" strike="noStrike" kern="1200" cap="none" spc="0" normalizeH="0" baseline="0" noProof="0" dirty="0" err="1">
                <a:ln>
                  <a:noFill/>
                </a:ln>
                <a:solidFill>
                  <a:srgbClr val="404040"/>
                </a:solidFill>
                <a:effectLst/>
                <a:uLnTx/>
                <a:uFillTx/>
                <a:latin typeface="Roboto Light"/>
                <a:ea typeface="+mn-ea"/>
                <a:cs typeface="+mn-cs"/>
              </a:rPr>
              <a:t>lower</a:t>
            </a:r>
            <a:r>
              <a:rPr kumimoji="0" lang="fr-FR" sz="1200" b="0" i="0" u="none" strike="noStrike" kern="1200" cap="none" spc="0" normalizeH="0" baseline="0" noProof="0" dirty="0">
                <a:ln>
                  <a:noFill/>
                </a:ln>
                <a:solidFill>
                  <a:srgbClr val="404040"/>
                </a:solidFill>
                <a:effectLst/>
                <a:uLnTx/>
                <a:uFillTx/>
                <a:latin typeface="Roboto Light"/>
                <a:ea typeface="+mn-ea"/>
                <a:cs typeface="+mn-cs"/>
              </a:rPr>
              <a:t> back : </a:t>
            </a:r>
            <a:r>
              <a:rPr kumimoji="0" lang="en-US" sz="1200" b="0" i="0" u="none" strike="noStrike" kern="1200" cap="none" spc="0" normalizeH="0" baseline="0" noProof="0" dirty="0">
                <a:ln>
                  <a:noFill/>
                </a:ln>
                <a:solidFill>
                  <a:srgbClr val="404040"/>
                </a:solidFill>
                <a:effectLst/>
                <a:uLnTx/>
                <a:uFillTx/>
                <a:latin typeface="Roboto Light"/>
                <a:ea typeface="+mn-ea"/>
                <a:cs typeface="+mn-cs"/>
              </a:rPr>
              <a:t>in a seated position, with your back straight, bring your knees as close to the ground as possible by pressing gently on them</a:t>
            </a:r>
          </a:p>
          <a:p>
            <a:pPr marL="171450" indent="-171450">
              <a:buFontTx/>
              <a:buChar char="-"/>
            </a:pPr>
            <a:endParaRPr kumimoji="0" lang="en-US" sz="1200" b="0" i="0" u="none" strike="noStrike" kern="1200" cap="none" spc="0" normalizeH="0" baseline="0" noProof="0" dirty="0">
              <a:ln>
                <a:noFill/>
              </a:ln>
              <a:solidFill>
                <a:srgbClr val="404040"/>
              </a:solidFill>
              <a:effectLst/>
              <a:uLnTx/>
              <a:uFillTx/>
              <a:latin typeface="Roboto Light"/>
              <a:ea typeface="+mn-ea"/>
              <a:cs typeface="+mn-cs"/>
            </a:endParaRPr>
          </a:p>
          <a:p>
            <a:pPr marL="0" indent="0">
              <a:buFontTx/>
              <a:buNone/>
            </a:pPr>
            <a:r>
              <a:rPr lang="en-US" dirty="0"/>
              <a:t>each of these exercises is performed with deep, regular breathing</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143E6-1370-4DF1-AEAD-042727B41BF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3850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244475"/>
            <a:ext cx="5967412" cy="335597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31134">
              <a:defRPr/>
            </a:pPr>
            <a:fld id="{7D6D6BDF-5C4B-47E5-BBA5-4F545FA5489A}" type="slidenum">
              <a:rPr lang="fr-FR">
                <a:solidFill>
                  <a:prstClr val="black"/>
                </a:solidFill>
                <a:latin typeface="Calibri"/>
              </a:rPr>
              <a:t>50</a:t>
            </a:fld>
            <a:endParaRPr lang="fr-FR">
              <a:solidFill>
                <a:prstClr val="black"/>
              </a:solidFill>
              <a:latin typeface="Calibri"/>
            </a:endParaRPr>
          </a:p>
        </p:txBody>
      </p:sp>
    </p:spTree>
    <p:extLst>
      <p:ext uri="{BB962C8B-B14F-4D97-AF65-F5344CB8AC3E}">
        <p14:creationId xmlns:p14="http://schemas.microsoft.com/office/powerpoint/2010/main" val="3152132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143E6-1370-4DF1-AEAD-042727B41BF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8394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7663" y="244475"/>
            <a:ext cx="5864225" cy="3298825"/>
          </a:xfrm>
        </p:spPr>
      </p:sp>
      <p:sp>
        <p:nvSpPr>
          <p:cNvPr id="4" name="Espace réservé du numéro de diapositive 3"/>
          <p:cNvSpPr>
            <a:spLocks noGrp="1"/>
          </p:cNvSpPr>
          <p:nvPr>
            <p:ph type="sldNum" sz="quarter" idx="10"/>
          </p:nvPr>
        </p:nvSpPr>
        <p:spPr/>
        <p:txBody>
          <a:bodyPr/>
          <a:lstStyle/>
          <a:p>
            <a:pPr defTabSz="812304">
              <a:defRPr/>
            </a:pPr>
            <a:fld id="{9E7EC437-7B06-44B8-B6D8-D70273EE7839}" type="slidenum">
              <a:rPr lang="fr-FR">
                <a:solidFill>
                  <a:prstClr val="black"/>
                </a:solidFill>
                <a:latin typeface="Calibri" panose="020F0502020204030204"/>
              </a:rPr>
              <a:t>51</a:t>
            </a:fld>
            <a:endParaRPr lang="en-US">
              <a:solidFill>
                <a:prstClr val="black"/>
              </a:solidFill>
              <a:latin typeface="Calibri" panose="020F0502020204030204"/>
            </a:endParaRPr>
          </a:p>
        </p:txBody>
      </p:sp>
      <p:sp>
        <p:nvSpPr>
          <p:cNvPr id="5" name="Espace réservé des commentaires 4"/>
          <p:cNvSpPr>
            <a:spLocks noGrp="1"/>
          </p:cNvSpPr>
          <p:nvPr>
            <p:ph type="body" sz="quarter" idx="11"/>
          </p:nvPr>
        </p:nvSpPr>
        <p:spPr>
          <a:xfrm>
            <a:off x="320990" y="4705016"/>
            <a:ext cx="4875372" cy="3849557"/>
          </a:xfrm>
        </p:spPr>
        <p:txBody>
          <a:bodyPr/>
          <a:lstStyle/>
          <a:p>
            <a:endParaRPr lang="fr-FR" dirty="0"/>
          </a:p>
        </p:txBody>
      </p:sp>
    </p:spTree>
    <p:extLst>
      <p:ext uri="{BB962C8B-B14F-4D97-AF65-F5344CB8AC3E}">
        <p14:creationId xmlns:p14="http://schemas.microsoft.com/office/powerpoint/2010/main" val="19993203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19100" y="166688"/>
            <a:ext cx="5970588" cy="3357562"/>
          </a:xfrm>
        </p:spPr>
      </p:sp>
      <p:sp>
        <p:nvSpPr>
          <p:cNvPr id="4" name="Espace réservé du numéro de diapositive 3"/>
          <p:cNvSpPr>
            <a:spLocks noGrp="1"/>
          </p:cNvSpPr>
          <p:nvPr>
            <p:ph type="sldNum" sz="quarter" idx="10"/>
          </p:nvPr>
        </p:nvSpPr>
        <p:spPr/>
        <p:txBody>
          <a:bodyPr/>
          <a:lstStyle/>
          <a:p>
            <a:pPr defTabSz="931134">
              <a:defRPr/>
            </a:pPr>
            <a:fld id="{1E75D512-6B45-4599-B546-A08B6EF7031D}" type="slidenum">
              <a:rPr lang="fr-FR">
                <a:solidFill>
                  <a:prstClr val="black"/>
                </a:solidFill>
                <a:latin typeface="Calibri"/>
              </a:rPr>
              <a:t>52</a:t>
            </a:fld>
            <a:endParaRPr lang="fr-FR">
              <a:solidFill>
                <a:prstClr val="black"/>
              </a:solidFill>
              <a:latin typeface="Calibri"/>
            </a:endParaRPr>
          </a:p>
        </p:txBody>
      </p:sp>
      <p:sp>
        <p:nvSpPr>
          <p:cNvPr id="6" name="Espace réservé des notes 5">
            <a:extLst>
              <a:ext uri="{FF2B5EF4-FFF2-40B4-BE49-F238E27FC236}">
                <a16:creationId xmlns:a16="http://schemas.microsoft.com/office/drawing/2014/main" id="{8310FF67-8A17-8F2D-9A87-A57464287583}"/>
              </a:ext>
            </a:extLst>
          </p:cNvPr>
          <p:cNvSpPr>
            <a:spLocks noGrp="1"/>
          </p:cNvSpPr>
          <p:nvPr>
            <p:ph type="body" sz="quarter" idx="3"/>
          </p:nvPr>
        </p:nvSpPr>
        <p:spPr/>
        <p:txBody>
          <a:bodyPr/>
          <a:lstStyle/>
          <a:p>
            <a:endParaRPr lang="fr-FR"/>
          </a:p>
        </p:txBody>
      </p:sp>
    </p:spTree>
    <p:extLst>
      <p:ext uri="{BB962C8B-B14F-4D97-AF65-F5344CB8AC3E}">
        <p14:creationId xmlns:p14="http://schemas.microsoft.com/office/powerpoint/2010/main" val="36290703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8be6f3f7cc_2_666:notes"/>
          <p:cNvSpPr>
            <a:spLocks noGrp="1" noRot="1" noChangeAspect="1"/>
          </p:cNvSpPr>
          <p:nvPr>
            <p:ph type="sldImg" idx="2"/>
          </p:nvPr>
        </p:nvSpPr>
        <p:spPr>
          <a:xfrm>
            <a:off x="119063" y="88900"/>
            <a:ext cx="6569075" cy="3695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8be6f3f7cc_2_666:notes"/>
          <p:cNvSpPr txBox="1">
            <a:spLocks noGrp="1"/>
          </p:cNvSpPr>
          <p:nvPr>
            <p:ph type="body" idx="1"/>
          </p:nvPr>
        </p:nvSpPr>
        <p:spPr>
          <a:xfrm>
            <a:off x="371064" y="4195719"/>
            <a:ext cx="5911104" cy="4867376"/>
          </a:xfrm>
          <a:prstGeom prst="rect">
            <a:avLst/>
          </a:prstGeom>
          <a:noFill/>
          <a:ln>
            <a:noFill/>
          </a:ln>
        </p:spPr>
        <p:txBody>
          <a:bodyPr spcFirstLastPara="1" wrap="square" lIns="87676" tIns="87676" rIns="87676" bIns="87676" anchor="t" anchorCtr="0">
            <a:noAutofit/>
          </a:bodyPr>
          <a:lstStyle/>
          <a:p>
            <a:pPr>
              <a:buClr>
                <a:schemeClr val="dk1"/>
              </a:buClr>
              <a:buSzPts val="1100"/>
            </a:pPr>
            <a:endParaRPr dirty="0">
              <a:solidFill>
                <a:schemeClr val="dk1"/>
              </a:solidFill>
            </a:endParaRPr>
          </a:p>
        </p:txBody>
      </p:sp>
    </p:spTree>
    <p:extLst>
      <p:ext uri="{BB962C8B-B14F-4D97-AF65-F5344CB8AC3E}">
        <p14:creationId xmlns:p14="http://schemas.microsoft.com/office/powerpoint/2010/main" val="18261668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AA143E6-1370-4DF1-AEAD-042727B41BFD}" type="slidenum">
              <a:rPr lang="fr-FR" smtClean="0"/>
              <a:t>54</a:t>
            </a:fld>
            <a:endParaRPr lang="fr-FR"/>
          </a:p>
        </p:txBody>
      </p:sp>
    </p:spTree>
    <p:extLst>
      <p:ext uri="{BB962C8B-B14F-4D97-AF65-F5344CB8AC3E}">
        <p14:creationId xmlns:p14="http://schemas.microsoft.com/office/powerpoint/2010/main" val="39556414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solidFill>
                  <a:srgbClr val="3E3E3E"/>
                </a:solidFill>
                <a:latin typeface="KyivType Sans2" panose="00000500000000000000" pitchFamily="50" charset="0"/>
                <a:ea typeface="+mj-ea"/>
                <a:cs typeface="+mj-cs"/>
              </a:rPr>
              <a:t>Stem cells and native cells correspond to the same definition </a:t>
            </a:r>
          </a:p>
          <a:p>
            <a:r>
              <a:rPr lang="fr-FR" dirty="0">
                <a:solidFill>
                  <a:srgbClr val="3E3E3E"/>
                </a:solidFill>
                <a:latin typeface="KyivType Sans2" panose="00000500000000000000" pitchFamily="50" charset="0"/>
                <a:ea typeface="+mj-ea"/>
                <a:cs typeface="+mj-cs"/>
              </a:rPr>
              <a:t>Our choice to call them native cells is a marketing choice: often in the consumer's imagination, stem cells are linked solely to the notion of anti-aging, and here we want to emphasize the anti-oxidizing and complexion-evening (radiance) power of our cells. </a:t>
            </a:r>
          </a:p>
          <a:p>
            <a:r>
              <a:rPr lang="fr-FR" dirty="0">
                <a:solidFill>
                  <a:srgbClr val="3E3E3E"/>
                </a:solidFill>
                <a:latin typeface="KyivType Sans2" panose="00000500000000000000" pitchFamily="50" charset="0"/>
                <a:ea typeface="+mj-ea"/>
                <a:cs typeface="+mj-cs"/>
              </a:rPr>
              <a:t>We have chosen to use the term "native cells" to emphasize the radiance and antioxidant protection benefits of the product.</a:t>
            </a:r>
            <a:endParaRPr lang="fr-FR" dirty="0"/>
          </a:p>
        </p:txBody>
      </p:sp>
      <p:sp>
        <p:nvSpPr>
          <p:cNvPr id="4" name="Espace réservé du numéro de diapositive 3"/>
          <p:cNvSpPr>
            <a:spLocks noGrp="1"/>
          </p:cNvSpPr>
          <p:nvPr>
            <p:ph type="sldNum" sz="quarter" idx="5"/>
          </p:nvPr>
        </p:nvSpPr>
        <p:spPr/>
        <p:txBody>
          <a:bodyPr/>
          <a:lstStyle/>
          <a:p>
            <a:pPr defTabSz="931134">
              <a:defRPr/>
            </a:pPr>
            <a:fld id="{1E75D512-6B45-4599-B546-A08B6EF7031D}" type="slidenum">
              <a:rPr lang="fr-FR">
                <a:solidFill>
                  <a:prstClr val="black"/>
                </a:solidFill>
                <a:latin typeface="Calibri"/>
              </a:rPr>
              <a:t>55</a:t>
            </a:fld>
            <a:endParaRPr lang="fr-FR">
              <a:solidFill>
                <a:prstClr val="black"/>
              </a:solidFill>
              <a:latin typeface="Calibri"/>
            </a:endParaRPr>
          </a:p>
        </p:txBody>
      </p:sp>
    </p:spTree>
    <p:extLst>
      <p:ext uri="{BB962C8B-B14F-4D97-AF65-F5344CB8AC3E}">
        <p14:creationId xmlns:p14="http://schemas.microsoft.com/office/powerpoint/2010/main" val="29607356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100" i="1" dirty="0"/>
              <a:t>Competitors' CBDs are not all isolates, so the mg of pure CBD is smaller. </a:t>
            </a:r>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t>56</a:t>
            </a:fld>
            <a:endParaRPr lang="fr-FR">
              <a:solidFill>
                <a:prstClr val="black"/>
              </a:solidFill>
              <a:latin typeface="Calibri" panose="020F0502020204030204"/>
            </a:endParaRPr>
          </a:p>
        </p:txBody>
      </p:sp>
    </p:spTree>
    <p:extLst>
      <p:ext uri="{BB962C8B-B14F-4D97-AF65-F5344CB8AC3E}">
        <p14:creationId xmlns:p14="http://schemas.microsoft.com/office/powerpoint/2010/main" val="29766301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100" i="1" dirty="0"/>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t>57</a:t>
            </a:fld>
            <a:endParaRPr lang="fr-FR">
              <a:solidFill>
                <a:prstClr val="black"/>
              </a:solidFill>
              <a:latin typeface="Calibri" panose="020F0502020204030204"/>
            </a:endParaRPr>
          </a:p>
        </p:txBody>
      </p:sp>
    </p:spTree>
    <p:extLst>
      <p:ext uri="{BB962C8B-B14F-4D97-AF65-F5344CB8AC3E}">
        <p14:creationId xmlns:p14="http://schemas.microsoft.com/office/powerpoint/2010/main" val="37317127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100" i="1" dirty="0"/>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t>58</a:t>
            </a:fld>
            <a:endParaRPr lang="fr-FR">
              <a:solidFill>
                <a:prstClr val="black"/>
              </a:solidFill>
              <a:latin typeface="Calibri" panose="020F0502020204030204"/>
            </a:endParaRPr>
          </a:p>
        </p:txBody>
      </p:sp>
    </p:spTree>
    <p:extLst>
      <p:ext uri="{BB962C8B-B14F-4D97-AF65-F5344CB8AC3E}">
        <p14:creationId xmlns:p14="http://schemas.microsoft.com/office/powerpoint/2010/main" val="34591519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100" i="1" dirty="0"/>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t>59</a:t>
            </a:fld>
            <a:endParaRPr lang="fr-FR">
              <a:solidFill>
                <a:prstClr val="black"/>
              </a:solidFill>
              <a:latin typeface="Calibri" panose="020F0502020204030204"/>
            </a:endParaRPr>
          </a:p>
        </p:txBody>
      </p:sp>
    </p:spTree>
    <p:extLst>
      <p:ext uri="{BB962C8B-B14F-4D97-AF65-F5344CB8AC3E}">
        <p14:creationId xmlns:p14="http://schemas.microsoft.com/office/powerpoint/2010/main" val="24474189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100" i="1" dirty="0"/>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t>60</a:t>
            </a:fld>
            <a:endParaRPr lang="fr-FR">
              <a:solidFill>
                <a:prstClr val="black"/>
              </a:solidFill>
              <a:latin typeface="Calibri" panose="020F0502020204030204"/>
            </a:endParaRPr>
          </a:p>
        </p:txBody>
      </p:sp>
    </p:spTree>
    <p:extLst>
      <p:ext uri="{BB962C8B-B14F-4D97-AF65-F5344CB8AC3E}">
        <p14:creationId xmlns:p14="http://schemas.microsoft.com/office/powerpoint/2010/main" val="429185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0879" y="4784070"/>
            <a:ext cx="5717956" cy="4834851"/>
          </a:xfrm>
        </p:spPr>
        <p:txBody>
          <a:bodyPr/>
          <a:lstStyle/>
          <a:p>
            <a:r>
              <a:rPr lang="fr-FR" b="1" u="sng" kern="100" dirty="0">
                <a:effectLst/>
                <a:latin typeface="Calibri" panose="020F0502020204030204" pitchFamily="34" charset="0"/>
                <a:ea typeface="Calibri" panose="020F0502020204030204" pitchFamily="34" charset="0"/>
                <a:cs typeface="Times New Roman" panose="02020603050405020304" pitchFamily="18" charset="0"/>
              </a:rPr>
              <a:t>Extraction with supercritical CO </a:t>
            </a:r>
            <a:r>
              <a:rPr lang="fr-FR" b="1" u="sng" kern="100" baseline="-25000" dirty="0">
                <a:effectLst/>
                <a:latin typeface="Calibri" panose="020F0502020204030204" pitchFamily="34" charset="0"/>
                <a:ea typeface="Calibri" panose="020F0502020204030204" pitchFamily="34" charset="0"/>
                <a:cs typeface="Times New Roman" panose="02020603050405020304" pitchFamily="18" charset="0"/>
              </a:rPr>
              <a:t>2</a:t>
            </a:r>
            <a:endParaRPr lang="fr-FR"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kern="100" dirty="0">
                <a:effectLst/>
                <a:latin typeface="Calibri" panose="020F0502020204030204" pitchFamily="34" charset="0"/>
                <a:ea typeface="Calibri" panose="020F0502020204030204" pitchFamily="34" charset="0"/>
                <a:cs typeface="Times New Roman" panose="02020603050405020304" pitchFamily="18" charset="0"/>
              </a:rPr>
              <a:t>It's a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Greenscience </a:t>
            </a:r>
            <a:r>
              <a:rPr lang="fr-FR" kern="100" dirty="0">
                <a:effectLst/>
                <a:latin typeface="Calibri" panose="020F0502020204030204" pitchFamily="34" charset="0"/>
                <a:ea typeface="Calibri" panose="020F0502020204030204" pitchFamily="34" charset="0"/>
                <a:cs typeface="Times New Roman" panose="02020603050405020304" pitchFamily="18" charset="0"/>
              </a:rPr>
              <a:t>extraction method. Although it is expensive and complex to implement, it is very interesting because it combines a number of advantages:</a:t>
            </a:r>
          </a:p>
          <a:p>
            <a:pPr marL="349175" indent="-349175">
              <a:buFont typeface="Calibri" panose="020F0502020204030204" pitchFamily="34" charset="0"/>
              <a:buChar char="-"/>
            </a:pPr>
            <a:r>
              <a:rPr lang="fr-FR" b="1" kern="100" dirty="0">
                <a:effectLst/>
                <a:latin typeface="Calibri" panose="020F0502020204030204" pitchFamily="34" charset="0"/>
                <a:ea typeface="Calibri" panose="020F0502020204030204" pitchFamily="34" charset="0"/>
                <a:cs typeface="Times New Roman" panose="02020603050405020304" pitchFamily="18" charset="0"/>
              </a:rPr>
              <a:t>An ecological method that does not use </a:t>
            </a:r>
            <a:r>
              <a:rPr lang="fr-FR" kern="100" dirty="0">
                <a:effectLst/>
                <a:latin typeface="Calibri" panose="020F0502020204030204" pitchFamily="34" charset="0"/>
                <a:ea typeface="Calibri" panose="020F0502020204030204" pitchFamily="34" charset="0"/>
                <a:cs typeface="Times New Roman" panose="02020603050405020304" pitchFamily="18" charset="0"/>
              </a:rPr>
              <a:t>chemical solvents that are aggressive and/or harmful to people and the environment. The solvent is CO2 (captured before it is released into the environment) in its supercritical form (a state between gas and liquid obtained by adjusting the pressure and temperature of the CO2). It is then trapped for further use.</a:t>
            </a:r>
          </a:p>
          <a:p>
            <a:pPr marL="349175" indent="-349175">
              <a:buFont typeface="Calibri" panose="020F0502020204030204" pitchFamily="34" charset="0"/>
              <a:buChar char="-"/>
            </a:pPr>
            <a:r>
              <a:rPr lang="fr-FR" b="1" kern="100" dirty="0">
                <a:effectLst/>
                <a:latin typeface="Calibri" panose="020F0502020204030204" pitchFamily="34" charset="0"/>
                <a:ea typeface="Calibri" panose="020F0502020204030204" pitchFamily="34" charset="0"/>
                <a:cs typeface="Times New Roman" panose="02020603050405020304" pitchFamily="18" charset="0"/>
              </a:rPr>
              <a:t>A high-purity method that </a:t>
            </a:r>
            <a:r>
              <a:rPr lang="fr-FR" kern="100" dirty="0">
                <a:effectLst/>
                <a:latin typeface="Calibri" panose="020F0502020204030204" pitchFamily="34" charset="0"/>
                <a:ea typeface="Calibri" panose="020F0502020204030204" pitchFamily="34" charset="0"/>
                <a:cs typeface="Times New Roman" panose="02020603050405020304" pitchFamily="18" charset="0"/>
              </a:rPr>
              <a:t>enables advanced extraction of the components, obtaining pure molecules with no residue as the C02 evaporates completely. </a:t>
            </a:r>
          </a:p>
          <a:p>
            <a:pPr marL="349175" indent="-349175">
              <a:buFont typeface="Calibri" panose="020F0502020204030204" pitchFamily="34" charset="0"/>
              <a:buChar char="-"/>
            </a:pPr>
            <a:r>
              <a:rPr lang="fr-FR" b="1" kern="100" dirty="0">
                <a:effectLst/>
                <a:latin typeface="Calibri" panose="020F0502020204030204" pitchFamily="34" charset="0"/>
                <a:ea typeface="Calibri" panose="020F0502020204030204" pitchFamily="34" charset="0"/>
                <a:cs typeface="Times New Roman" panose="02020603050405020304" pitchFamily="18" charset="0"/>
              </a:rPr>
              <a:t>A gentle method </a:t>
            </a:r>
            <a:r>
              <a:rPr lang="fr-FR" kern="100" dirty="0">
                <a:effectLst/>
                <a:latin typeface="Calibri" panose="020F0502020204030204" pitchFamily="34" charset="0"/>
                <a:ea typeface="Calibri" panose="020F0502020204030204" pitchFamily="34" charset="0"/>
                <a:cs typeface="Times New Roman" panose="02020603050405020304" pitchFamily="18" charset="0"/>
              </a:rPr>
              <a:t>(relatively low temperatures) that guarantees the quality of the extracted molecules.</a:t>
            </a:r>
          </a:p>
          <a:p>
            <a:pPr marL="349175" indent="-349175">
              <a:buFont typeface="Calibri" panose="020F0502020204030204" pitchFamily="34" charset="0"/>
              <a:buChar char="-"/>
            </a:pPr>
            <a:r>
              <a:rPr lang="fr-FR" b="1" kern="100" dirty="0">
                <a:effectLst/>
                <a:latin typeface="Calibri" panose="020F0502020204030204" pitchFamily="34" charset="0"/>
                <a:ea typeface="Calibri" panose="020F0502020204030204" pitchFamily="34" charset="0"/>
                <a:cs typeface="Times New Roman" panose="02020603050405020304" pitchFamily="18" charset="0"/>
              </a:rPr>
              <a:t>A selective method which, </a:t>
            </a:r>
            <a:r>
              <a:rPr lang="fr-FR" kern="100" dirty="0">
                <a:effectLst/>
                <a:latin typeface="Calibri" panose="020F0502020204030204" pitchFamily="34" charset="0"/>
                <a:ea typeface="Calibri" panose="020F0502020204030204" pitchFamily="34" charset="0"/>
                <a:cs typeface="Times New Roman" panose="02020603050405020304" pitchFamily="18" charset="0"/>
              </a:rPr>
              <a:t>by adjusting pressure and temperature parameters, selects and isolates the molecule or molecules to be extracted.</a:t>
            </a:r>
            <a:br>
              <a:rPr lang="fr-FR" kern="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br>
            <a:endParaRPr lang="fr-FR" kern="100" dirty="0">
              <a:effectLst/>
              <a:latin typeface="Calibri" panose="020F0502020204030204" pitchFamily="34" charset="0"/>
              <a:ea typeface="Calibri" panose="020F0502020204030204" pitchFamily="34" charset="0"/>
              <a:cs typeface="Times New Roman" panose="02020603050405020304" pitchFamily="18" charset="0"/>
            </a:endParaRPr>
          </a:p>
          <a:p>
            <a:pPr defTabSz="931134">
              <a:defRPr/>
            </a:pPr>
            <a:endParaRPr lang="fr-FR" dirty="0"/>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t>7</a:t>
            </a:fld>
            <a:endParaRPr lang="fr-FR">
              <a:solidFill>
                <a:prstClr val="black"/>
              </a:solidFill>
              <a:latin typeface="Calibri" panose="020F0502020204030204"/>
            </a:endParaRPr>
          </a:p>
        </p:txBody>
      </p:sp>
    </p:spTree>
    <p:extLst>
      <p:ext uri="{BB962C8B-B14F-4D97-AF65-F5344CB8AC3E}">
        <p14:creationId xmlns:p14="http://schemas.microsoft.com/office/powerpoint/2010/main" val="1539915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8463" y="93663"/>
            <a:ext cx="5967412" cy="3355975"/>
          </a:xfrm>
        </p:spPr>
      </p:sp>
      <p:sp>
        <p:nvSpPr>
          <p:cNvPr id="3" name="Espace réservé des notes 2"/>
          <p:cNvSpPr>
            <a:spLocks noGrp="1"/>
          </p:cNvSpPr>
          <p:nvPr>
            <p:ph type="body" idx="1"/>
          </p:nvPr>
        </p:nvSpPr>
        <p:spPr>
          <a:xfrm>
            <a:off x="160021" y="3862091"/>
            <a:ext cx="6444296" cy="5580063"/>
          </a:xfrm>
        </p:spPr>
        <p:txBody>
          <a:bodyPr/>
          <a:lstStyle/>
          <a:p>
            <a:r>
              <a:rPr lang="en-US" dirty="0"/>
              <a:t>The efficacy of CBD on the skin has already been the subject of hundreds of scientific studies, demonstrating its remarkable effectiveness on numerous </a:t>
            </a:r>
            <a:r>
              <a:rPr lang="en-US" dirty="0" err="1"/>
              <a:t>parameters.CBD</a:t>
            </a:r>
            <a:r>
              <a:rPr lang="en-US" dirty="0"/>
              <a:t> interacts with a large number of cellular receptors, particularly those of the endocannabinoid system (CB1, CB2), which are expressed by all skin cells.</a:t>
            </a:r>
          </a:p>
          <a:p>
            <a:endParaRPr lang="en-US" dirty="0"/>
          </a:p>
          <a:p>
            <a:r>
              <a:rPr lang="en-US" dirty="0"/>
              <a:t>This gives CBD a wide range of actions and quite extraordinary power!</a:t>
            </a:r>
          </a:p>
          <a:p>
            <a:endParaRPr lang="en-US" dirty="0"/>
          </a:p>
          <a:p>
            <a:r>
              <a:rPr lang="en-US" dirty="0"/>
              <a:t>- Anti-inflammatory action: by inhibiting the synthesis of certain inflammation molecules (IL-6 and 8), CBD combats redness and irritation, and soothes sensitive skin. CBD also shows great promise in the treatment of certain pathologies such as eczema and psoriasis.</a:t>
            </a:r>
          </a:p>
          <a:p>
            <a:endParaRPr lang="en-US" dirty="0"/>
          </a:p>
          <a:p>
            <a:r>
              <a:rPr lang="en-US" dirty="0"/>
              <a:t>- Anti-aging action It boosts fibroblast expression of key proteins involved in dermal matrix quality (dermal-epidermal junction) and fibroblast-matrix interactions: collagen VII, integrin β-1 and integrin α-2. It also helps reduce the synthesis of certain MMPs).</a:t>
            </a:r>
          </a:p>
          <a:p>
            <a:endParaRPr lang="en-US" dirty="0"/>
          </a:p>
          <a:p>
            <a:r>
              <a:rPr lang="en-US" dirty="0"/>
              <a:t>- Anti-oxidant action Protects cells from free-radical attacks and boosts the cell defense system via NRF2.</a:t>
            </a:r>
          </a:p>
          <a:p>
            <a:endParaRPr lang="en-US" dirty="0"/>
          </a:p>
          <a:p>
            <a:r>
              <a:rPr lang="en-US" dirty="0"/>
              <a:t>- </a:t>
            </a:r>
            <a:r>
              <a:rPr lang="en-US" dirty="0" err="1"/>
              <a:t>Seboregulating</a:t>
            </a:r>
            <a:r>
              <a:rPr lang="en-US" dirty="0"/>
              <a:t> action It controls the multiplication of </a:t>
            </a:r>
            <a:r>
              <a:rPr lang="en-US" dirty="0" err="1"/>
              <a:t>sebocytes</a:t>
            </a:r>
            <a:r>
              <a:rPr lang="en-US" dirty="0"/>
              <a:t> and inhibits their lipid synthesis.</a:t>
            </a:r>
          </a:p>
          <a:p>
            <a:endParaRPr lang="en-US" dirty="0"/>
          </a:p>
          <a:p>
            <a:r>
              <a:rPr lang="en-US" dirty="0"/>
              <a:t>- Anti-stress action CBD also has numerous mind-soothing properties. </a:t>
            </a:r>
          </a:p>
          <a:p>
            <a:endParaRPr lang="en-US" dirty="0"/>
          </a:p>
          <a:p>
            <a:r>
              <a:rPr lang="en-US" dirty="0"/>
              <a:t>Preliminary studies demonstrate CBD's beneficial action on anxiety and stress. It is often used as a supplement to help alleviate the symptoms associated with these issues, particularly in the case of depressive episodes. Recent research has provided evidence of the essential role of the endocannabinoid system in skin homeostasis and function. As a non-psychotropic </a:t>
            </a:r>
            <a:r>
              <a:rPr lang="en-US" dirty="0" err="1"/>
              <a:t>phytocannabinoid</a:t>
            </a:r>
            <a:r>
              <a:rPr lang="en-US" dirty="0"/>
              <a:t>, similar to endogenous endocannabinoids, CBD is a biomimetic active ingredient. Applied to the skin, it could modulate the cutaneous endocannabinoid system.</a:t>
            </a:r>
            <a:endParaRPr lang="fr-FR" dirty="0"/>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t>8</a:t>
            </a:fld>
            <a:endParaRPr lang="fr-FR">
              <a:solidFill>
                <a:prstClr val="black"/>
              </a:solidFill>
              <a:latin typeface="Calibri" panose="020F0502020204030204"/>
            </a:endParaRPr>
          </a:p>
        </p:txBody>
      </p:sp>
    </p:spTree>
    <p:extLst>
      <p:ext uri="{BB962C8B-B14F-4D97-AF65-F5344CB8AC3E}">
        <p14:creationId xmlns:p14="http://schemas.microsoft.com/office/powerpoint/2010/main" val="207127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244475"/>
            <a:ext cx="5967412" cy="3355975"/>
          </a:xfrm>
        </p:spPr>
      </p:sp>
      <p:sp>
        <p:nvSpPr>
          <p:cNvPr id="3" name="Espace réservé des notes 2"/>
          <p:cNvSpPr>
            <a:spLocks noGrp="1"/>
          </p:cNvSpPr>
          <p:nvPr>
            <p:ph type="body" idx="1"/>
          </p:nvPr>
        </p:nvSpPr>
        <p:spPr>
          <a:xfrm>
            <a:off x="137731" y="3600943"/>
            <a:ext cx="6250369" cy="5027119"/>
          </a:xfrm>
        </p:spPr>
        <p:txBody>
          <a:bodyPr/>
          <a:lstStyle/>
          <a:p>
            <a:pPr marL="349175" indent="-349175" algn="just">
              <a:buFont typeface="KyivType Sans2" panose="00000500000000000000" pitchFamily="50" charset="0"/>
              <a:buChar char="-"/>
            </a:pP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Native </a:t>
            </a:r>
            <a:r>
              <a:rPr lang="fr-FR" sz="1100" b="1" u="sng"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Sacred</a:t>
            </a: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 Lotus plant </a:t>
            </a:r>
            <a:r>
              <a:rPr lang="fr-FR" sz="1100" b="1" u="sng"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cells</a:t>
            </a: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b="1" u="sng"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obtained</a:t>
            </a: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 in France </a:t>
            </a:r>
            <a:r>
              <a:rPr lang="fr-FR" sz="1100" b="1" u="sng"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through</a:t>
            </a: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b="1" u="sng"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biotechnology</a:t>
            </a: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a:t>
            </a:r>
            <a:endParaRPr lang="fr-FR" sz="1100" dirty="0">
              <a:latin typeface="Arial" panose="020B0604020202020204" pitchFamily="34" charset="0"/>
              <a:ea typeface="Roboto Light" panose="02000000000000000000" pitchFamily="2" charset="0"/>
              <a:cs typeface="Arial" panose="020B0604020202020204" pitchFamily="34" charset="0"/>
            </a:endParaRPr>
          </a:p>
          <a:p>
            <a:pPr marL="465567" algn="just"/>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A fragile,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sacred</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plant, the </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Lotus </a:t>
            </a:r>
            <a:r>
              <a:rPr lang="fr-FR" sz="1100" b="1"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is</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the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symbol</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of divine beauty and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purity</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Widely</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used</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in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Ayurvedic</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medicine</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for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its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rebalancing</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properties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it</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helps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combat </a:t>
            </a:r>
            <a:r>
              <a:rPr lang="fr-FR" sz="1100" b="1"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sleep</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b="1"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disorders</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and regain </a:t>
            </a:r>
            <a:r>
              <a:rPr lang="fr-FR" sz="1100" b="1"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inner</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b="1"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strength</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Native Lotus plant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cells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have been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shown</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to have an anti-stress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effect</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on the skin, acting on the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synthesis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of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several</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neurotransmitters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endParaRPr lang="fr-FR" sz="1100" dirty="0">
              <a:latin typeface="Arial" panose="020B0604020202020204" pitchFamily="34" charset="0"/>
              <a:ea typeface="Roboto Light" panose="02000000000000000000" pitchFamily="2" charset="0"/>
              <a:cs typeface="Arial" panose="020B0604020202020204" pitchFamily="34" charset="0"/>
            </a:endParaRPr>
          </a:p>
          <a:p>
            <a:pPr marL="1163917" lvl="2" indent="-232783" algn="just">
              <a:buFont typeface="Wingdings" panose="05000000000000000000" pitchFamily="2" charset="2"/>
              <a:buChar char=""/>
            </a:pP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Boosts expression of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melatonin</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powerful</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antioxidant</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molecule</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known</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for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its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positive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effect</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on relaxation and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sleep</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by +55%.</a:t>
            </a:r>
            <a:endParaRPr lang="fr-FR" sz="1100" dirty="0">
              <a:latin typeface="Arial" panose="020B0604020202020204" pitchFamily="34" charset="0"/>
              <a:ea typeface="Roboto Light" panose="02000000000000000000" pitchFamily="2" charset="0"/>
              <a:cs typeface="Arial" panose="020B0604020202020204" pitchFamily="34" charset="0"/>
            </a:endParaRPr>
          </a:p>
          <a:p>
            <a:pPr marL="1163917" lvl="2" indent="-232783" algn="just">
              <a:buFont typeface="Wingdings" panose="05000000000000000000" pitchFamily="2" charset="2"/>
              <a:buChar char=""/>
            </a:pP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Reduces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the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synthesis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of Substance P and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Interleukins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(-20 to -24%),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which</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are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mediators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of inflammation. </a:t>
            </a:r>
            <a:endParaRPr lang="fr-FR" sz="1100" dirty="0">
              <a:latin typeface="Arial" panose="020B0604020202020204" pitchFamily="34" charset="0"/>
              <a:ea typeface="Roboto Light" panose="02000000000000000000" pitchFamily="2" charset="0"/>
              <a:cs typeface="Arial" panose="020B0604020202020204" pitchFamily="34" charset="0"/>
            </a:endParaRPr>
          </a:p>
          <a:p>
            <a:r>
              <a:rPr lang="fr-FR" sz="900" b="1" i="1" dirty="0" err="1">
                <a:latin typeface="Arial" panose="020B0604020202020204" pitchFamily="34" charset="0"/>
                <a:ea typeface="Roboto Light" panose="02000000000000000000" pitchFamily="2" charset="0"/>
                <a:cs typeface="Arial" panose="020B0604020202020204" pitchFamily="34" charset="0"/>
              </a:rPr>
              <a:t>Through</a:t>
            </a:r>
            <a:r>
              <a:rPr lang="fr-FR" sz="900" b="1" i="1" dirty="0">
                <a:latin typeface="Arial" panose="020B0604020202020204" pitchFamily="34" charset="0"/>
                <a:ea typeface="Roboto Light" panose="02000000000000000000" pitchFamily="2" charset="0"/>
                <a:cs typeface="Arial" panose="020B0604020202020204" pitchFamily="34" charset="0"/>
              </a:rPr>
              <a:t> </a:t>
            </a:r>
            <a:r>
              <a:rPr lang="fr-FR" sz="900" b="1" i="1" dirty="0" err="1">
                <a:latin typeface="Arial" panose="020B0604020202020204" pitchFamily="34" charset="0"/>
                <a:ea typeface="Roboto Light" panose="02000000000000000000" pitchFamily="2" charset="0"/>
                <a:cs typeface="Arial" panose="020B0604020202020204" pitchFamily="34" charset="0"/>
              </a:rPr>
              <a:t>these</a:t>
            </a:r>
            <a:r>
              <a:rPr lang="fr-FR" sz="900" b="1" i="1" dirty="0">
                <a:latin typeface="Arial" panose="020B0604020202020204" pitchFamily="34" charset="0"/>
                <a:ea typeface="Roboto Light" panose="02000000000000000000" pitchFamily="2" charset="0"/>
                <a:cs typeface="Arial" panose="020B0604020202020204" pitchFamily="34" charset="0"/>
              </a:rPr>
              <a:t> actions, </a:t>
            </a:r>
            <a:r>
              <a:rPr lang="fr-FR" sz="900" b="1" i="1" dirty="0" err="1">
                <a:latin typeface="Arial" panose="020B0604020202020204" pitchFamily="34" charset="0"/>
                <a:ea typeface="Roboto Light" panose="02000000000000000000" pitchFamily="2" charset="0"/>
                <a:cs typeface="Arial" panose="020B0604020202020204" pitchFamily="34" charset="0"/>
              </a:rPr>
              <a:t>Sacred</a:t>
            </a:r>
            <a:r>
              <a:rPr lang="fr-FR" sz="900" b="1" i="1" dirty="0">
                <a:latin typeface="Arial" panose="020B0604020202020204" pitchFamily="34" charset="0"/>
                <a:ea typeface="Roboto Light" panose="02000000000000000000" pitchFamily="2" charset="0"/>
                <a:cs typeface="Arial" panose="020B0604020202020204" pitchFamily="34" charset="0"/>
              </a:rPr>
              <a:t> Lotus native plant </a:t>
            </a:r>
            <a:r>
              <a:rPr lang="fr-FR" sz="900" b="1" i="1" dirty="0" err="1">
                <a:latin typeface="Arial" panose="020B0604020202020204" pitchFamily="34" charset="0"/>
                <a:ea typeface="Roboto Light" panose="02000000000000000000" pitchFamily="2" charset="0"/>
                <a:cs typeface="Arial" panose="020B0604020202020204" pitchFamily="34" charset="0"/>
              </a:rPr>
              <a:t>cells</a:t>
            </a:r>
            <a:r>
              <a:rPr lang="fr-FR" sz="900" b="1" i="1" dirty="0">
                <a:latin typeface="Arial" panose="020B0604020202020204" pitchFamily="34" charset="0"/>
                <a:ea typeface="Roboto Light" panose="02000000000000000000" pitchFamily="2" charset="0"/>
                <a:cs typeface="Arial" panose="020B0604020202020204" pitchFamily="34" charset="0"/>
              </a:rPr>
              <a:t> de-stress, </a:t>
            </a:r>
            <a:r>
              <a:rPr lang="fr-FR" sz="900" b="1" i="1" dirty="0" err="1">
                <a:latin typeface="Arial" panose="020B0604020202020204" pitchFamily="34" charset="0"/>
                <a:ea typeface="Roboto Light" panose="02000000000000000000" pitchFamily="2" charset="0"/>
                <a:cs typeface="Arial" panose="020B0604020202020204" pitchFamily="34" charset="0"/>
              </a:rPr>
              <a:t>calm</a:t>
            </a:r>
            <a:r>
              <a:rPr lang="fr-FR" sz="900" b="1" i="1" dirty="0">
                <a:latin typeface="Arial" panose="020B0604020202020204" pitchFamily="34" charset="0"/>
                <a:ea typeface="Roboto Light" panose="02000000000000000000" pitchFamily="2" charset="0"/>
                <a:cs typeface="Arial" panose="020B0604020202020204" pitchFamily="34" charset="0"/>
              </a:rPr>
              <a:t> the skin and help </a:t>
            </a:r>
            <a:r>
              <a:rPr lang="fr-FR" sz="900" b="1" i="1" dirty="0" err="1">
                <a:latin typeface="Arial" panose="020B0604020202020204" pitchFamily="34" charset="0"/>
                <a:ea typeface="Roboto Light" panose="02000000000000000000" pitchFamily="2" charset="0"/>
                <a:cs typeface="Arial" panose="020B0604020202020204" pitchFamily="34" charset="0"/>
              </a:rPr>
              <a:t>reduce</a:t>
            </a:r>
            <a:r>
              <a:rPr lang="fr-FR" sz="900" b="1" i="1" dirty="0">
                <a:latin typeface="Arial" panose="020B0604020202020204" pitchFamily="34" charset="0"/>
                <a:ea typeface="Roboto Light" panose="02000000000000000000" pitchFamily="2" charset="0"/>
                <a:cs typeface="Arial" panose="020B0604020202020204" pitchFamily="34" charset="0"/>
              </a:rPr>
              <a:t> feelings of irritation.</a:t>
            </a:r>
          </a:p>
          <a:p>
            <a:endParaRPr lang="fr-FR" sz="1050" i="1" dirty="0">
              <a:solidFill>
                <a:srgbClr val="000000"/>
              </a:solidFill>
              <a:ea typeface="Roboto Light" panose="02000000000000000000" pitchFamily="2" charset="0"/>
              <a:cs typeface="Arial" panose="020B0604020202020204" pitchFamily="34" charset="0"/>
            </a:endParaRPr>
          </a:p>
          <a:p>
            <a:pPr>
              <a:spcBef>
                <a:spcPts val="815"/>
              </a:spcBef>
            </a:pPr>
            <a:endParaRPr lang="fr-FR" sz="1050" b="1" u="sng" dirty="0">
              <a:ln>
                <a:noFill/>
              </a:ln>
              <a:solidFill>
                <a:srgbClr val="000000"/>
              </a:solidFill>
              <a:effectLst/>
              <a:latin typeface="Calibri" panose="020F0502020204030204" pitchFamily="34" charset="0"/>
              <a:ea typeface="Arial Unicode MS"/>
              <a:cs typeface="Arial Unicode MS"/>
            </a:endParaRPr>
          </a:p>
          <a:p>
            <a:pPr marL="349175" indent="-349175" algn="just">
              <a:buFont typeface="KyivType Sans2" panose="00000500000000000000" pitchFamily="50" charset="0"/>
              <a:buChar char="-"/>
            </a:pPr>
            <a:r>
              <a:rPr lang="fr-FR" sz="1050" b="1" u="sng"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Adaptogenic</a:t>
            </a:r>
            <a:r>
              <a:rPr lang="fr-FR" sz="1050" b="1" u="sng"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Reishi </a:t>
            </a:r>
            <a:r>
              <a:rPr lang="fr-FR" sz="1050" b="1" u="sng"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extract</a:t>
            </a:r>
            <a:r>
              <a:rPr lang="fr-FR" sz="1050" b="1" u="sng"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t>
            </a:r>
            <a:endParaRPr lang="fr-FR" sz="1050" dirty="0">
              <a:effectLst/>
              <a:latin typeface="Times New Roman" panose="02020603050405020304" pitchFamily="18" charset="0"/>
              <a:ea typeface="Times New Roman" panose="02020603050405020304" pitchFamily="18" charset="0"/>
              <a:cs typeface="Arial" panose="020B0604020202020204" pitchFamily="34" charset="0"/>
            </a:endParaRPr>
          </a:p>
          <a:p>
            <a:pPr marL="465567" algn="just"/>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Reishi</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or "long-life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mushroom</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has been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used</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in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traditional</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Chinese</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medicine</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for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its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therapeutic</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virtues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for over 2,000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years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Renowned</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for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its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adaptogenic</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power,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it</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contains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150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antioxidants</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and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nutrients</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polyphenols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triterpenes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 composition close to perfection,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which</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explains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why</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this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mushroom</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also</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widely</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used</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in nutrition. </a:t>
            </a:r>
            <a:endParaRPr lang="fr-FR" sz="1050" dirty="0">
              <a:effectLst/>
              <a:latin typeface="Times New Roman" panose="02020603050405020304" pitchFamily="18" charset="0"/>
              <a:ea typeface="Times New Roman" panose="02020603050405020304" pitchFamily="18" charset="0"/>
            </a:endParaRPr>
          </a:p>
          <a:p>
            <a:pPr marL="465567" algn="just"/>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Its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many</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qualities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help to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maintain</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good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health</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while</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eliminating</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energy</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blockages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responsible</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for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insomnia</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It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helps</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the skin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adapt</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to stress and fatigue.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Antioxidant</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Moisturizing</a:t>
            </a:r>
            <a:endPar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endParaRPr>
          </a:p>
          <a:p>
            <a:endParaRPr lang="fr-FR" sz="1050" i="1" dirty="0">
              <a:solidFill>
                <a:srgbClr val="000000"/>
              </a:solidFill>
              <a:ea typeface="Roboto Light" panose="02000000000000000000" pitchFamily="2" charset="0"/>
              <a:cs typeface="Arial" panose="020B0604020202020204" pitchFamily="34" charset="0"/>
            </a:endParaRPr>
          </a:p>
          <a:p>
            <a:endParaRPr lang="fr-FR" sz="1050" dirty="0">
              <a:ea typeface="Roboto Light" panose="02000000000000000000" pitchFamily="2"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pPr defTabSz="931134">
                <a:defRPr/>
              </a:pPr>
              <a:t>9</a:t>
            </a:fld>
            <a:endParaRPr lang="fr-FR">
              <a:solidFill>
                <a:prstClr val="black"/>
              </a:solidFill>
              <a:latin typeface="Calibri" panose="020F0502020204030204"/>
            </a:endParaRPr>
          </a:p>
        </p:txBody>
      </p:sp>
    </p:spTree>
    <p:extLst>
      <p:ext uri="{BB962C8B-B14F-4D97-AF65-F5344CB8AC3E}">
        <p14:creationId xmlns:p14="http://schemas.microsoft.com/office/powerpoint/2010/main" val="1893394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244475"/>
            <a:ext cx="5967412" cy="3355975"/>
          </a:xfrm>
        </p:spPr>
      </p:sp>
      <p:sp>
        <p:nvSpPr>
          <p:cNvPr id="3" name="Espace réservé des notes 2"/>
          <p:cNvSpPr>
            <a:spLocks noGrp="1"/>
          </p:cNvSpPr>
          <p:nvPr>
            <p:ph type="body" idx="1"/>
          </p:nvPr>
        </p:nvSpPr>
        <p:spPr>
          <a:xfrm>
            <a:off x="137731" y="3600943"/>
            <a:ext cx="6669481" cy="5398184"/>
          </a:xfrm>
        </p:spPr>
        <p:txBody>
          <a:bodyPr/>
          <a:lstStyle/>
          <a:p>
            <a:endParaRPr lang="fr-FR" sz="1100" b="1" u="sng" dirty="0">
              <a:latin typeface="Arial" panose="020B0604020202020204" pitchFamily="34" charset="0"/>
              <a:ea typeface="Roboto Light" panose="02000000000000000000" pitchFamily="2" charset="0"/>
              <a:cs typeface="Arial" panose="020B0604020202020204" pitchFamily="34" charset="0"/>
            </a:endParaRPr>
          </a:p>
          <a:p>
            <a:pPr marL="349175" indent="-349175" algn="just">
              <a:buFont typeface="KyivType Sans2" panose="00000500000000000000" pitchFamily="50" charset="0"/>
              <a:buChar char="-"/>
            </a:pP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Native Sacred Lotus plant cells (obtained in France through biotechnology)</a:t>
            </a:r>
            <a:endParaRPr lang="fr-FR" sz="1100" dirty="0">
              <a:latin typeface="Arial" panose="020B0604020202020204" pitchFamily="34" charset="0"/>
              <a:ea typeface="Roboto Light" panose="02000000000000000000" pitchFamily="2" charset="0"/>
              <a:cs typeface="Arial" panose="020B0604020202020204" pitchFamily="34" charset="0"/>
            </a:endParaRPr>
          </a:p>
          <a:p>
            <a:pPr marL="465567" algn="just"/>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A fragile, sacred plant, the </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Lotus is </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the symbol of divine beauty and purity. Widely used in Ayurvedic medicine for its rebalancing properties, it helps </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combat sleep disorders and regain inner strength.</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Native Lotus plant cells have been shown to have an anti-stress effect on the skin, acting on the synthesis of several neurotransmitters: </a:t>
            </a:r>
            <a:endParaRPr lang="fr-FR" sz="1100" dirty="0">
              <a:latin typeface="Arial" panose="020B0604020202020204" pitchFamily="34" charset="0"/>
              <a:ea typeface="Roboto Light" panose="02000000000000000000" pitchFamily="2" charset="0"/>
              <a:cs typeface="Arial" panose="020B0604020202020204" pitchFamily="34" charset="0"/>
            </a:endParaRPr>
          </a:p>
          <a:p>
            <a:pPr marL="1163917" lvl="2" indent="-232783" algn="just">
              <a:buFont typeface="Wingdings" panose="05000000000000000000" pitchFamily="2" charset="2"/>
              <a:buChar char=""/>
            </a:pP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Boosts expression of melatonin, a powerful antioxidant molecule known for its positive effect on relaxation and sleep, by +55%.</a:t>
            </a:r>
            <a:endParaRPr lang="fr-FR" sz="1100" dirty="0">
              <a:latin typeface="Arial" panose="020B0604020202020204" pitchFamily="34" charset="0"/>
              <a:ea typeface="Roboto Light" panose="02000000000000000000" pitchFamily="2" charset="0"/>
              <a:cs typeface="Arial" panose="020B0604020202020204" pitchFamily="34" charset="0"/>
            </a:endParaRPr>
          </a:p>
          <a:p>
            <a:pPr marL="1163917" lvl="2" indent="-232783" algn="just">
              <a:buFont typeface="Wingdings" panose="05000000000000000000" pitchFamily="2" charset="2"/>
              <a:buChar char=""/>
            </a:pP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Reduces the synthesis of Substance P and Interleukins (-20 to -24%), which are mediators of inflammation. </a:t>
            </a:r>
            <a:endParaRPr lang="fr-FR" sz="1100" dirty="0">
              <a:latin typeface="Arial" panose="020B0604020202020204" pitchFamily="34" charset="0"/>
              <a:ea typeface="Roboto Light" panose="02000000000000000000" pitchFamily="2" charset="0"/>
              <a:cs typeface="Arial" panose="020B0604020202020204" pitchFamily="34" charset="0"/>
            </a:endParaRPr>
          </a:p>
          <a:p>
            <a:endParaRPr lang="fr-FR" sz="900" i="1" dirty="0">
              <a:latin typeface="Arial" panose="020B0604020202020204" pitchFamily="34" charset="0"/>
              <a:ea typeface="Roboto Light" panose="02000000000000000000" pitchFamily="2" charset="0"/>
              <a:cs typeface="Arial" panose="020B0604020202020204" pitchFamily="34" charset="0"/>
            </a:endParaRPr>
          </a:p>
          <a:p>
            <a:r>
              <a:rPr lang="fr-FR" sz="900" b="1" i="1" dirty="0">
                <a:latin typeface="Arial" panose="020B0604020202020204" pitchFamily="34" charset="0"/>
                <a:ea typeface="Roboto Light" panose="02000000000000000000" pitchFamily="2" charset="0"/>
                <a:cs typeface="Arial" panose="020B0604020202020204" pitchFamily="34" charset="0"/>
              </a:rPr>
              <a:t>Through these actions, Sacred Lotus native plant cells de-stress, calm the skin and help reduce feelings of irritation.</a:t>
            </a:r>
            <a:br>
              <a:rPr lang="fr-FR" sz="900" i="1" dirty="0">
                <a:solidFill>
                  <a:srgbClr val="000000"/>
                </a:solidFill>
                <a:latin typeface="Arial" panose="020B0604020202020204" pitchFamily="34" charset="0"/>
                <a:ea typeface="Roboto Light" panose="02000000000000000000" pitchFamily="2" charset="0"/>
                <a:cs typeface="Arial" panose="020B0604020202020204" pitchFamily="34" charset="0"/>
              </a:rPr>
            </a:br>
            <a:r>
              <a:rPr lang="fr-FR" sz="900" i="1" dirty="0">
                <a:latin typeface="Arial" panose="020B0604020202020204" pitchFamily="34" charset="0"/>
                <a:ea typeface="Roboto Light" panose="02000000000000000000" pitchFamily="2" charset="0"/>
                <a:cs typeface="Arial" panose="020B0604020202020204" pitchFamily="34" charset="0"/>
              </a:rPr>
              <a:t>Made in France, Sacred Lotus native plant cells are obtained by biotechnology, and more specifically by dedifferentiation and plant cell culture. This patented technology consists in taking a Lotus cell, without destroying the plant, and multiplying it in order to obtain standardized molecules of reproducible quality with a constant concentration of active molecules; they contain all the richness of the plant species from which they are derived. This sustainable technique respects the environment and biodiversity, as it does not require cultivation in open fields, thus ensuring maximum protection and preservation of natural resources and biodiversity. </a:t>
            </a:r>
            <a:r>
              <a:rPr lang="fr-FR" sz="900" i="1" dirty="0" err="1">
                <a:latin typeface="Arial" panose="020B0604020202020204" pitchFamily="34" charset="0"/>
                <a:ea typeface="Roboto Light" panose="02000000000000000000" pitchFamily="2" charset="0"/>
                <a:cs typeface="Arial" panose="020B0604020202020204" pitchFamily="34" charset="0"/>
              </a:rPr>
              <a:t>Sourcing </a:t>
            </a:r>
            <a:r>
              <a:rPr lang="fr-FR" sz="900" i="1" dirty="0">
                <a:latin typeface="Arial" panose="020B0604020202020204" pitchFamily="34" charset="0"/>
                <a:ea typeface="Roboto Light" panose="02000000000000000000" pitchFamily="2" charset="0"/>
                <a:cs typeface="Arial" panose="020B0604020202020204" pitchFamily="34" charset="0"/>
              </a:rPr>
              <a:t>is secure, independent of the season, sustainable and mostly located in France.</a:t>
            </a:r>
            <a:endParaRPr lang="fr-FR" sz="1100" dirty="0">
              <a:latin typeface="Arial" panose="020B0604020202020204" pitchFamily="34" charset="0"/>
              <a:ea typeface="Roboto Light" panose="02000000000000000000" pitchFamily="2"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t>10</a:t>
            </a:fld>
            <a:endParaRPr lang="fr-FR">
              <a:solidFill>
                <a:prstClr val="black"/>
              </a:solidFill>
              <a:latin typeface="Calibri" panose="020F0502020204030204"/>
            </a:endParaRPr>
          </a:p>
        </p:txBody>
      </p:sp>
    </p:spTree>
    <p:extLst>
      <p:ext uri="{BB962C8B-B14F-4D97-AF65-F5344CB8AC3E}">
        <p14:creationId xmlns:p14="http://schemas.microsoft.com/office/powerpoint/2010/main" val="11155842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DE GARDE FR">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62035" y="2062662"/>
            <a:ext cx="5265107" cy="4541592"/>
          </a:xfrm>
          <a:prstGeom prst="rect">
            <a:avLst/>
          </a:prstGeom>
        </p:spPr>
      </p:pic>
      <p:sp>
        <p:nvSpPr>
          <p:cNvPr id="2" name="ZoneTexte 1"/>
          <p:cNvSpPr txBox="1"/>
          <p:nvPr userDrawn="1"/>
        </p:nvSpPr>
        <p:spPr>
          <a:xfrm>
            <a:off x="5499716" y="8314557"/>
            <a:ext cx="7470560"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L’Expérience du Soin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Phyto-Aromatique</a:t>
            </a:r>
          </a:p>
        </p:txBody>
      </p:sp>
    </p:spTree>
    <p:extLst>
      <p:ext uri="{BB962C8B-B14F-4D97-AF65-F5344CB8AC3E}">
        <p14:creationId xmlns:p14="http://schemas.microsoft.com/office/powerpoint/2010/main" val="2096142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PAGE DE GARDE FR">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1CAD4DF-5F07-EB7D-A305-9A335F139C1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653" t="1878" r="897" b="2009"/>
          <a:stretch/>
        </p:blipFill>
        <p:spPr>
          <a:xfrm>
            <a:off x="0" y="114300"/>
            <a:ext cx="18135599" cy="10013820"/>
          </a:xfrm>
          <a:prstGeom prst="rect">
            <a:avLst/>
          </a:prstGeom>
        </p:spPr>
      </p:pic>
      <p:sp>
        <p:nvSpPr>
          <p:cNvPr id="3" name="Titre 1">
            <a:extLst>
              <a:ext uri="{FF2B5EF4-FFF2-40B4-BE49-F238E27FC236}">
                <a16:creationId xmlns:a16="http://schemas.microsoft.com/office/drawing/2014/main" id="{1339B587-C72E-0CB9-46E2-106A496BEB21}"/>
              </a:ext>
            </a:extLst>
          </p:cNvPr>
          <p:cNvSpPr>
            <a:spLocks noGrp="1"/>
          </p:cNvSpPr>
          <p:nvPr>
            <p:ph type="title"/>
          </p:nvPr>
        </p:nvSpPr>
        <p:spPr>
          <a:xfrm>
            <a:off x="6604551" y="4174436"/>
            <a:ext cx="10903226" cy="3237143"/>
          </a:xfrm>
          <a:prstGeom prst="rect">
            <a:avLst/>
          </a:prstGeom>
        </p:spPr>
        <p:txBody>
          <a:bodyPr/>
          <a:lstStyle/>
          <a:p>
            <a:r>
              <a:rPr lang="fr-FR" dirty="0"/>
              <a:t>Modifiez le style du titre</a:t>
            </a:r>
          </a:p>
        </p:txBody>
      </p:sp>
      <p:sp>
        <p:nvSpPr>
          <p:cNvPr id="6" name="Rectangle 5">
            <a:extLst>
              <a:ext uri="{FF2B5EF4-FFF2-40B4-BE49-F238E27FC236}">
                <a16:creationId xmlns:a16="http://schemas.microsoft.com/office/drawing/2014/main" id="{911D5F16-029E-FF8B-4383-33772173ECF5}"/>
              </a:ext>
            </a:extLst>
          </p:cNvPr>
          <p:cNvSpPr/>
          <p:nvPr userDrawn="1"/>
        </p:nvSpPr>
        <p:spPr>
          <a:xfrm rot="5400000">
            <a:off x="-5065880" y="5065879"/>
            <a:ext cx="10284158" cy="152401"/>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9" name="Rectangle 8">
            <a:extLst>
              <a:ext uri="{FF2B5EF4-FFF2-40B4-BE49-F238E27FC236}">
                <a16:creationId xmlns:a16="http://schemas.microsoft.com/office/drawing/2014/main" id="{4BF2C64E-8675-EC42-9E80-A11DC958F7D1}"/>
              </a:ext>
            </a:extLst>
          </p:cNvPr>
          <p:cNvSpPr/>
          <p:nvPr userDrawn="1"/>
        </p:nvSpPr>
        <p:spPr>
          <a:xfrm rot="5400000">
            <a:off x="13069720" y="5065879"/>
            <a:ext cx="10284159" cy="152400"/>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10" name="Rectangle 9">
            <a:extLst>
              <a:ext uri="{FF2B5EF4-FFF2-40B4-BE49-F238E27FC236}">
                <a16:creationId xmlns:a16="http://schemas.microsoft.com/office/drawing/2014/main" id="{8E8AFE4E-DE1D-672C-A2B6-A2C30CCDA878}"/>
              </a:ext>
            </a:extLst>
          </p:cNvPr>
          <p:cNvSpPr/>
          <p:nvPr userDrawn="1"/>
        </p:nvSpPr>
        <p:spPr>
          <a:xfrm>
            <a:off x="-22746" y="10131756"/>
            <a:ext cx="18310746" cy="155244"/>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
        <p:nvSpPr>
          <p:cNvPr id="11" name="Rectangle 10">
            <a:extLst>
              <a:ext uri="{FF2B5EF4-FFF2-40B4-BE49-F238E27FC236}">
                <a16:creationId xmlns:a16="http://schemas.microsoft.com/office/drawing/2014/main" id="{D25B2EC7-4491-8075-F596-6BDACA3BD35B}"/>
              </a:ext>
            </a:extLst>
          </p:cNvPr>
          <p:cNvSpPr/>
          <p:nvPr userDrawn="1"/>
        </p:nvSpPr>
        <p:spPr>
          <a:xfrm>
            <a:off x="76199" y="0"/>
            <a:ext cx="18211801" cy="155244"/>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Tree>
    <p:extLst>
      <p:ext uri="{BB962C8B-B14F-4D97-AF65-F5344CB8AC3E}">
        <p14:creationId xmlns:p14="http://schemas.microsoft.com/office/powerpoint/2010/main" val="33145805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re court + Text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54017" y="9427471"/>
            <a:ext cx="779966" cy="672785"/>
          </a:xfrm>
          <a:prstGeom prst="rect">
            <a:avLst/>
          </a:prstGeom>
        </p:spPr>
      </p:pic>
    </p:spTree>
    <p:extLst>
      <p:ext uri="{BB962C8B-B14F-4D97-AF65-F5344CB8AC3E}">
        <p14:creationId xmlns:p14="http://schemas.microsoft.com/office/powerpoint/2010/main" val="22242742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DE GARDE EN">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62035" y="2062662"/>
            <a:ext cx="5265107" cy="4541592"/>
          </a:xfrm>
          <a:prstGeom prst="rect">
            <a:avLst/>
          </a:prstGeom>
        </p:spPr>
      </p:pic>
      <p:sp>
        <p:nvSpPr>
          <p:cNvPr id="2" name="ZoneTexte 1"/>
          <p:cNvSpPr txBox="1"/>
          <p:nvPr userDrawn="1"/>
        </p:nvSpPr>
        <p:spPr>
          <a:xfrm>
            <a:off x="5499716" y="8314557"/>
            <a:ext cx="7470560"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The </a:t>
            </a:r>
            <a:r>
              <a:rPr kumimoji="0" lang="fr-FR" sz="3600" b="0" i="0" u="none" strike="noStrike" kern="1200" cap="none" spc="0" normalizeH="0" baseline="0" noProof="0" dirty="0" err="1">
                <a:ln>
                  <a:noFill/>
                </a:ln>
                <a:solidFill>
                  <a:srgbClr val="3E3E3E"/>
                </a:solidFill>
                <a:effectLst/>
                <a:uLnTx/>
                <a:uFillTx/>
                <a:latin typeface="KyivType Sans2" panose="00000500000000000000" pitchFamily="50" charset="0"/>
                <a:ea typeface="+mn-ea"/>
                <a:cs typeface="+mn-cs"/>
              </a:rPr>
              <a:t>Experience</a:t>
            </a:r>
            <a:r>
              <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 of</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Phyto-</a:t>
            </a:r>
            <a:r>
              <a:rPr kumimoji="0" lang="fr-FR" sz="3600" b="0" i="0" u="none" strike="noStrike" kern="1200" cap="none" spc="0" normalizeH="0" baseline="0" noProof="0" dirty="0" err="1">
                <a:ln>
                  <a:noFill/>
                </a:ln>
                <a:solidFill>
                  <a:srgbClr val="3E3E3E"/>
                </a:solidFill>
                <a:effectLst/>
                <a:uLnTx/>
                <a:uFillTx/>
                <a:latin typeface="KyivType Sans2" panose="00000500000000000000" pitchFamily="50" charset="0"/>
                <a:ea typeface="+mn-ea"/>
                <a:cs typeface="+mn-cs"/>
              </a:rPr>
              <a:t>Aromatic</a:t>
            </a:r>
            <a:r>
              <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 </a:t>
            </a:r>
            <a:r>
              <a:rPr kumimoji="0" lang="fr-FR" sz="3600" b="0" i="0" u="none" strike="noStrike" kern="1200" cap="none" spc="0" normalizeH="0" baseline="0" noProof="0" dirty="0" err="1">
                <a:ln>
                  <a:noFill/>
                </a:ln>
                <a:solidFill>
                  <a:srgbClr val="3E3E3E"/>
                </a:solidFill>
                <a:effectLst/>
                <a:uLnTx/>
                <a:uFillTx/>
                <a:latin typeface="KyivType Sans2" panose="00000500000000000000" pitchFamily="50" charset="0"/>
                <a:ea typeface="+mn-ea"/>
                <a:cs typeface="+mn-cs"/>
              </a:rPr>
              <a:t>Skincare</a:t>
            </a:r>
            <a:endPar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endParaRPr>
          </a:p>
        </p:txBody>
      </p:sp>
    </p:spTree>
    <p:extLst>
      <p:ext uri="{BB962C8B-B14F-4D97-AF65-F5344CB8AC3E}">
        <p14:creationId xmlns:p14="http://schemas.microsoft.com/office/powerpoint/2010/main" val="681438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p:cNvSpPr>
            <a:spLocks noGrp="1"/>
          </p:cNvSpPr>
          <p:nvPr>
            <p:ph type="title"/>
          </p:nvPr>
        </p:nvSpPr>
        <p:spPr>
          <a:xfrm>
            <a:off x="1257300" y="5143500"/>
            <a:ext cx="15773400" cy="1224468"/>
          </a:xfrm>
          <a:prstGeom prst="rect">
            <a:avLst/>
          </a:prstGeom>
        </p:spPr>
        <p:txBody>
          <a:bodyPr/>
          <a:lstStyle/>
          <a:p>
            <a:r>
              <a:rPr lang="fr-FR" dirty="0"/>
              <a:t>Modifiez le style du titre</a:t>
            </a:r>
          </a:p>
        </p:txBody>
      </p:sp>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21962" y="1301676"/>
            <a:ext cx="3512295" cy="3029646"/>
          </a:xfrm>
          <a:prstGeom prst="rect">
            <a:avLst/>
          </a:prstGeom>
        </p:spPr>
      </p:pic>
    </p:spTree>
    <p:extLst>
      <p:ext uri="{BB962C8B-B14F-4D97-AF65-F5344CB8AC3E}">
        <p14:creationId xmlns:p14="http://schemas.microsoft.com/office/powerpoint/2010/main" val="29756192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1257300" y="1905675"/>
            <a:ext cx="15773400" cy="7319247"/>
          </a:xfrm>
          <a:prstGeom prst="rect">
            <a:avLst/>
          </a:prstGeom>
        </p:spPr>
        <p:txBody>
          <a:bodyPr/>
          <a:lstStyle>
            <a:lvl1pPr>
              <a:defRPr sz="3600"/>
            </a:lvl1pPr>
            <a:lvl2pPr>
              <a:defRPr sz="3000"/>
            </a:lvl2pPr>
            <a:lvl3pPr>
              <a:defRPr sz="2700"/>
            </a:lvl3pPr>
            <a:lvl4pPr>
              <a:defRPr sz="2400"/>
            </a:lvl4pPr>
            <a:lvl5pPr>
              <a:defRPr sz="24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1257300" y="381554"/>
            <a:ext cx="15773400" cy="1188054"/>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54017" y="9427471"/>
            <a:ext cx="779966" cy="672785"/>
          </a:xfrm>
          <a:prstGeom prst="rect">
            <a:avLst/>
          </a:prstGeom>
        </p:spPr>
      </p:pic>
    </p:spTree>
    <p:extLst>
      <p:ext uri="{BB962C8B-B14F-4D97-AF65-F5344CB8AC3E}">
        <p14:creationId xmlns:p14="http://schemas.microsoft.com/office/powerpoint/2010/main" val="12796377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 Texte + image gauch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6882276" y="1929951"/>
            <a:ext cx="10148424" cy="7294971"/>
          </a:xfrm>
          <a:prstGeom prst="rect">
            <a:avLst/>
          </a:prstGeom>
        </p:spPr>
        <p:txBody>
          <a:bodyPr/>
          <a:lstStyle>
            <a:lvl1pPr>
              <a:defRPr sz="3600"/>
            </a:lvl1pPr>
            <a:lvl2pPr>
              <a:defRPr sz="3000"/>
            </a:lvl2pPr>
            <a:lvl3pPr>
              <a:defRPr sz="2700"/>
            </a:lvl3pPr>
            <a:lvl4pPr>
              <a:defRPr sz="2400"/>
            </a:lvl4pPr>
            <a:lvl5pPr>
              <a:defRPr sz="24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1257300" y="408417"/>
            <a:ext cx="15773400" cy="1188054"/>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54017" y="9427471"/>
            <a:ext cx="779966" cy="672785"/>
          </a:xfrm>
          <a:prstGeom prst="rect">
            <a:avLst/>
          </a:prstGeom>
        </p:spPr>
      </p:pic>
      <p:sp>
        <p:nvSpPr>
          <p:cNvPr id="6" name="Espace réservé pour une image  5"/>
          <p:cNvSpPr>
            <a:spLocks noGrp="1"/>
          </p:cNvSpPr>
          <p:nvPr>
            <p:ph type="pic" sz="quarter" idx="11"/>
          </p:nvPr>
        </p:nvSpPr>
        <p:spPr>
          <a:xfrm>
            <a:off x="1257301" y="1929952"/>
            <a:ext cx="5188007" cy="7294970"/>
          </a:xfrm>
          <a:prstGeom prst="rect">
            <a:avLst/>
          </a:prstGeom>
        </p:spPr>
        <p:txBody>
          <a:bodyPr/>
          <a:lstStyle/>
          <a:p>
            <a:endParaRPr lang="fr-FR"/>
          </a:p>
        </p:txBody>
      </p:sp>
    </p:spTree>
    <p:extLst>
      <p:ext uri="{BB962C8B-B14F-4D97-AF65-F5344CB8AC3E}">
        <p14:creationId xmlns:p14="http://schemas.microsoft.com/office/powerpoint/2010/main" val="34177880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 Texte + image droit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54017" y="9427471"/>
            <a:ext cx="779966" cy="672785"/>
          </a:xfrm>
          <a:prstGeom prst="rect">
            <a:avLst/>
          </a:prstGeom>
        </p:spPr>
      </p:pic>
      <p:sp>
        <p:nvSpPr>
          <p:cNvPr id="8" name="Espace réservé du texte 2"/>
          <p:cNvSpPr>
            <a:spLocks noGrp="1"/>
          </p:cNvSpPr>
          <p:nvPr>
            <p:ph type="body" sz="quarter" idx="10"/>
          </p:nvPr>
        </p:nvSpPr>
        <p:spPr>
          <a:xfrm>
            <a:off x="1257300" y="1917814"/>
            <a:ext cx="10148424" cy="7392072"/>
          </a:xfrm>
          <a:prstGeom prst="rect">
            <a:avLst/>
          </a:prstGeom>
        </p:spPr>
        <p:txBody>
          <a:bodyPr/>
          <a:lstStyle>
            <a:lvl1pPr>
              <a:defRPr sz="3600"/>
            </a:lvl1pPr>
            <a:lvl2pPr>
              <a:defRPr sz="3000"/>
            </a:lvl2pPr>
            <a:lvl3pPr>
              <a:defRPr sz="2700"/>
            </a:lvl3pPr>
            <a:lvl4pPr>
              <a:defRPr sz="2400"/>
            </a:lvl4pPr>
            <a:lvl5pPr>
              <a:defRPr sz="24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3"/>
          <p:cNvSpPr>
            <a:spLocks noGrp="1"/>
          </p:cNvSpPr>
          <p:nvPr>
            <p:ph type="title"/>
          </p:nvPr>
        </p:nvSpPr>
        <p:spPr>
          <a:xfrm>
            <a:off x="1257300" y="402033"/>
            <a:ext cx="15773400" cy="1188054"/>
          </a:xfrm>
          <a:prstGeom prst="rect">
            <a:avLst/>
          </a:prstGeom>
        </p:spPr>
        <p:txBody>
          <a:bodyPr/>
          <a:lstStyle/>
          <a:p>
            <a:r>
              <a:rPr lang="fr-FR"/>
              <a:t>Modifiez le style du titre</a:t>
            </a:r>
          </a:p>
        </p:txBody>
      </p:sp>
      <p:sp>
        <p:nvSpPr>
          <p:cNvPr id="10" name="Espace réservé pour une image  5"/>
          <p:cNvSpPr>
            <a:spLocks noGrp="1"/>
          </p:cNvSpPr>
          <p:nvPr>
            <p:ph type="pic" sz="quarter" idx="11"/>
          </p:nvPr>
        </p:nvSpPr>
        <p:spPr>
          <a:xfrm>
            <a:off x="11842694" y="1917814"/>
            <a:ext cx="5188007" cy="7392072"/>
          </a:xfrm>
          <a:prstGeom prst="rect">
            <a:avLst/>
          </a:prstGeom>
        </p:spPr>
        <p:txBody>
          <a:bodyPr/>
          <a:lstStyle/>
          <a:p>
            <a:endParaRPr lang="fr-FR"/>
          </a:p>
        </p:txBody>
      </p:sp>
    </p:spTree>
    <p:extLst>
      <p:ext uri="{BB962C8B-B14F-4D97-AF65-F5344CB8AC3E}">
        <p14:creationId xmlns:p14="http://schemas.microsoft.com/office/powerpoint/2010/main" val="2437884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9AC924-190B-01C9-FE9A-0725DC51F5F4}"/>
              </a:ext>
            </a:extLst>
          </p:cNvPr>
          <p:cNvSpPr/>
          <p:nvPr userDrawn="1"/>
        </p:nvSpPr>
        <p:spPr>
          <a:xfrm rot="5400000">
            <a:off x="-5065880" y="5065879"/>
            <a:ext cx="10284158" cy="152401"/>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
        <p:nvSpPr>
          <p:cNvPr id="7" name="Rectangle 6">
            <a:extLst>
              <a:ext uri="{FF2B5EF4-FFF2-40B4-BE49-F238E27FC236}">
                <a16:creationId xmlns:a16="http://schemas.microsoft.com/office/drawing/2014/main" id="{2EE78C24-AF32-22AC-ADCB-C171564F31B3}"/>
              </a:ext>
            </a:extLst>
          </p:cNvPr>
          <p:cNvSpPr/>
          <p:nvPr userDrawn="1"/>
        </p:nvSpPr>
        <p:spPr>
          <a:xfrm rot="5400000">
            <a:off x="13069720" y="5065879"/>
            <a:ext cx="10284159" cy="152400"/>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8" name="Rectangle 7">
            <a:extLst>
              <a:ext uri="{FF2B5EF4-FFF2-40B4-BE49-F238E27FC236}">
                <a16:creationId xmlns:a16="http://schemas.microsoft.com/office/drawing/2014/main" id="{22148017-4BE5-A7D9-5712-CBB2B08C6E63}"/>
              </a:ext>
            </a:extLst>
          </p:cNvPr>
          <p:cNvSpPr/>
          <p:nvPr userDrawn="1"/>
        </p:nvSpPr>
        <p:spPr>
          <a:xfrm>
            <a:off x="-22746" y="10131756"/>
            <a:ext cx="18310746" cy="155244"/>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
        <p:nvSpPr>
          <p:cNvPr id="10" name="Rectangle 9">
            <a:extLst>
              <a:ext uri="{FF2B5EF4-FFF2-40B4-BE49-F238E27FC236}">
                <a16:creationId xmlns:a16="http://schemas.microsoft.com/office/drawing/2014/main" id="{ADCF1EE4-F290-E2DC-8F64-2D86C4BC5A3A}"/>
              </a:ext>
            </a:extLst>
          </p:cNvPr>
          <p:cNvSpPr/>
          <p:nvPr userDrawn="1"/>
        </p:nvSpPr>
        <p:spPr>
          <a:xfrm>
            <a:off x="76199" y="0"/>
            <a:ext cx="18211801" cy="155244"/>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Tree>
    <p:extLst>
      <p:ext uri="{BB962C8B-B14F-4D97-AF65-F5344CB8AC3E}">
        <p14:creationId xmlns:p14="http://schemas.microsoft.com/office/powerpoint/2010/main" val="2130378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BE8FFC-A043-634D-3E02-3C692139BF1A}"/>
              </a:ext>
            </a:extLst>
          </p:cNvPr>
          <p:cNvSpPr/>
          <p:nvPr userDrawn="1"/>
        </p:nvSpPr>
        <p:spPr>
          <a:xfrm rot="5400000">
            <a:off x="-5065880" y="5065879"/>
            <a:ext cx="10284158" cy="152401"/>
          </a:xfrm>
          <a:prstGeom prst="rect">
            <a:avLst/>
          </a:prstGeom>
          <a:solidFill>
            <a:srgbClr val="FFE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11" name="Rectangle 10">
            <a:extLst>
              <a:ext uri="{FF2B5EF4-FFF2-40B4-BE49-F238E27FC236}">
                <a16:creationId xmlns:a16="http://schemas.microsoft.com/office/drawing/2014/main" id="{DA335016-0446-5A38-D600-5863D4535A99}"/>
              </a:ext>
            </a:extLst>
          </p:cNvPr>
          <p:cNvSpPr/>
          <p:nvPr userDrawn="1"/>
        </p:nvSpPr>
        <p:spPr>
          <a:xfrm rot="5400000">
            <a:off x="13069720" y="5065879"/>
            <a:ext cx="10284159" cy="152400"/>
          </a:xfrm>
          <a:prstGeom prst="rect">
            <a:avLst/>
          </a:prstGeom>
          <a:solidFill>
            <a:srgbClr val="FFE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12" name="Rectangle 11">
            <a:extLst>
              <a:ext uri="{FF2B5EF4-FFF2-40B4-BE49-F238E27FC236}">
                <a16:creationId xmlns:a16="http://schemas.microsoft.com/office/drawing/2014/main" id="{1D8CEA93-5F98-A783-BD12-B31C77540BF3}"/>
              </a:ext>
            </a:extLst>
          </p:cNvPr>
          <p:cNvSpPr/>
          <p:nvPr userDrawn="1"/>
        </p:nvSpPr>
        <p:spPr>
          <a:xfrm>
            <a:off x="-22746" y="10131756"/>
            <a:ext cx="18310746" cy="155244"/>
          </a:xfrm>
          <a:prstGeom prst="rect">
            <a:avLst/>
          </a:prstGeom>
          <a:solidFill>
            <a:srgbClr val="FFE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
        <p:nvSpPr>
          <p:cNvPr id="13" name="Rectangle 12">
            <a:extLst>
              <a:ext uri="{FF2B5EF4-FFF2-40B4-BE49-F238E27FC236}">
                <a16:creationId xmlns:a16="http://schemas.microsoft.com/office/drawing/2014/main" id="{1C356215-0DC2-606D-696E-9F4BE016C53D}"/>
              </a:ext>
            </a:extLst>
          </p:cNvPr>
          <p:cNvSpPr/>
          <p:nvPr userDrawn="1"/>
        </p:nvSpPr>
        <p:spPr>
          <a:xfrm>
            <a:off x="76199" y="0"/>
            <a:ext cx="18211801" cy="155244"/>
          </a:xfrm>
          <a:prstGeom prst="rect">
            <a:avLst/>
          </a:prstGeom>
          <a:solidFill>
            <a:srgbClr val="FFE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Tree>
    <p:extLst>
      <p:ext uri="{BB962C8B-B14F-4D97-AF65-F5344CB8AC3E}">
        <p14:creationId xmlns:p14="http://schemas.microsoft.com/office/powerpoint/2010/main" val="1809338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apositive de titre 1 1 1">
  <p:cSld name="Diapositive de titre 1 1 1">
    <p:spTree>
      <p:nvGrpSpPr>
        <p:cNvPr id="1" name="Shape 102"/>
        <p:cNvGrpSpPr/>
        <p:nvPr/>
      </p:nvGrpSpPr>
      <p:grpSpPr>
        <a:xfrm>
          <a:off x="0" y="0"/>
          <a:ext cx="0" cy="0"/>
          <a:chOff x="0" y="0"/>
          <a:chExt cx="0" cy="0"/>
        </a:xfrm>
      </p:grpSpPr>
      <p:sp>
        <p:nvSpPr>
          <p:cNvPr id="2" name="Rectangle 1">
            <a:extLst>
              <a:ext uri="{FF2B5EF4-FFF2-40B4-BE49-F238E27FC236}">
                <a16:creationId xmlns:a16="http://schemas.microsoft.com/office/drawing/2014/main" id="{763F104E-E26E-B9CF-8937-DD6745B6D012}"/>
              </a:ext>
            </a:extLst>
          </p:cNvPr>
          <p:cNvSpPr/>
          <p:nvPr userDrawn="1"/>
        </p:nvSpPr>
        <p:spPr>
          <a:xfrm rot="5400000">
            <a:off x="-5065880" y="5065879"/>
            <a:ext cx="10284158" cy="152401"/>
          </a:xfrm>
          <a:prstGeom prst="rect">
            <a:avLst/>
          </a:prstGeom>
          <a:solidFill>
            <a:srgbClr val="A1AB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3" name="Rectangle 2">
            <a:extLst>
              <a:ext uri="{FF2B5EF4-FFF2-40B4-BE49-F238E27FC236}">
                <a16:creationId xmlns:a16="http://schemas.microsoft.com/office/drawing/2014/main" id="{8FAF19EF-B4EC-2B84-1971-AC279A0A695D}"/>
              </a:ext>
            </a:extLst>
          </p:cNvPr>
          <p:cNvSpPr/>
          <p:nvPr userDrawn="1"/>
        </p:nvSpPr>
        <p:spPr>
          <a:xfrm rot="5400000">
            <a:off x="13069720" y="5065879"/>
            <a:ext cx="10284159" cy="152400"/>
          </a:xfrm>
          <a:prstGeom prst="rect">
            <a:avLst/>
          </a:prstGeom>
          <a:solidFill>
            <a:srgbClr val="A1AB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4" name="Rectangle 3">
            <a:extLst>
              <a:ext uri="{FF2B5EF4-FFF2-40B4-BE49-F238E27FC236}">
                <a16:creationId xmlns:a16="http://schemas.microsoft.com/office/drawing/2014/main" id="{00499A76-B227-AD4C-ED1E-E7D7191C49AE}"/>
              </a:ext>
            </a:extLst>
          </p:cNvPr>
          <p:cNvSpPr/>
          <p:nvPr userDrawn="1"/>
        </p:nvSpPr>
        <p:spPr>
          <a:xfrm>
            <a:off x="-22746" y="10131756"/>
            <a:ext cx="18310746" cy="155244"/>
          </a:xfrm>
          <a:prstGeom prst="rect">
            <a:avLst/>
          </a:prstGeom>
          <a:solidFill>
            <a:srgbClr val="A1AB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
        <p:nvSpPr>
          <p:cNvPr id="5" name="Rectangle 4">
            <a:extLst>
              <a:ext uri="{FF2B5EF4-FFF2-40B4-BE49-F238E27FC236}">
                <a16:creationId xmlns:a16="http://schemas.microsoft.com/office/drawing/2014/main" id="{75AE4512-8BEB-0E56-4AC6-69A4CE3DF102}"/>
              </a:ext>
            </a:extLst>
          </p:cNvPr>
          <p:cNvSpPr/>
          <p:nvPr userDrawn="1"/>
        </p:nvSpPr>
        <p:spPr>
          <a:xfrm>
            <a:off x="76199" y="0"/>
            <a:ext cx="18211801" cy="155244"/>
          </a:xfrm>
          <a:prstGeom prst="rect">
            <a:avLst/>
          </a:prstGeom>
          <a:solidFill>
            <a:srgbClr val="A1AB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Tree>
    <p:extLst>
      <p:ext uri="{BB962C8B-B14F-4D97-AF65-F5344CB8AC3E}">
        <p14:creationId xmlns:p14="http://schemas.microsoft.com/office/powerpoint/2010/main" val="3147731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6010486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9" r:id="rId10"/>
    <p:sldLayoutId id="2147483706" r:id="rId11"/>
  </p:sldLayoutIdLst>
  <p:txStyles>
    <p:titleStyle>
      <a:lvl1pPr algn="ctr" defTabSz="1371600" rtl="0" eaLnBrk="1" latinLnBrk="0" hangingPunct="1">
        <a:lnSpc>
          <a:spcPct val="90000"/>
        </a:lnSpc>
        <a:spcBef>
          <a:spcPct val="0"/>
        </a:spcBef>
        <a:buNone/>
        <a:defRPr sz="7200" kern="1200">
          <a:solidFill>
            <a:srgbClr val="3E3E3E"/>
          </a:solidFill>
          <a:latin typeface="KyivType Sans2" panose="00000500000000000000" pitchFamily="50"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microsoft.com/office/2007/relationships/hdphoto" Target="../media/hdphoto1.wdp"/><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48.jpe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13" Type="http://schemas.microsoft.com/office/2007/relationships/hdphoto" Target="../media/hdphoto4.wdp"/><Relationship Id="rId18" Type="http://schemas.openxmlformats.org/officeDocument/2006/relationships/image" Target="../media/image78.jpe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7.jpeg"/><Relationship Id="rId2" Type="http://schemas.openxmlformats.org/officeDocument/2006/relationships/notesSlide" Target="../notesSlides/notesSlide26.xml"/><Relationship Id="rId16"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5.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9.jpeg"/><Relationship Id="rId7"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90.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92.png"/><Relationship Id="rId7"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87.png"/></Relationships>
</file>

<file path=ppt/slides/_rels/slide3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86.PNG"/><Relationship Id="rId9" Type="http://schemas.openxmlformats.org/officeDocument/2006/relationships/image" Target="../media/image105.png"/></Relationships>
</file>

<file path=ppt/slides/_rels/slide3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3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png"/><Relationship Id="rId4" Type="http://schemas.openxmlformats.org/officeDocument/2006/relationships/image" Target="../media/image113.png"/></Relationships>
</file>

<file path=ppt/slides/_rels/slide41.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8.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27.png"/><Relationship Id="rId4" Type="http://schemas.openxmlformats.org/officeDocument/2006/relationships/image" Target="../media/image126.jpeg"/></Relationships>
</file>

<file path=ppt/slides/_rels/slide4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30.png"/></Relationships>
</file>

<file path=ppt/slides/_rels/slide4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34.jpeg"/><Relationship Id="rId5" Type="http://schemas.openxmlformats.org/officeDocument/2006/relationships/image" Target="../media/image87.png"/><Relationship Id="rId4" Type="http://schemas.openxmlformats.org/officeDocument/2006/relationships/image" Target="../media/image133.png"/></Relationships>
</file>

<file path=ppt/slides/_rels/slide4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36.jpeg"/></Relationships>
</file>

<file path=ppt/slides/_rels/slide4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png"/><Relationship Id="rId7" Type="http://schemas.openxmlformats.org/officeDocument/2006/relationships/image" Target="../media/image143.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41.jpeg"/><Relationship Id="rId10" Type="http://schemas.openxmlformats.org/officeDocument/2006/relationships/image" Target="../media/image146.jpeg"/><Relationship Id="rId4" Type="http://schemas.openxmlformats.org/officeDocument/2006/relationships/image" Target="../media/image140.jpeg"/><Relationship Id="rId9" Type="http://schemas.openxmlformats.org/officeDocument/2006/relationships/image" Target="../media/image145.jpeg"/></Relationships>
</file>

<file path=ppt/slides/_rels/slide5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jpeg"/><Relationship Id="rId7" Type="http://schemas.openxmlformats.org/officeDocument/2006/relationships/image" Target="../media/image157.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image" Target="../media/image154.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6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intérieur, mur, meubles, décoration d’intérieur&#10;&#10;Description générée automatiquement">
            <a:extLst>
              <a:ext uri="{FF2B5EF4-FFF2-40B4-BE49-F238E27FC236}">
                <a16:creationId xmlns:a16="http://schemas.microsoft.com/office/drawing/2014/main" id="{272FC5CA-6BE4-8E3A-0953-021233ED34A6}"/>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5474" b="4526"/>
          <a:stretch/>
        </p:blipFill>
        <p:spPr>
          <a:xfrm>
            <a:off x="20" y="1"/>
            <a:ext cx="18287980" cy="10286999"/>
          </a:xfrm>
          <a:prstGeom prst="rect">
            <a:avLst/>
          </a:prstGeom>
        </p:spPr>
      </p:pic>
      <p:sp>
        <p:nvSpPr>
          <p:cNvPr id="2" name="Titre 1">
            <a:extLst>
              <a:ext uri="{FF2B5EF4-FFF2-40B4-BE49-F238E27FC236}">
                <a16:creationId xmlns:a16="http://schemas.microsoft.com/office/drawing/2014/main" id="{CEF2059B-A264-00BA-182C-B4B0425334A4}"/>
              </a:ext>
            </a:extLst>
          </p:cNvPr>
          <p:cNvSpPr>
            <a:spLocks noGrp="1"/>
          </p:cNvSpPr>
          <p:nvPr>
            <p:ph type="title"/>
          </p:nvPr>
        </p:nvSpPr>
        <p:spPr>
          <a:xfrm>
            <a:off x="2057400" y="5669523"/>
            <a:ext cx="13716000" cy="4350777"/>
          </a:xfrm>
        </p:spPr>
        <p:txBody>
          <a:bodyPr vert="horz" lIns="91440" tIns="45720" rIns="91440" bIns="45720" rtlCol="0" anchor="b">
            <a:normAutofit/>
          </a:bodyPr>
          <a:lstStyle/>
          <a:p>
            <a:pPr defTabSz="914400"/>
            <a:r>
              <a:rPr lang="en-US" sz="6000" dirty="0">
                <a:solidFill>
                  <a:srgbClr val="FFFFFF"/>
                </a:solidFill>
                <a:latin typeface="+mj-lt"/>
              </a:rPr>
              <a:t>Welcome to the digital training</a:t>
            </a:r>
            <a:br>
              <a:rPr lang="en-US" sz="6000" dirty="0">
                <a:solidFill>
                  <a:srgbClr val="FFFFFF"/>
                </a:solidFill>
                <a:latin typeface="+mj-lt"/>
              </a:rPr>
            </a:br>
            <a:r>
              <a:rPr lang="en-US" sz="6000" dirty="0">
                <a:solidFill>
                  <a:srgbClr val="FFFFFF"/>
                </a:solidFill>
                <a:latin typeface="+mj-lt"/>
              </a:rPr>
              <a:t>SERUM CBD</a:t>
            </a:r>
            <a:br>
              <a:rPr lang="en-US" sz="6000" dirty="0">
                <a:solidFill>
                  <a:srgbClr val="FFFFFF"/>
                </a:solidFill>
                <a:latin typeface="+mj-lt"/>
              </a:rPr>
            </a:br>
            <a:r>
              <a:rPr lang="en-US" sz="6000" dirty="0">
                <a:solidFill>
                  <a:srgbClr val="FFFFFF"/>
                </a:solidFill>
                <a:latin typeface="+mj-lt"/>
              </a:rPr>
              <a:t>SLEEP THERAPY TREATMENT (PHYTO &amp; CBD)</a:t>
            </a:r>
          </a:p>
        </p:txBody>
      </p:sp>
    </p:spTree>
    <p:extLst>
      <p:ext uri="{BB962C8B-B14F-4D97-AF65-F5344CB8AC3E}">
        <p14:creationId xmlns:p14="http://schemas.microsoft.com/office/powerpoint/2010/main" val="5358918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pétale, lotus, plante, Plante aquatique&#10;&#10;Description générée automatiquement">
            <a:extLst>
              <a:ext uri="{FF2B5EF4-FFF2-40B4-BE49-F238E27FC236}">
                <a16:creationId xmlns:a16="http://schemas.microsoft.com/office/drawing/2014/main" id="{7FD99933-ADD5-37EB-68BB-C38B7D0F88A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496800" y="5372100"/>
            <a:ext cx="5562600" cy="4771136"/>
          </a:xfrm>
          <a:prstGeom prst="rect">
            <a:avLst/>
          </a:prstGeom>
        </p:spPr>
      </p:pic>
      <p:sp>
        <p:nvSpPr>
          <p:cNvPr id="9" name="ZoneTexte 8"/>
          <p:cNvSpPr txBox="1"/>
          <p:nvPr/>
        </p:nvSpPr>
        <p:spPr>
          <a:xfrm>
            <a:off x="1225176" y="2768751"/>
            <a:ext cx="15571070" cy="1415772"/>
          </a:xfrm>
          <a:prstGeom prst="rect">
            <a:avLst/>
          </a:prstGeom>
          <a:noFill/>
        </p:spPr>
        <p:txBody>
          <a:bodyPr wrap="square" rtlCol="0">
            <a:spAutoFit/>
          </a:bodyPr>
          <a:lstStyle/>
          <a:p>
            <a:pPr algn="ctr"/>
            <a:r>
              <a:rPr lang="fr-FR" sz="4200" b="1" dirty="0">
                <a:solidFill>
                  <a:schemeClr val="tx1">
                    <a:lumMod val="75000"/>
                    <a:lumOff val="25000"/>
                  </a:schemeClr>
                </a:solidFill>
                <a:ea typeface="Roboto Black" panose="02000000000000000000" pitchFamily="2" charset="0"/>
              </a:rPr>
              <a:t>Combats skin stress </a:t>
            </a:r>
            <a:br>
              <a:rPr lang="fr-FR" sz="4200" b="1" dirty="0">
                <a:solidFill>
                  <a:schemeClr val="tx1">
                    <a:lumMod val="75000"/>
                    <a:lumOff val="25000"/>
                  </a:schemeClr>
                </a:solidFill>
                <a:ea typeface="Roboto Black" panose="02000000000000000000" pitchFamily="2" charset="0"/>
              </a:rPr>
            </a:br>
            <a:r>
              <a:rPr lang="fr-FR" sz="4200" b="1" dirty="0">
                <a:solidFill>
                  <a:schemeClr val="tx1">
                    <a:lumMod val="75000"/>
                    <a:lumOff val="25000"/>
                  </a:schemeClr>
                </a:solidFill>
                <a:ea typeface="Roboto Black" panose="02000000000000000000" pitchFamily="2" charset="0"/>
              </a:rPr>
              <a:t>and promotes a feeling of well-being</a:t>
            </a:r>
          </a:p>
        </p:txBody>
      </p:sp>
      <p:sp>
        <p:nvSpPr>
          <p:cNvPr id="16" name="Rectangle 15"/>
          <p:cNvSpPr/>
          <p:nvPr/>
        </p:nvSpPr>
        <p:spPr>
          <a:xfrm>
            <a:off x="381000" y="9680484"/>
            <a:ext cx="11991092" cy="577081"/>
          </a:xfrm>
          <a:prstGeom prst="rect">
            <a:avLst/>
          </a:prstGeom>
        </p:spPr>
        <p:txBody>
          <a:bodyPr wrap="square">
            <a:spAutoFit/>
          </a:bodyPr>
          <a:lstStyle/>
          <a:p>
            <a:pPr lvl="0">
              <a:defRPr/>
            </a:pPr>
            <a:r>
              <a:rPr lang="fr-FR" sz="1575" dirty="0">
                <a:solidFill>
                  <a:prstClr val="black"/>
                </a:solidFill>
                <a:latin typeface="Roboto Light"/>
              </a:rPr>
              <a:t>* In a 30ml vial (1) in vitro</a:t>
            </a:r>
          </a:p>
          <a:p>
            <a:pPr lvl="0">
              <a:defRPr/>
            </a:pPr>
            <a:endParaRPr lang="fr-FR" sz="1575" dirty="0">
              <a:solidFill>
                <a:prstClr val="black"/>
              </a:solidFill>
              <a:latin typeface="Roboto Light"/>
            </a:endParaRPr>
          </a:p>
        </p:txBody>
      </p:sp>
      <p:sp>
        <p:nvSpPr>
          <p:cNvPr id="18" name="Espace réservé du titre 1"/>
          <p:cNvSpPr txBox="1">
            <a:spLocks/>
          </p:cNvSpPr>
          <p:nvPr/>
        </p:nvSpPr>
        <p:spPr>
          <a:xfrm>
            <a:off x="1250576" y="53713"/>
            <a:ext cx="15773400" cy="1988345"/>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lvl="0">
              <a:defRPr/>
            </a:pPr>
            <a:r>
              <a:rPr lang="fr-FR" sz="7200" dirty="0"/>
              <a:t>A high-performance formula</a:t>
            </a:r>
          </a:p>
        </p:txBody>
      </p:sp>
      <p:sp>
        <p:nvSpPr>
          <p:cNvPr id="19" name="ZoneTexte 18"/>
          <p:cNvSpPr txBox="1"/>
          <p:nvPr/>
        </p:nvSpPr>
        <p:spPr>
          <a:xfrm>
            <a:off x="828957" y="8921341"/>
            <a:ext cx="16363508" cy="1107996"/>
          </a:xfrm>
          <a:prstGeom prst="rect">
            <a:avLst/>
          </a:prstGeom>
          <a:noFill/>
        </p:spPr>
        <p:txBody>
          <a:bodyPr wrap="square" rtlCol="0">
            <a:spAutoFit/>
          </a:bodyPr>
          <a:lstStyle/>
          <a:p>
            <a:pPr algn="ctr">
              <a:defRPr/>
            </a:pPr>
            <a:r>
              <a:rPr lang="fr-FR" sz="3000" i="1" dirty="0">
                <a:solidFill>
                  <a:schemeClr val="tx1">
                    <a:lumMod val="75000"/>
                    <a:lumOff val="25000"/>
                  </a:schemeClr>
                </a:solidFill>
                <a:ea typeface="Roboto Black" panose="02000000000000000000" pitchFamily="2" charset="0"/>
              </a:rPr>
              <a:t>Complementary actions with CBD</a:t>
            </a:r>
          </a:p>
          <a:p>
            <a:pPr algn="ctr">
              <a:defRPr/>
            </a:pPr>
            <a:r>
              <a:rPr lang="fr-FR" sz="3600" b="1" i="1" dirty="0">
                <a:solidFill>
                  <a:schemeClr val="tx1">
                    <a:lumMod val="75000"/>
                    <a:lumOff val="25000"/>
                  </a:schemeClr>
                </a:solidFill>
                <a:ea typeface="Roboto Black" panose="02000000000000000000" pitchFamily="2" charset="0"/>
                <a:sym typeface="Wingdings" panose="05000000000000000000" pitchFamily="2" charset="2"/>
              </a:rPr>
              <a:t>Soothing, relaxing</a:t>
            </a:r>
          </a:p>
        </p:txBody>
      </p:sp>
      <p:sp>
        <p:nvSpPr>
          <p:cNvPr id="11" name="Rectangle 10"/>
          <p:cNvSpPr/>
          <p:nvPr/>
        </p:nvSpPr>
        <p:spPr>
          <a:xfrm>
            <a:off x="228600" y="1665941"/>
            <a:ext cx="17830800" cy="830997"/>
          </a:xfrm>
          <a:prstGeom prst="rect">
            <a:avLst/>
          </a:prstGeom>
          <a:solidFill>
            <a:srgbClr val="00584A"/>
          </a:solidFill>
        </p:spPr>
        <p:txBody>
          <a:bodyPr wrap="square">
            <a:spAutoFit/>
          </a:bodyPr>
          <a:lstStyle/>
          <a:p>
            <a:pPr algn="ctr">
              <a:defRPr/>
            </a:pPr>
            <a:r>
              <a:rPr lang="fr-FR" sz="4800" dirty="0">
                <a:solidFill>
                  <a:schemeClr val="bg1"/>
                </a:solidFill>
                <a:latin typeface="Roboto Black" panose="02000000000000000000" pitchFamily="2" charset="0"/>
                <a:ea typeface="Roboto Black" panose="02000000000000000000" pitchFamily="2" charset="0"/>
              </a:rPr>
              <a:t>Enriched with 750,000 native </a:t>
            </a:r>
            <a:r>
              <a:rPr lang="fr-FR" sz="4800" dirty="0" err="1">
                <a:solidFill>
                  <a:schemeClr val="bg1"/>
                </a:solidFill>
                <a:latin typeface="Roboto Black" panose="02000000000000000000" pitchFamily="2" charset="0"/>
                <a:ea typeface="Roboto Black" panose="02000000000000000000" pitchFamily="2" charset="0"/>
              </a:rPr>
              <a:t>cells</a:t>
            </a:r>
            <a:r>
              <a:rPr lang="fr-FR" sz="4800" dirty="0">
                <a:solidFill>
                  <a:schemeClr val="bg1"/>
                </a:solidFill>
                <a:latin typeface="Roboto Black" panose="02000000000000000000" pitchFamily="2" charset="0"/>
                <a:ea typeface="Roboto Black" panose="02000000000000000000" pitchFamily="2" charset="0"/>
              </a:rPr>
              <a:t> of </a:t>
            </a:r>
            <a:r>
              <a:rPr lang="fr-FR" sz="4800" dirty="0" err="1">
                <a:solidFill>
                  <a:schemeClr val="bg1"/>
                </a:solidFill>
                <a:latin typeface="Roboto Black" panose="02000000000000000000" pitchFamily="2" charset="0"/>
                <a:ea typeface="Roboto Black" panose="02000000000000000000" pitchFamily="2" charset="0"/>
              </a:rPr>
              <a:t>Sacred</a:t>
            </a:r>
            <a:r>
              <a:rPr lang="fr-FR" sz="4800" dirty="0">
                <a:solidFill>
                  <a:schemeClr val="bg1"/>
                </a:solidFill>
                <a:latin typeface="Roboto Black" panose="02000000000000000000" pitchFamily="2" charset="0"/>
                <a:ea typeface="Roboto Black" panose="02000000000000000000" pitchFamily="2" charset="0"/>
              </a:rPr>
              <a:t> Lotus*</a:t>
            </a:r>
          </a:p>
        </p:txBody>
      </p:sp>
      <p:grpSp>
        <p:nvGrpSpPr>
          <p:cNvPr id="7" name="Groupe 6">
            <a:extLst>
              <a:ext uri="{FF2B5EF4-FFF2-40B4-BE49-F238E27FC236}">
                <a16:creationId xmlns:a16="http://schemas.microsoft.com/office/drawing/2014/main" id="{B69CF686-F106-86F6-306B-E0319339BDF9}"/>
              </a:ext>
            </a:extLst>
          </p:cNvPr>
          <p:cNvGrpSpPr/>
          <p:nvPr/>
        </p:nvGrpSpPr>
        <p:grpSpPr>
          <a:xfrm>
            <a:off x="1225176" y="6920462"/>
            <a:ext cx="15724758" cy="1628697"/>
            <a:chOff x="1225176" y="6920462"/>
            <a:chExt cx="15724758" cy="1628697"/>
          </a:xfrm>
        </p:grpSpPr>
        <p:sp>
          <p:nvSpPr>
            <p:cNvPr id="17" name="Rectangle 16"/>
            <p:cNvSpPr/>
            <p:nvPr/>
          </p:nvSpPr>
          <p:spPr>
            <a:xfrm>
              <a:off x="1225176" y="6933332"/>
              <a:ext cx="15724758" cy="1615827"/>
            </a:xfrm>
            <a:prstGeom prst="rect">
              <a:avLst/>
            </a:prstGeom>
          </p:spPr>
          <p:txBody>
            <a:bodyPr wrap="square">
              <a:spAutoFit/>
            </a:bodyPr>
            <a:lstStyle/>
            <a:p>
              <a:r>
                <a:rPr lang="fr-FR" sz="3000" b="1" dirty="0">
                  <a:solidFill>
                    <a:srgbClr val="00584A"/>
                  </a:solidFill>
                  <a:latin typeface="Roboto Light" panose="02000000000000000000" pitchFamily="2" charset="0"/>
                  <a:ea typeface="Roboto Light" panose="02000000000000000000" pitchFamily="2" charset="0"/>
                </a:rPr>
                <a:t>Action on inflammation mediators</a:t>
              </a:r>
              <a:br>
                <a:rPr lang="fr-FR" sz="2400" b="1" dirty="0">
                  <a:solidFill>
                    <a:srgbClr val="548235"/>
                  </a:solidFill>
                  <a:latin typeface="Roboto Light" panose="02000000000000000000" pitchFamily="2" charset="0"/>
                  <a:ea typeface="Roboto Light" panose="02000000000000000000" pitchFamily="2" charset="0"/>
                </a:rPr>
              </a:br>
              <a:r>
                <a:rPr lang="fr-FR" sz="2100" dirty="0">
                  <a:solidFill>
                    <a:srgbClr val="3E3E3E"/>
                  </a:solidFill>
                  <a:ea typeface="Roboto Black" panose="02000000000000000000" pitchFamily="2" charset="0"/>
                </a:rPr>
                <a:t>IL-1 </a:t>
              </a:r>
              <a:r>
                <a:rPr lang="fr-FR" sz="2100" dirty="0">
                  <a:solidFill>
                    <a:srgbClr val="3E3E3E"/>
                  </a:solidFill>
                  <a:latin typeface="Roboto Light" panose="02000000000000000000" pitchFamily="2" charset="0"/>
                  <a:ea typeface="Roboto Light" panose="02000000000000000000" pitchFamily="2" charset="0"/>
                </a:rPr>
                <a:t>alpha </a:t>
              </a:r>
              <a:r>
                <a:rPr lang="fr-FR" sz="2100" dirty="0">
                  <a:solidFill>
                    <a:srgbClr val="3E3E3E"/>
                  </a:solidFill>
                  <a:ea typeface="Roboto Black" panose="02000000000000000000" pitchFamily="2" charset="0"/>
                </a:rPr>
                <a:t>IL-6 PGE2</a:t>
              </a:r>
            </a:p>
            <a:p>
              <a:r>
                <a:rPr lang="fr-FR" sz="4800" b="1" dirty="0">
                  <a:solidFill>
                    <a:srgbClr val="00584A"/>
                  </a:solidFill>
                  <a:latin typeface="Roboto Black" panose="02000000000000000000" pitchFamily="2" charset="0"/>
                  <a:ea typeface="Roboto Black" panose="02000000000000000000" pitchFamily="2" charset="0"/>
                </a:rPr>
                <a:t>-24%</a:t>
              </a:r>
              <a:r>
                <a:rPr kumimoji="0" lang="fr-FR" sz="2000" b="1" i="0" u="none" strike="noStrike" kern="1200" cap="none" spc="0" normalizeH="0" baseline="100000" noProof="0" dirty="0">
                  <a:ln>
                    <a:noFill/>
                  </a:ln>
                  <a:solidFill>
                    <a:srgbClr val="00584A"/>
                  </a:solidFill>
                  <a:effectLst/>
                  <a:uLnTx/>
                  <a:uFillTx/>
                  <a:latin typeface="Roboto Black" panose="02000000000000000000" pitchFamily="2" charset="0"/>
                  <a:ea typeface="Roboto Black" panose="02000000000000000000" pitchFamily="2" charset="0"/>
                  <a:cs typeface="+mn-cs"/>
                </a:rPr>
                <a:t>(1)</a:t>
              </a:r>
              <a:r>
                <a:rPr lang="fr-FR" sz="4800" b="1" dirty="0">
                  <a:solidFill>
                    <a:srgbClr val="00584A"/>
                  </a:solidFill>
                  <a:latin typeface="Roboto Black" panose="02000000000000000000" pitchFamily="2" charset="0"/>
                  <a:ea typeface="Roboto Black" panose="02000000000000000000" pitchFamily="2" charset="0"/>
                </a:rPr>
                <a:t> -20 </a:t>
              </a:r>
              <a:r>
                <a:rPr kumimoji="0" lang="fr-FR" sz="48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a:t>
              </a:r>
              <a:r>
                <a:rPr kumimoji="0" lang="fr-FR" sz="2000" b="1" i="0" u="none" strike="noStrike" kern="1200" cap="none" spc="0" normalizeH="0" baseline="100000" noProof="0" dirty="0">
                  <a:ln>
                    <a:noFill/>
                  </a:ln>
                  <a:solidFill>
                    <a:srgbClr val="00584A"/>
                  </a:solidFill>
                  <a:effectLst/>
                  <a:uLnTx/>
                  <a:uFillTx/>
                  <a:latin typeface="Roboto Black" panose="02000000000000000000" pitchFamily="2" charset="0"/>
                  <a:ea typeface="Roboto Black" panose="02000000000000000000" pitchFamily="2" charset="0"/>
                  <a:cs typeface="+mn-cs"/>
                </a:rPr>
                <a:t>(1)</a:t>
              </a:r>
              <a:r>
                <a:rPr lang="fr-FR" sz="4800" b="1" dirty="0">
                  <a:solidFill>
                    <a:srgbClr val="00584A"/>
                  </a:solidFill>
                  <a:latin typeface="Roboto Black" panose="02000000000000000000" pitchFamily="2" charset="0"/>
                  <a:ea typeface="Roboto Black" panose="02000000000000000000" pitchFamily="2" charset="0"/>
                </a:rPr>
                <a:t> -21 </a:t>
              </a:r>
              <a:r>
                <a:rPr kumimoji="0" lang="fr-FR" sz="48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a:t>
              </a:r>
              <a:r>
                <a:rPr kumimoji="0" lang="fr-FR" sz="2000" b="1" i="0" u="none" strike="noStrike" kern="1200" cap="none" spc="0" normalizeH="0" baseline="100000" noProof="0" dirty="0">
                  <a:ln>
                    <a:noFill/>
                  </a:ln>
                  <a:solidFill>
                    <a:srgbClr val="00584A"/>
                  </a:solidFill>
                  <a:effectLst/>
                  <a:uLnTx/>
                  <a:uFillTx/>
                  <a:latin typeface="Roboto Black" panose="02000000000000000000" pitchFamily="2" charset="0"/>
                  <a:ea typeface="Roboto Black" panose="02000000000000000000" pitchFamily="2" charset="0"/>
                  <a:cs typeface="+mn-cs"/>
                </a:rPr>
                <a:t>(1)</a:t>
              </a:r>
              <a:endParaRPr lang="fr-FR" dirty="0">
                <a:solidFill>
                  <a:srgbClr val="00584A"/>
                </a:solidFill>
                <a:latin typeface="Roboto Light" panose="02000000000000000000" pitchFamily="2" charset="0"/>
                <a:ea typeface="Roboto Light" panose="02000000000000000000" pitchFamily="2" charset="0"/>
              </a:endParaRPr>
            </a:p>
          </p:txBody>
        </p:sp>
        <p:cxnSp>
          <p:nvCxnSpPr>
            <p:cNvPr id="5" name="Connecteur droit 4"/>
            <p:cNvCxnSpPr/>
            <p:nvPr/>
          </p:nvCxnSpPr>
          <p:spPr>
            <a:xfrm>
              <a:off x="3124200" y="7488917"/>
              <a:ext cx="0" cy="73974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5257800" y="7493077"/>
              <a:ext cx="0" cy="73974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2DAFF3DB-EF94-EEB8-3F6E-E46BF62DD2F0}"/>
                </a:ext>
              </a:extLst>
            </p:cNvPr>
            <p:cNvSpPr txBox="1"/>
            <p:nvPr/>
          </p:nvSpPr>
          <p:spPr>
            <a:xfrm>
              <a:off x="8763000" y="6920462"/>
              <a:ext cx="4319894" cy="553998"/>
            </a:xfrm>
            <a:prstGeom prst="rect">
              <a:avLst/>
            </a:prstGeom>
            <a:noFill/>
          </p:spPr>
          <p:txBody>
            <a:bodyPr wrap="square" rtlCol="0">
              <a:spAutoFit/>
            </a:bodyPr>
            <a:lstStyle/>
            <a:p>
              <a:r>
                <a:rPr lang="fr-FR" sz="3000" b="1" dirty="0">
                  <a:latin typeface="Roboto Light" panose="02000000000000000000" pitchFamily="2" charset="0"/>
                  <a:ea typeface="Roboto Light" panose="02000000000000000000" pitchFamily="2" charset="0"/>
                </a:rPr>
                <a:t>Anti-inflammatory effect </a:t>
              </a:r>
            </a:p>
          </p:txBody>
        </p:sp>
      </p:grpSp>
      <p:sp>
        <p:nvSpPr>
          <p:cNvPr id="6" name="ZoneTexte 5">
            <a:extLst>
              <a:ext uri="{FF2B5EF4-FFF2-40B4-BE49-F238E27FC236}">
                <a16:creationId xmlns:a16="http://schemas.microsoft.com/office/drawing/2014/main" id="{3F4CEB9D-8B21-5CFC-9ACB-2B5FBDDCFC76}"/>
              </a:ext>
            </a:extLst>
          </p:cNvPr>
          <p:cNvSpPr txBox="1"/>
          <p:nvPr/>
        </p:nvSpPr>
        <p:spPr>
          <a:xfrm>
            <a:off x="1225176" y="4900406"/>
            <a:ext cx="16427824" cy="1600438"/>
          </a:xfrm>
          <a:prstGeom prst="rect">
            <a:avLst/>
          </a:prstGeom>
          <a:noFill/>
        </p:spPr>
        <p:txBody>
          <a:bodyPr wrap="square" rtlCol="0">
            <a:spAutoFit/>
          </a:bodyPr>
          <a:lstStyle/>
          <a:p>
            <a:br>
              <a:rPr lang="fr-FR" sz="2000" dirty="0">
                <a:solidFill>
                  <a:srgbClr val="00584A"/>
                </a:solidFill>
                <a:latin typeface="Roboto Black" panose="02000000000000000000" pitchFamily="2" charset="0"/>
                <a:ea typeface="Roboto Black" panose="02000000000000000000" pitchFamily="2" charset="0"/>
              </a:rPr>
            </a:br>
            <a:r>
              <a:rPr lang="fr-FR" sz="3000" b="1" dirty="0">
                <a:solidFill>
                  <a:srgbClr val="00584A"/>
                </a:solidFill>
                <a:latin typeface="Roboto Light" panose="02000000000000000000" pitchFamily="2" charset="0"/>
                <a:ea typeface="Roboto Light" panose="02000000000000000000" pitchFamily="2" charset="0"/>
              </a:rPr>
              <a:t>Action on melatonin </a:t>
            </a:r>
            <a:r>
              <a:rPr lang="fr-FR" sz="3000" dirty="0">
                <a:latin typeface="Roboto Light" panose="02000000000000000000" pitchFamily="2" charset="0"/>
                <a:ea typeface="Roboto Light" panose="02000000000000000000" pitchFamily="2" charset="0"/>
              </a:rPr>
              <a:t>(the molecule responsible for relaxation and sleep) </a:t>
            </a:r>
            <a:r>
              <a:rPr lang="fr-FR" sz="3000" b="1" dirty="0">
                <a:latin typeface="Roboto Light" panose="02000000000000000000" pitchFamily="2" charset="0"/>
                <a:ea typeface="Roboto Light" panose="02000000000000000000" pitchFamily="2" charset="0"/>
              </a:rPr>
              <a:t>Powerful antioxidant</a:t>
            </a:r>
          </a:p>
          <a:p>
            <a:r>
              <a:rPr lang="fr-FR" sz="4800" b="1" dirty="0">
                <a:solidFill>
                  <a:srgbClr val="00584A"/>
                </a:solidFill>
                <a:latin typeface="Roboto Black" panose="02000000000000000000" pitchFamily="2" charset="0"/>
                <a:ea typeface="Roboto Black" panose="02000000000000000000" pitchFamily="2" charset="0"/>
              </a:rPr>
              <a:t>+55%</a:t>
            </a:r>
            <a:r>
              <a:rPr lang="fr-FR" sz="2000" b="1" baseline="100000" dirty="0">
                <a:solidFill>
                  <a:srgbClr val="00584A"/>
                </a:solidFill>
                <a:latin typeface="Roboto Black" panose="02000000000000000000" pitchFamily="2" charset="0"/>
                <a:ea typeface="Roboto Black" panose="02000000000000000000" pitchFamily="2" charset="0"/>
              </a:rPr>
              <a:t>(1)</a:t>
            </a:r>
          </a:p>
        </p:txBody>
      </p:sp>
      <p:sp>
        <p:nvSpPr>
          <p:cNvPr id="4" name="ZoneTexte 3">
            <a:extLst>
              <a:ext uri="{FF2B5EF4-FFF2-40B4-BE49-F238E27FC236}">
                <a16:creationId xmlns:a16="http://schemas.microsoft.com/office/drawing/2014/main" id="{38D09E40-A064-313B-FBC8-C8E619714155}"/>
              </a:ext>
            </a:extLst>
          </p:cNvPr>
          <p:cNvSpPr txBox="1"/>
          <p:nvPr/>
        </p:nvSpPr>
        <p:spPr>
          <a:xfrm>
            <a:off x="1215794" y="4362705"/>
            <a:ext cx="10141526" cy="584775"/>
          </a:xfrm>
          <a:prstGeom prst="rect">
            <a:avLst/>
          </a:prstGeom>
          <a:noFill/>
        </p:spPr>
        <p:txBody>
          <a:bodyPr wrap="square">
            <a:spAutoFit/>
          </a:bodyPr>
          <a:lstStyle/>
          <a:p>
            <a:r>
              <a:rPr lang="fr-FR" sz="3200" dirty="0"/>
              <a:t> Action on two levels:</a:t>
            </a:r>
          </a:p>
        </p:txBody>
      </p:sp>
    </p:spTree>
    <p:extLst>
      <p:ext uri="{BB962C8B-B14F-4D97-AF65-F5344CB8AC3E}">
        <p14:creationId xmlns:p14="http://schemas.microsoft.com/office/powerpoint/2010/main" val="294507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6"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0">
            <a:extLst>
              <a:ext uri="{FF2B5EF4-FFF2-40B4-BE49-F238E27FC236}">
                <a16:creationId xmlns:a16="http://schemas.microsoft.com/office/drawing/2014/main" id="{EE32153C-C9E3-4685-0E33-44DD5C8B191D}"/>
              </a:ext>
            </a:extLst>
          </p:cNvPr>
          <p:cNvSpPr txBox="1"/>
          <p:nvPr/>
        </p:nvSpPr>
        <p:spPr>
          <a:xfrm>
            <a:off x="1143000" y="697169"/>
            <a:ext cx="17741576" cy="7354657"/>
          </a:xfrm>
          <a:prstGeom prst="rect">
            <a:avLst/>
          </a:prstGeom>
        </p:spPr>
        <p:txBody>
          <a:bodyPr vert="horz" wrap="square" lIns="0" tIns="246014" rIns="0" bIns="0" rtlCol="0">
            <a:spAutoFit/>
          </a:bodyPr>
          <a:lstStyle/>
          <a:p>
            <a:pPr algn="l"/>
            <a:r>
              <a:rPr lang="fr-FR" sz="7778" spc="-38" dirty="0">
                <a:solidFill>
                  <a:srgbClr val="00584A"/>
                </a:solidFill>
                <a:latin typeface="KyivType Sans"/>
                <a:ea typeface="+mj-ea"/>
              </a:rPr>
              <a:t>Cell culture focus</a:t>
            </a:r>
          </a:p>
          <a:p>
            <a:pPr algn="l"/>
            <a:r>
              <a:rPr lang="fr-FR" sz="3000" spc="-38" dirty="0">
                <a:solidFill>
                  <a:srgbClr val="00584A"/>
                </a:solidFill>
                <a:latin typeface="KyivType Sans"/>
                <a:ea typeface="+mj-ea"/>
              </a:rPr>
              <a:t>To obtain native </a:t>
            </a:r>
            <a:r>
              <a:rPr lang="fr-FR" sz="3000" spc="-38" dirty="0" err="1">
                <a:solidFill>
                  <a:srgbClr val="00584A"/>
                </a:solidFill>
                <a:latin typeface="KyivType Sans"/>
                <a:ea typeface="+mj-ea"/>
              </a:rPr>
              <a:t>cells</a:t>
            </a:r>
            <a:r>
              <a:rPr lang="fr-FR" sz="3000" spc="-38" dirty="0">
                <a:solidFill>
                  <a:srgbClr val="00584A"/>
                </a:solidFill>
                <a:latin typeface="KyivType Sans"/>
                <a:ea typeface="+mj-ea"/>
              </a:rPr>
              <a:t> </a:t>
            </a:r>
            <a:r>
              <a:rPr lang="fr-FR" sz="3000" spc="-38" dirty="0" err="1">
                <a:solidFill>
                  <a:srgbClr val="00584A"/>
                </a:solidFill>
                <a:latin typeface="KyivType Sans"/>
                <a:ea typeface="+mj-ea"/>
              </a:rPr>
              <a:t>Sacred</a:t>
            </a:r>
            <a:r>
              <a:rPr lang="fr-FR" sz="3000" spc="-38" dirty="0">
                <a:solidFill>
                  <a:srgbClr val="00584A"/>
                </a:solidFill>
                <a:latin typeface="KyivType Sans"/>
                <a:ea typeface="+mj-ea"/>
              </a:rPr>
              <a:t> Lotus </a:t>
            </a:r>
          </a:p>
          <a:p>
            <a:pPr algn="l"/>
            <a:endParaRPr lang="fr-FR" sz="3000" spc="-38" dirty="0">
              <a:solidFill>
                <a:srgbClr val="F68F28"/>
              </a:solidFill>
              <a:latin typeface="KyivType Sans"/>
              <a:ea typeface="+mj-ea"/>
            </a:endParaRPr>
          </a:p>
          <a:p>
            <a:pPr algn="l"/>
            <a:endParaRPr lang="fr-FR" sz="2700" dirty="0">
              <a:solidFill>
                <a:srgbClr val="000000"/>
              </a:solidFill>
              <a:latin typeface="Roboto-Regular"/>
            </a:endParaRPr>
          </a:p>
          <a:p>
            <a:pPr algn="l"/>
            <a:endParaRPr lang="fr-FR" sz="2700" dirty="0">
              <a:solidFill>
                <a:srgbClr val="000000"/>
              </a:solidFill>
              <a:latin typeface="Roboto-Regular"/>
            </a:endParaRPr>
          </a:p>
          <a:p>
            <a:pPr algn="l"/>
            <a:endParaRPr lang="fr-FR" sz="2700" dirty="0">
              <a:solidFill>
                <a:srgbClr val="000000"/>
              </a:solidFill>
              <a:latin typeface="Roboto-Regular"/>
            </a:endParaRPr>
          </a:p>
          <a:p>
            <a:pPr algn="l"/>
            <a:endParaRPr lang="fr-FR" sz="2700" dirty="0">
              <a:solidFill>
                <a:srgbClr val="000000"/>
              </a:solidFill>
              <a:latin typeface="Roboto-Regular"/>
            </a:endParaRPr>
          </a:p>
          <a:p>
            <a:pPr algn="l"/>
            <a:endParaRPr lang="fr-FR" sz="2700" dirty="0">
              <a:solidFill>
                <a:srgbClr val="000000"/>
              </a:solidFill>
              <a:latin typeface="Roboto-Regular"/>
            </a:endParaRPr>
          </a:p>
          <a:p>
            <a:pPr algn="l"/>
            <a:endParaRPr lang="fr-FR" sz="2700" dirty="0">
              <a:solidFill>
                <a:srgbClr val="000000"/>
              </a:solidFill>
              <a:latin typeface="Roboto-Regular"/>
            </a:endParaRPr>
          </a:p>
          <a:p>
            <a:pPr algn="l"/>
            <a:endParaRPr lang="fr-FR" sz="2700" dirty="0">
              <a:solidFill>
                <a:srgbClr val="000000"/>
              </a:solidFill>
              <a:latin typeface="Roboto-Regular"/>
            </a:endParaRPr>
          </a:p>
          <a:p>
            <a:pPr algn="l"/>
            <a:endParaRPr lang="fr-FR" sz="2700" dirty="0">
              <a:solidFill>
                <a:srgbClr val="000000"/>
              </a:solidFill>
              <a:latin typeface="Roboto-Regular"/>
            </a:endParaRPr>
          </a:p>
          <a:p>
            <a:pPr algn="l"/>
            <a:endParaRPr lang="fr-FR" sz="2700" dirty="0">
              <a:solidFill>
                <a:srgbClr val="000000"/>
              </a:solidFill>
              <a:latin typeface="Roboto-Regular"/>
            </a:endParaRPr>
          </a:p>
          <a:p>
            <a:pPr algn="l"/>
            <a:endParaRPr lang="fr-FR" sz="2700" dirty="0">
              <a:solidFill>
                <a:srgbClr val="000000"/>
              </a:solidFill>
              <a:latin typeface="Roboto-Regular"/>
            </a:endParaRPr>
          </a:p>
          <a:p>
            <a:pPr algn="l"/>
            <a:endParaRPr lang="fr-FR" sz="2700" dirty="0">
              <a:solidFill>
                <a:srgbClr val="000000"/>
              </a:solidFill>
              <a:latin typeface="Roboto-Regular"/>
            </a:endParaRPr>
          </a:p>
          <a:p>
            <a:pPr algn="l"/>
            <a:endParaRPr lang="fr-FR" sz="2700" dirty="0">
              <a:solidFill>
                <a:srgbClr val="000000"/>
              </a:solidFill>
              <a:latin typeface="Roboto-Regular"/>
            </a:endParaRPr>
          </a:p>
        </p:txBody>
      </p:sp>
      <p:pic>
        <p:nvPicPr>
          <p:cNvPr id="9" name="Image 8">
            <a:extLst>
              <a:ext uri="{FF2B5EF4-FFF2-40B4-BE49-F238E27FC236}">
                <a16:creationId xmlns:a16="http://schemas.microsoft.com/office/drawing/2014/main" id="{B40E95A8-C086-89E6-6179-BB052E13672E}"/>
              </a:ext>
            </a:extLst>
          </p:cNvPr>
          <p:cNvPicPr>
            <a:picLocks noChangeAspect="1"/>
          </p:cNvPicPr>
          <p:nvPr/>
        </p:nvPicPr>
        <p:blipFill>
          <a:blip r:embed="rId3"/>
          <a:stretch>
            <a:fillRect/>
          </a:stretch>
        </p:blipFill>
        <p:spPr>
          <a:xfrm>
            <a:off x="4423289" y="4532369"/>
            <a:ext cx="1532652" cy="2331057"/>
          </a:xfrm>
          <a:prstGeom prst="rect">
            <a:avLst/>
          </a:prstGeom>
        </p:spPr>
      </p:pic>
      <p:pic>
        <p:nvPicPr>
          <p:cNvPr id="11" name="Image 10">
            <a:extLst>
              <a:ext uri="{FF2B5EF4-FFF2-40B4-BE49-F238E27FC236}">
                <a16:creationId xmlns:a16="http://schemas.microsoft.com/office/drawing/2014/main" id="{98298625-B234-F6F3-444F-FEDFFEC63032}"/>
              </a:ext>
            </a:extLst>
          </p:cNvPr>
          <p:cNvPicPr>
            <a:picLocks noChangeAspect="1"/>
          </p:cNvPicPr>
          <p:nvPr/>
        </p:nvPicPr>
        <p:blipFill>
          <a:blip r:embed="rId4"/>
          <a:stretch>
            <a:fillRect/>
          </a:stretch>
        </p:blipFill>
        <p:spPr>
          <a:xfrm>
            <a:off x="7391950" y="4488308"/>
            <a:ext cx="1454237" cy="2352443"/>
          </a:xfrm>
          <a:prstGeom prst="rect">
            <a:avLst/>
          </a:prstGeom>
        </p:spPr>
      </p:pic>
      <p:pic>
        <p:nvPicPr>
          <p:cNvPr id="13" name="Image 12">
            <a:extLst>
              <a:ext uri="{FF2B5EF4-FFF2-40B4-BE49-F238E27FC236}">
                <a16:creationId xmlns:a16="http://schemas.microsoft.com/office/drawing/2014/main" id="{5777A55E-E2E3-9508-2300-D7164A6EAE30}"/>
              </a:ext>
            </a:extLst>
          </p:cNvPr>
          <p:cNvPicPr>
            <a:picLocks noChangeAspect="1"/>
          </p:cNvPicPr>
          <p:nvPr/>
        </p:nvPicPr>
        <p:blipFill>
          <a:blip r:embed="rId5"/>
          <a:stretch>
            <a:fillRect/>
          </a:stretch>
        </p:blipFill>
        <p:spPr>
          <a:xfrm>
            <a:off x="10200551" y="4374498"/>
            <a:ext cx="1439981" cy="2359572"/>
          </a:xfrm>
          <a:prstGeom prst="rect">
            <a:avLst/>
          </a:prstGeom>
        </p:spPr>
      </p:pic>
      <p:sp>
        <p:nvSpPr>
          <p:cNvPr id="15" name="ZoneTexte 14">
            <a:extLst>
              <a:ext uri="{FF2B5EF4-FFF2-40B4-BE49-F238E27FC236}">
                <a16:creationId xmlns:a16="http://schemas.microsoft.com/office/drawing/2014/main" id="{E3BEF69B-36C9-9D04-5E0F-EB1560F9576E}"/>
              </a:ext>
            </a:extLst>
          </p:cNvPr>
          <p:cNvSpPr txBox="1"/>
          <p:nvPr/>
        </p:nvSpPr>
        <p:spPr>
          <a:xfrm>
            <a:off x="597289" y="7045013"/>
            <a:ext cx="2528888" cy="646331"/>
          </a:xfrm>
          <a:prstGeom prst="rect">
            <a:avLst/>
          </a:prstGeom>
          <a:noFill/>
        </p:spPr>
        <p:txBody>
          <a:bodyPr wrap="square">
            <a:spAutoFit/>
          </a:bodyPr>
          <a:lstStyle/>
          <a:p>
            <a:pPr algn="ctr"/>
            <a:r>
              <a:rPr lang="fr-FR" dirty="0">
                <a:solidFill>
                  <a:srgbClr val="333638"/>
                </a:solidFill>
                <a:latin typeface="Roboto-Regular"/>
              </a:rPr>
              <a:t>Plant selection </a:t>
            </a:r>
          </a:p>
          <a:p>
            <a:pPr algn="ctr"/>
            <a:r>
              <a:rPr lang="fr-FR" dirty="0">
                <a:solidFill>
                  <a:srgbClr val="333638"/>
                </a:solidFill>
                <a:latin typeface="Roboto-Regular"/>
              </a:rPr>
              <a:t>and sampling</a:t>
            </a:r>
            <a:endParaRPr lang="fr-FR" dirty="0">
              <a:solidFill>
                <a:srgbClr val="333638"/>
              </a:solidFill>
            </a:endParaRPr>
          </a:p>
        </p:txBody>
      </p:sp>
      <p:sp>
        <p:nvSpPr>
          <p:cNvPr id="16" name="ZoneTexte 15">
            <a:extLst>
              <a:ext uri="{FF2B5EF4-FFF2-40B4-BE49-F238E27FC236}">
                <a16:creationId xmlns:a16="http://schemas.microsoft.com/office/drawing/2014/main" id="{E039E8B8-1E2E-E2E0-D99B-FF5A8E3F4707}"/>
              </a:ext>
            </a:extLst>
          </p:cNvPr>
          <p:cNvSpPr txBox="1"/>
          <p:nvPr/>
        </p:nvSpPr>
        <p:spPr>
          <a:xfrm>
            <a:off x="3582112" y="7045568"/>
            <a:ext cx="3019568" cy="646331"/>
          </a:xfrm>
          <a:prstGeom prst="rect">
            <a:avLst/>
          </a:prstGeom>
          <a:noFill/>
        </p:spPr>
        <p:txBody>
          <a:bodyPr wrap="square">
            <a:spAutoFit/>
          </a:bodyPr>
          <a:lstStyle/>
          <a:p>
            <a:pPr algn="ctr"/>
            <a:r>
              <a:rPr lang="fr-FR" dirty="0">
                <a:solidFill>
                  <a:srgbClr val="333638"/>
                </a:solidFill>
                <a:latin typeface="Roboto-Regular"/>
              </a:rPr>
              <a:t>In vitro culture of the </a:t>
            </a:r>
            <a:r>
              <a:rPr lang="fr-FR" dirty="0" err="1">
                <a:solidFill>
                  <a:srgbClr val="333638"/>
                </a:solidFill>
                <a:latin typeface="Roboto-Regular"/>
              </a:rPr>
              <a:t>collected</a:t>
            </a:r>
            <a:r>
              <a:rPr lang="fr-FR" dirty="0">
                <a:solidFill>
                  <a:srgbClr val="333638"/>
                </a:solidFill>
                <a:latin typeface="Roboto-Regular"/>
              </a:rPr>
              <a:t> plant </a:t>
            </a:r>
            <a:r>
              <a:rPr lang="fr-FR" dirty="0" err="1">
                <a:solidFill>
                  <a:srgbClr val="333638"/>
                </a:solidFill>
                <a:latin typeface="Roboto-Regular"/>
              </a:rPr>
              <a:t>piece</a:t>
            </a:r>
            <a:endParaRPr lang="fr-FR" dirty="0">
              <a:solidFill>
                <a:srgbClr val="333638"/>
              </a:solidFill>
            </a:endParaRPr>
          </a:p>
        </p:txBody>
      </p:sp>
      <p:sp>
        <p:nvSpPr>
          <p:cNvPr id="17" name="ZoneTexte 16">
            <a:extLst>
              <a:ext uri="{FF2B5EF4-FFF2-40B4-BE49-F238E27FC236}">
                <a16:creationId xmlns:a16="http://schemas.microsoft.com/office/drawing/2014/main" id="{C90C00F0-D15A-468D-2AD0-456FB200B766}"/>
              </a:ext>
            </a:extLst>
          </p:cNvPr>
          <p:cNvSpPr txBox="1"/>
          <p:nvPr/>
        </p:nvSpPr>
        <p:spPr>
          <a:xfrm>
            <a:off x="9472484" y="6914912"/>
            <a:ext cx="3019568" cy="923330"/>
          </a:xfrm>
          <a:prstGeom prst="rect">
            <a:avLst/>
          </a:prstGeom>
          <a:noFill/>
        </p:spPr>
        <p:txBody>
          <a:bodyPr wrap="square">
            <a:spAutoFit/>
          </a:bodyPr>
          <a:lstStyle/>
          <a:p>
            <a:pPr algn="ctr"/>
            <a:r>
              <a:rPr lang="en-US" dirty="0">
                <a:solidFill>
                  <a:srgbClr val="333638"/>
                </a:solidFill>
                <a:latin typeface="Roboto-Regular"/>
              </a:rPr>
              <a:t>UV lighting stimulation of cell culture to produce active molecules</a:t>
            </a:r>
            <a:endParaRPr lang="fr-FR" dirty="0">
              <a:solidFill>
                <a:srgbClr val="333638"/>
              </a:solidFill>
            </a:endParaRPr>
          </a:p>
        </p:txBody>
      </p:sp>
      <p:sp>
        <p:nvSpPr>
          <p:cNvPr id="19" name="ZoneTexte 18">
            <a:extLst>
              <a:ext uri="{FF2B5EF4-FFF2-40B4-BE49-F238E27FC236}">
                <a16:creationId xmlns:a16="http://schemas.microsoft.com/office/drawing/2014/main" id="{165D80B1-B989-2098-C068-8C81EA2FABA8}"/>
              </a:ext>
            </a:extLst>
          </p:cNvPr>
          <p:cNvSpPr txBox="1"/>
          <p:nvPr/>
        </p:nvSpPr>
        <p:spPr>
          <a:xfrm>
            <a:off x="12908696" y="6944267"/>
            <a:ext cx="1604030" cy="369332"/>
          </a:xfrm>
          <a:prstGeom prst="rect">
            <a:avLst/>
          </a:prstGeom>
          <a:noFill/>
        </p:spPr>
        <p:txBody>
          <a:bodyPr wrap="square">
            <a:spAutoFit/>
          </a:bodyPr>
          <a:lstStyle/>
          <a:p>
            <a:pPr algn="ctr"/>
            <a:r>
              <a:rPr lang="fr-FR" dirty="0" err="1">
                <a:solidFill>
                  <a:srgbClr val="333638"/>
                </a:solidFill>
                <a:latin typeface="Roboto-Regular"/>
              </a:rPr>
              <a:t>Rinsing</a:t>
            </a:r>
            <a:endParaRPr lang="fr-FR" dirty="0">
              <a:solidFill>
                <a:srgbClr val="333638"/>
              </a:solidFill>
            </a:endParaRPr>
          </a:p>
        </p:txBody>
      </p:sp>
      <p:pic>
        <p:nvPicPr>
          <p:cNvPr id="21" name="Image 20">
            <a:extLst>
              <a:ext uri="{FF2B5EF4-FFF2-40B4-BE49-F238E27FC236}">
                <a16:creationId xmlns:a16="http://schemas.microsoft.com/office/drawing/2014/main" id="{0A178B16-8488-5863-070D-3BC2BE2EC67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495118" y="3113048"/>
            <a:ext cx="850845" cy="1080609"/>
          </a:xfrm>
          <a:prstGeom prst="rect">
            <a:avLst/>
          </a:prstGeom>
        </p:spPr>
      </p:pic>
      <p:sp>
        <p:nvSpPr>
          <p:cNvPr id="14" name="ZoneTexte 13">
            <a:extLst>
              <a:ext uri="{FF2B5EF4-FFF2-40B4-BE49-F238E27FC236}">
                <a16:creationId xmlns:a16="http://schemas.microsoft.com/office/drawing/2014/main" id="{A96A0A6B-9F4D-A25F-DB88-627C5D34AEE5}"/>
              </a:ext>
            </a:extLst>
          </p:cNvPr>
          <p:cNvSpPr txBox="1"/>
          <p:nvPr/>
        </p:nvSpPr>
        <p:spPr>
          <a:xfrm>
            <a:off x="6816277" y="6931696"/>
            <a:ext cx="2484338" cy="923330"/>
          </a:xfrm>
          <a:prstGeom prst="rect">
            <a:avLst/>
          </a:prstGeom>
          <a:noFill/>
        </p:spPr>
        <p:txBody>
          <a:bodyPr wrap="square">
            <a:spAutoFit/>
          </a:bodyPr>
          <a:lstStyle/>
          <a:p>
            <a:pPr algn="ctr"/>
            <a:r>
              <a:rPr lang="fr-FR" dirty="0">
                <a:solidFill>
                  <a:srgbClr val="333638"/>
                </a:solidFill>
                <a:latin typeface="Roboto-Regular"/>
              </a:rPr>
              <a:t>Successive replications on a nutrient medium</a:t>
            </a:r>
            <a:endParaRPr lang="fr-FR" dirty="0">
              <a:solidFill>
                <a:srgbClr val="333638"/>
              </a:solidFill>
            </a:endParaRPr>
          </a:p>
        </p:txBody>
      </p:sp>
      <p:pic>
        <p:nvPicPr>
          <p:cNvPr id="4" name="Image 3">
            <a:extLst>
              <a:ext uri="{FF2B5EF4-FFF2-40B4-BE49-F238E27FC236}">
                <a16:creationId xmlns:a16="http://schemas.microsoft.com/office/drawing/2014/main" id="{235FBA54-7DD4-086B-4F88-BE9D8A1F3F8F}"/>
              </a:ext>
            </a:extLst>
          </p:cNvPr>
          <p:cNvPicPr>
            <a:picLocks noChangeAspect="1"/>
          </p:cNvPicPr>
          <p:nvPr/>
        </p:nvPicPr>
        <p:blipFill>
          <a:blip r:embed="rId7"/>
          <a:stretch>
            <a:fillRect/>
          </a:stretch>
        </p:blipFill>
        <p:spPr>
          <a:xfrm>
            <a:off x="13013732" y="4893740"/>
            <a:ext cx="1211685" cy="1234548"/>
          </a:xfrm>
          <a:prstGeom prst="rect">
            <a:avLst/>
          </a:prstGeom>
        </p:spPr>
      </p:pic>
      <p:pic>
        <p:nvPicPr>
          <p:cNvPr id="10" name="Image 9">
            <a:extLst>
              <a:ext uri="{FF2B5EF4-FFF2-40B4-BE49-F238E27FC236}">
                <a16:creationId xmlns:a16="http://schemas.microsoft.com/office/drawing/2014/main" id="{3487245E-0E5D-0A26-3257-EB1FB38A1F3F}"/>
              </a:ext>
            </a:extLst>
          </p:cNvPr>
          <p:cNvPicPr>
            <a:picLocks noChangeAspect="1"/>
          </p:cNvPicPr>
          <p:nvPr/>
        </p:nvPicPr>
        <p:blipFill>
          <a:blip r:embed="rId8"/>
          <a:stretch>
            <a:fillRect/>
          </a:stretch>
        </p:blipFill>
        <p:spPr>
          <a:xfrm>
            <a:off x="14613011" y="5246636"/>
            <a:ext cx="1211687" cy="1404455"/>
          </a:xfrm>
          <a:prstGeom prst="rect">
            <a:avLst/>
          </a:prstGeom>
        </p:spPr>
      </p:pic>
      <p:grpSp>
        <p:nvGrpSpPr>
          <p:cNvPr id="20" name="Groupe 19">
            <a:extLst>
              <a:ext uri="{FF2B5EF4-FFF2-40B4-BE49-F238E27FC236}">
                <a16:creationId xmlns:a16="http://schemas.microsoft.com/office/drawing/2014/main" id="{B7670AB9-F7BB-D365-91B4-089FD0AE1108}"/>
              </a:ext>
            </a:extLst>
          </p:cNvPr>
          <p:cNvGrpSpPr/>
          <p:nvPr/>
        </p:nvGrpSpPr>
        <p:grpSpPr>
          <a:xfrm>
            <a:off x="14761257" y="4991705"/>
            <a:ext cx="894807" cy="399641"/>
            <a:chOff x="10255350" y="2525163"/>
            <a:chExt cx="596538" cy="266427"/>
          </a:xfrm>
        </p:grpSpPr>
        <p:sp>
          <p:nvSpPr>
            <p:cNvPr id="12" name="Ellipse 11">
              <a:extLst>
                <a:ext uri="{FF2B5EF4-FFF2-40B4-BE49-F238E27FC236}">
                  <a16:creationId xmlns:a16="http://schemas.microsoft.com/office/drawing/2014/main" id="{4525E3A9-AF07-735F-1B7A-EFB3E857BA7B}"/>
                </a:ext>
              </a:extLst>
            </p:cNvPr>
            <p:cNvSpPr/>
            <p:nvPr/>
          </p:nvSpPr>
          <p:spPr>
            <a:xfrm>
              <a:off x="10255350" y="2646506"/>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22" name="Ellipse 21">
              <a:extLst>
                <a:ext uri="{FF2B5EF4-FFF2-40B4-BE49-F238E27FC236}">
                  <a16:creationId xmlns:a16="http://schemas.microsoft.com/office/drawing/2014/main" id="{1D468D9C-B8E5-8818-B5CC-46293B1309D6}"/>
                </a:ext>
              </a:extLst>
            </p:cNvPr>
            <p:cNvSpPr/>
            <p:nvPr/>
          </p:nvSpPr>
          <p:spPr>
            <a:xfrm>
              <a:off x="10354724" y="2681581"/>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23" name="Ellipse 22">
              <a:extLst>
                <a:ext uri="{FF2B5EF4-FFF2-40B4-BE49-F238E27FC236}">
                  <a16:creationId xmlns:a16="http://schemas.microsoft.com/office/drawing/2014/main" id="{FF52569E-CDAC-D8C1-4059-CAAE3EEE33F1}"/>
                </a:ext>
              </a:extLst>
            </p:cNvPr>
            <p:cNvSpPr/>
            <p:nvPr/>
          </p:nvSpPr>
          <p:spPr>
            <a:xfrm>
              <a:off x="10486072" y="2604098"/>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25" name="Ellipse 24">
              <a:extLst>
                <a:ext uri="{FF2B5EF4-FFF2-40B4-BE49-F238E27FC236}">
                  <a16:creationId xmlns:a16="http://schemas.microsoft.com/office/drawing/2014/main" id="{1843CC84-0298-8D4B-D6BB-F851245D0751}"/>
                </a:ext>
              </a:extLst>
            </p:cNvPr>
            <p:cNvSpPr/>
            <p:nvPr/>
          </p:nvSpPr>
          <p:spPr>
            <a:xfrm>
              <a:off x="10653140" y="2635875"/>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26" name="Ellipse 25">
              <a:extLst>
                <a:ext uri="{FF2B5EF4-FFF2-40B4-BE49-F238E27FC236}">
                  <a16:creationId xmlns:a16="http://schemas.microsoft.com/office/drawing/2014/main" id="{D7DF6052-977D-CD4F-DEFA-ECEFF0972711}"/>
                </a:ext>
              </a:extLst>
            </p:cNvPr>
            <p:cNvSpPr/>
            <p:nvPr/>
          </p:nvSpPr>
          <p:spPr>
            <a:xfrm>
              <a:off x="10752514" y="2670950"/>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27" name="Ellipse 26">
              <a:extLst>
                <a:ext uri="{FF2B5EF4-FFF2-40B4-BE49-F238E27FC236}">
                  <a16:creationId xmlns:a16="http://schemas.microsoft.com/office/drawing/2014/main" id="{1A5526E4-C53E-253E-2CE0-C1153371B2D1}"/>
                </a:ext>
              </a:extLst>
            </p:cNvPr>
            <p:cNvSpPr/>
            <p:nvPr/>
          </p:nvSpPr>
          <p:spPr>
            <a:xfrm>
              <a:off x="10278000" y="2530628"/>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28" name="Ellipse 27">
              <a:extLst>
                <a:ext uri="{FF2B5EF4-FFF2-40B4-BE49-F238E27FC236}">
                  <a16:creationId xmlns:a16="http://schemas.microsoft.com/office/drawing/2014/main" id="{4CEF5FF0-0941-5829-8C29-D7A1A7E741A0}"/>
                </a:ext>
              </a:extLst>
            </p:cNvPr>
            <p:cNvSpPr/>
            <p:nvPr/>
          </p:nvSpPr>
          <p:spPr>
            <a:xfrm>
              <a:off x="10377374" y="2565703"/>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30" name="Ellipse 29">
              <a:extLst>
                <a:ext uri="{FF2B5EF4-FFF2-40B4-BE49-F238E27FC236}">
                  <a16:creationId xmlns:a16="http://schemas.microsoft.com/office/drawing/2014/main" id="{78FA6F75-344E-D875-6E1D-894342E9FA12}"/>
                </a:ext>
              </a:extLst>
            </p:cNvPr>
            <p:cNvSpPr/>
            <p:nvPr/>
          </p:nvSpPr>
          <p:spPr>
            <a:xfrm>
              <a:off x="10580386" y="2542701"/>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32" name="Ellipse 31">
              <a:extLst>
                <a:ext uri="{FF2B5EF4-FFF2-40B4-BE49-F238E27FC236}">
                  <a16:creationId xmlns:a16="http://schemas.microsoft.com/office/drawing/2014/main" id="{A9CC72E9-D9B8-8F3A-DAD5-D4D64C388290}"/>
                </a:ext>
              </a:extLst>
            </p:cNvPr>
            <p:cNvSpPr/>
            <p:nvPr/>
          </p:nvSpPr>
          <p:spPr>
            <a:xfrm>
              <a:off x="10702827" y="2525163"/>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33" name="Ellipse 32">
              <a:extLst>
                <a:ext uri="{FF2B5EF4-FFF2-40B4-BE49-F238E27FC236}">
                  <a16:creationId xmlns:a16="http://schemas.microsoft.com/office/drawing/2014/main" id="{125266AE-9D80-6FDA-EB91-1D947415750F}"/>
                </a:ext>
              </a:extLst>
            </p:cNvPr>
            <p:cNvSpPr/>
            <p:nvPr/>
          </p:nvSpPr>
          <p:spPr>
            <a:xfrm>
              <a:off x="10551502" y="2686343"/>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grpSp>
      <p:grpSp>
        <p:nvGrpSpPr>
          <p:cNvPr id="39" name="Groupe 38">
            <a:extLst>
              <a:ext uri="{FF2B5EF4-FFF2-40B4-BE49-F238E27FC236}">
                <a16:creationId xmlns:a16="http://schemas.microsoft.com/office/drawing/2014/main" id="{3E6A1C91-BC43-131E-5D19-0BF34663AACB}"/>
              </a:ext>
            </a:extLst>
          </p:cNvPr>
          <p:cNvGrpSpPr/>
          <p:nvPr/>
        </p:nvGrpSpPr>
        <p:grpSpPr>
          <a:xfrm>
            <a:off x="13191953" y="6187861"/>
            <a:ext cx="894807" cy="399641"/>
            <a:chOff x="10255350" y="2525163"/>
            <a:chExt cx="596538" cy="266427"/>
          </a:xfrm>
        </p:grpSpPr>
        <p:sp>
          <p:nvSpPr>
            <p:cNvPr id="40" name="Ellipse 39">
              <a:extLst>
                <a:ext uri="{FF2B5EF4-FFF2-40B4-BE49-F238E27FC236}">
                  <a16:creationId xmlns:a16="http://schemas.microsoft.com/office/drawing/2014/main" id="{4C842856-70C9-764C-7108-459B6CCDE7B0}"/>
                </a:ext>
              </a:extLst>
            </p:cNvPr>
            <p:cNvSpPr/>
            <p:nvPr/>
          </p:nvSpPr>
          <p:spPr>
            <a:xfrm>
              <a:off x="10255350" y="2646506"/>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41" name="Ellipse 40">
              <a:extLst>
                <a:ext uri="{FF2B5EF4-FFF2-40B4-BE49-F238E27FC236}">
                  <a16:creationId xmlns:a16="http://schemas.microsoft.com/office/drawing/2014/main" id="{6A97BBA4-ABC0-F5E0-4D58-0F70DCFC41AA}"/>
                </a:ext>
              </a:extLst>
            </p:cNvPr>
            <p:cNvSpPr/>
            <p:nvPr/>
          </p:nvSpPr>
          <p:spPr>
            <a:xfrm>
              <a:off x="10354724" y="2681581"/>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42" name="Ellipse 41">
              <a:extLst>
                <a:ext uri="{FF2B5EF4-FFF2-40B4-BE49-F238E27FC236}">
                  <a16:creationId xmlns:a16="http://schemas.microsoft.com/office/drawing/2014/main" id="{86B0A19F-9B2F-0180-D0EC-F12A923EE239}"/>
                </a:ext>
              </a:extLst>
            </p:cNvPr>
            <p:cNvSpPr/>
            <p:nvPr/>
          </p:nvSpPr>
          <p:spPr>
            <a:xfrm>
              <a:off x="10486072" y="2604098"/>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43" name="Ellipse 42">
              <a:extLst>
                <a:ext uri="{FF2B5EF4-FFF2-40B4-BE49-F238E27FC236}">
                  <a16:creationId xmlns:a16="http://schemas.microsoft.com/office/drawing/2014/main" id="{2C7112CD-D44C-5EAF-C8E5-4CF20E254266}"/>
                </a:ext>
              </a:extLst>
            </p:cNvPr>
            <p:cNvSpPr/>
            <p:nvPr/>
          </p:nvSpPr>
          <p:spPr>
            <a:xfrm>
              <a:off x="10653140" y="2635875"/>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44" name="Ellipse 43">
              <a:extLst>
                <a:ext uri="{FF2B5EF4-FFF2-40B4-BE49-F238E27FC236}">
                  <a16:creationId xmlns:a16="http://schemas.microsoft.com/office/drawing/2014/main" id="{A8922B55-A304-5119-AC51-617CF69E589F}"/>
                </a:ext>
              </a:extLst>
            </p:cNvPr>
            <p:cNvSpPr/>
            <p:nvPr/>
          </p:nvSpPr>
          <p:spPr>
            <a:xfrm>
              <a:off x="10752514" y="2670950"/>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45" name="Ellipse 44">
              <a:extLst>
                <a:ext uri="{FF2B5EF4-FFF2-40B4-BE49-F238E27FC236}">
                  <a16:creationId xmlns:a16="http://schemas.microsoft.com/office/drawing/2014/main" id="{29063359-07D9-E26A-7CAE-7E6DE9D13838}"/>
                </a:ext>
              </a:extLst>
            </p:cNvPr>
            <p:cNvSpPr/>
            <p:nvPr/>
          </p:nvSpPr>
          <p:spPr>
            <a:xfrm>
              <a:off x="10278000" y="2530628"/>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46" name="Ellipse 45">
              <a:extLst>
                <a:ext uri="{FF2B5EF4-FFF2-40B4-BE49-F238E27FC236}">
                  <a16:creationId xmlns:a16="http://schemas.microsoft.com/office/drawing/2014/main" id="{BD0BB2F5-E8F8-7912-B1C5-3AB5AADB4FB0}"/>
                </a:ext>
              </a:extLst>
            </p:cNvPr>
            <p:cNvSpPr/>
            <p:nvPr/>
          </p:nvSpPr>
          <p:spPr>
            <a:xfrm>
              <a:off x="10377374" y="2565703"/>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47" name="Ellipse 46">
              <a:extLst>
                <a:ext uri="{FF2B5EF4-FFF2-40B4-BE49-F238E27FC236}">
                  <a16:creationId xmlns:a16="http://schemas.microsoft.com/office/drawing/2014/main" id="{52887F1C-8F6F-3EC6-D5D6-9DD6D46004CC}"/>
                </a:ext>
              </a:extLst>
            </p:cNvPr>
            <p:cNvSpPr/>
            <p:nvPr/>
          </p:nvSpPr>
          <p:spPr>
            <a:xfrm>
              <a:off x="10580386" y="2542701"/>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48" name="Ellipse 47">
              <a:extLst>
                <a:ext uri="{FF2B5EF4-FFF2-40B4-BE49-F238E27FC236}">
                  <a16:creationId xmlns:a16="http://schemas.microsoft.com/office/drawing/2014/main" id="{1033F80D-6A9E-D36C-56A4-2803B796861B}"/>
                </a:ext>
              </a:extLst>
            </p:cNvPr>
            <p:cNvSpPr/>
            <p:nvPr/>
          </p:nvSpPr>
          <p:spPr>
            <a:xfrm>
              <a:off x="10702827" y="2525163"/>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49" name="Ellipse 48">
              <a:extLst>
                <a:ext uri="{FF2B5EF4-FFF2-40B4-BE49-F238E27FC236}">
                  <a16:creationId xmlns:a16="http://schemas.microsoft.com/office/drawing/2014/main" id="{5AFF6CFE-C2FD-9A21-1CE4-6070722A0FC1}"/>
                </a:ext>
              </a:extLst>
            </p:cNvPr>
            <p:cNvSpPr/>
            <p:nvPr/>
          </p:nvSpPr>
          <p:spPr>
            <a:xfrm>
              <a:off x="10551502" y="2686343"/>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grpSp>
      <p:grpSp>
        <p:nvGrpSpPr>
          <p:cNvPr id="50" name="Groupe 49">
            <a:extLst>
              <a:ext uri="{FF2B5EF4-FFF2-40B4-BE49-F238E27FC236}">
                <a16:creationId xmlns:a16="http://schemas.microsoft.com/office/drawing/2014/main" id="{75F89186-C23D-2347-5013-BB0A41FA66A8}"/>
              </a:ext>
            </a:extLst>
          </p:cNvPr>
          <p:cNvGrpSpPr/>
          <p:nvPr/>
        </p:nvGrpSpPr>
        <p:grpSpPr>
          <a:xfrm rot="5004695">
            <a:off x="17063503" y="5980798"/>
            <a:ext cx="894807" cy="399641"/>
            <a:chOff x="10255350" y="2525163"/>
            <a:chExt cx="596538" cy="266427"/>
          </a:xfrm>
        </p:grpSpPr>
        <p:sp>
          <p:nvSpPr>
            <p:cNvPr id="51" name="Ellipse 50">
              <a:extLst>
                <a:ext uri="{FF2B5EF4-FFF2-40B4-BE49-F238E27FC236}">
                  <a16:creationId xmlns:a16="http://schemas.microsoft.com/office/drawing/2014/main" id="{AAC91825-CF15-4617-A5EA-1A6E78A4AA0B}"/>
                </a:ext>
              </a:extLst>
            </p:cNvPr>
            <p:cNvSpPr/>
            <p:nvPr/>
          </p:nvSpPr>
          <p:spPr>
            <a:xfrm>
              <a:off x="10255350" y="2646506"/>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52" name="Ellipse 51">
              <a:extLst>
                <a:ext uri="{FF2B5EF4-FFF2-40B4-BE49-F238E27FC236}">
                  <a16:creationId xmlns:a16="http://schemas.microsoft.com/office/drawing/2014/main" id="{368E03F4-DBFB-4AAE-5F3B-6119CACF7C19}"/>
                </a:ext>
              </a:extLst>
            </p:cNvPr>
            <p:cNvSpPr/>
            <p:nvPr/>
          </p:nvSpPr>
          <p:spPr>
            <a:xfrm>
              <a:off x="10354724" y="2681581"/>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53" name="Ellipse 52">
              <a:extLst>
                <a:ext uri="{FF2B5EF4-FFF2-40B4-BE49-F238E27FC236}">
                  <a16:creationId xmlns:a16="http://schemas.microsoft.com/office/drawing/2014/main" id="{E80F434A-8015-FB8A-28BF-83C93CA3B42E}"/>
                </a:ext>
              </a:extLst>
            </p:cNvPr>
            <p:cNvSpPr/>
            <p:nvPr/>
          </p:nvSpPr>
          <p:spPr>
            <a:xfrm>
              <a:off x="10486072" y="2604098"/>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54" name="Ellipse 53">
              <a:extLst>
                <a:ext uri="{FF2B5EF4-FFF2-40B4-BE49-F238E27FC236}">
                  <a16:creationId xmlns:a16="http://schemas.microsoft.com/office/drawing/2014/main" id="{CFBC569C-A3E0-11D7-303F-FAAC2C997AE3}"/>
                </a:ext>
              </a:extLst>
            </p:cNvPr>
            <p:cNvSpPr/>
            <p:nvPr/>
          </p:nvSpPr>
          <p:spPr>
            <a:xfrm>
              <a:off x="10653140" y="2635875"/>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55" name="Ellipse 54">
              <a:extLst>
                <a:ext uri="{FF2B5EF4-FFF2-40B4-BE49-F238E27FC236}">
                  <a16:creationId xmlns:a16="http://schemas.microsoft.com/office/drawing/2014/main" id="{433AD4BD-F705-2A89-7789-31516F54309E}"/>
                </a:ext>
              </a:extLst>
            </p:cNvPr>
            <p:cNvSpPr/>
            <p:nvPr/>
          </p:nvSpPr>
          <p:spPr>
            <a:xfrm>
              <a:off x="10752514" y="2670950"/>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56" name="Ellipse 55">
              <a:extLst>
                <a:ext uri="{FF2B5EF4-FFF2-40B4-BE49-F238E27FC236}">
                  <a16:creationId xmlns:a16="http://schemas.microsoft.com/office/drawing/2014/main" id="{099D96E3-63A1-EC06-77D3-A6ECEC7D425C}"/>
                </a:ext>
              </a:extLst>
            </p:cNvPr>
            <p:cNvSpPr/>
            <p:nvPr/>
          </p:nvSpPr>
          <p:spPr>
            <a:xfrm>
              <a:off x="10278000" y="2530628"/>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57" name="Ellipse 56">
              <a:extLst>
                <a:ext uri="{FF2B5EF4-FFF2-40B4-BE49-F238E27FC236}">
                  <a16:creationId xmlns:a16="http://schemas.microsoft.com/office/drawing/2014/main" id="{4D2595D6-EDE5-FFC9-9999-2D43AB71332A}"/>
                </a:ext>
              </a:extLst>
            </p:cNvPr>
            <p:cNvSpPr/>
            <p:nvPr/>
          </p:nvSpPr>
          <p:spPr>
            <a:xfrm>
              <a:off x="10377374" y="2565703"/>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58" name="Ellipse 57">
              <a:extLst>
                <a:ext uri="{FF2B5EF4-FFF2-40B4-BE49-F238E27FC236}">
                  <a16:creationId xmlns:a16="http://schemas.microsoft.com/office/drawing/2014/main" id="{1F503A71-A802-3762-62D0-B4A16EED8ED3}"/>
                </a:ext>
              </a:extLst>
            </p:cNvPr>
            <p:cNvSpPr/>
            <p:nvPr/>
          </p:nvSpPr>
          <p:spPr>
            <a:xfrm>
              <a:off x="10580386" y="2542701"/>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59" name="Ellipse 58">
              <a:extLst>
                <a:ext uri="{FF2B5EF4-FFF2-40B4-BE49-F238E27FC236}">
                  <a16:creationId xmlns:a16="http://schemas.microsoft.com/office/drawing/2014/main" id="{ABDF5C49-55F0-635A-5764-C9B99516AC96}"/>
                </a:ext>
              </a:extLst>
            </p:cNvPr>
            <p:cNvSpPr/>
            <p:nvPr/>
          </p:nvSpPr>
          <p:spPr>
            <a:xfrm>
              <a:off x="10702827" y="2525163"/>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60" name="Ellipse 59">
              <a:extLst>
                <a:ext uri="{FF2B5EF4-FFF2-40B4-BE49-F238E27FC236}">
                  <a16:creationId xmlns:a16="http://schemas.microsoft.com/office/drawing/2014/main" id="{45B525EB-033A-AC31-302F-F445B85F7C44}"/>
                </a:ext>
              </a:extLst>
            </p:cNvPr>
            <p:cNvSpPr/>
            <p:nvPr/>
          </p:nvSpPr>
          <p:spPr>
            <a:xfrm>
              <a:off x="10551502" y="2686343"/>
              <a:ext cx="99374" cy="105247"/>
            </a:xfrm>
            <a:prstGeom prst="ellipse">
              <a:avLst/>
            </a:prstGeom>
            <a:solidFill>
              <a:srgbClr val="5A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grpSp>
      <p:sp>
        <p:nvSpPr>
          <p:cNvPr id="61" name="ZoneTexte 60">
            <a:extLst>
              <a:ext uri="{FF2B5EF4-FFF2-40B4-BE49-F238E27FC236}">
                <a16:creationId xmlns:a16="http://schemas.microsoft.com/office/drawing/2014/main" id="{0DEE350E-01E6-C1D9-3963-D9DE6394279D}"/>
              </a:ext>
            </a:extLst>
          </p:cNvPr>
          <p:cNvSpPr txBox="1"/>
          <p:nvPr/>
        </p:nvSpPr>
        <p:spPr>
          <a:xfrm>
            <a:off x="14478000" y="6944266"/>
            <a:ext cx="1604031" cy="369332"/>
          </a:xfrm>
          <a:prstGeom prst="rect">
            <a:avLst/>
          </a:prstGeom>
          <a:noFill/>
        </p:spPr>
        <p:txBody>
          <a:bodyPr wrap="square">
            <a:spAutoFit/>
          </a:bodyPr>
          <a:lstStyle/>
          <a:p>
            <a:pPr algn="ctr"/>
            <a:r>
              <a:rPr lang="fr-FR" dirty="0">
                <a:solidFill>
                  <a:srgbClr val="333638"/>
                </a:solidFill>
                <a:latin typeface="Roboto-Regular"/>
              </a:rPr>
              <a:t>Filtration</a:t>
            </a:r>
            <a:endParaRPr lang="fr-FR" dirty="0">
              <a:solidFill>
                <a:srgbClr val="333638"/>
              </a:solidFill>
            </a:endParaRPr>
          </a:p>
        </p:txBody>
      </p:sp>
      <p:sp>
        <p:nvSpPr>
          <p:cNvPr id="62" name="ZoneTexte 61">
            <a:extLst>
              <a:ext uri="{FF2B5EF4-FFF2-40B4-BE49-F238E27FC236}">
                <a16:creationId xmlns:a16="http://schemas.microsoft.com/office/drawing/2014/main" id="{58A18738-7004-6E0C-C93B-B1653FC2D3C4}"/>
              </a:ext>
            </a:extLst>
          </p:cNvPr>
          <p:cNvSpPr txBox="1"/>
          <p:nvPr/>
        </p:nvSpPr>
        <p:spPr>
          <a:xfrm>
            <a:off x="15939822" y="6914912"/>
            <a:ext cx="2564172" cy="646331"/>
          </a:xfrm>
          <a:prstGeom prst="rect">
            <a:avLst/>
          </a:prstGeom>
          <a:noFill/>
        </p:spPr>
        <p:txBody>
          <a:bodyPr wrap="square">
            <a:spAutoFit/>
          </a:bodyPr>
          <a:lstStyle/>
          <a:p>
            <a:pPr algn="ctr"/>
            <a:r>
              <a:rPr lang="fr-FR" dirty="0">
                <a:solidFill>
                  <a:srgbClr val="333638"/>
                </a:solidFill>
                <a:latin typeface="Roboto-Regular"/>
              </a:rPr>
              <a:t>Low-temperature drying  </a:t>
            </a:r>
            <a:endParaRPr lang="fr-FR" dirty="0">
              <a:solidFill>
                <a:srgbClr val="333638"/>
              </a:solidFill>
            </a:endParaRPr>
          </a:p>
        </p:txBody>
      </p:sp>
      <p:pic>
        <p:nvPicPr>
          <p:cNvPr id="66" name="Image 65">
            <a:extLst>
              <a:ext uri="{FF2B5EF4-FFF2-40B4-BE49-F238E27FC236}">
                <a16:creationId xmlns:a16="http://schemas.microsoft.com/office/drawing/2014/main" id="{A4764DE1-54D5-BA4B-B39C-E5FBB8B6ECB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784" b="92568" l="8219" r="96575">
                        <a14:foregroundMark x1="9589" y1="15541" x2="10959" y2="35135"/>
                        <a14:foregroundMark x1="17123" y1="16892" x2="15068" y2="18919"/>
                        <a14:foregroundMark x1="39041" y1="46622" x2="41781" y2="52703"/>
                        <a14:foregroundMark x1="43151" y1="83784" x2="40411" y2="92568"/>
                        <a14:foregroundMark x1="80137" y1="31081" x2="93836" y2="28378"/>
                        <a14:foregroundMark x1="82877" y1="23649" x2="96575" y2="22973"/>
                        <a14:foregroundMark x1="80822" y1="15541" x2="90411" y2="14189"/>
                        <a14:foregroundMark x1="73973" y1="16892" x2="74658" y2="22297"/>
                        <a14:foregroundMark x1="69863" y1="15541" x2="67123" y2="18919"/>
                        <a14:foregroundMark x1="64384" y1="14865" x2="60959" y2="18919"/>
                      </a14:backgroundRemoval>
                    </a14:imgEffect>
                  </a14:imgLayer>
                </a14:imgProps>
              </a:ext>
            </a:extLst>
          </a:blip>
          <a:stretch>
            <a:fillRect/>
          </a:stretch>
        </p:blipFill>
        <p:spPr>
          <a:xfrm rot="1692926">
            <a:off x="15997975" y="4811879"/>
            <a:ext cx="1668924" cy="1691787"/>
          </a:xfrm>
          <a:prstGeom prst="rect">
            <a:avLst/>
          </a:prstGeom>
        </p:spPr>
      </p:pic>
      <p:pic>
        <p:nvPicPr>
          <p:cNvPr id="68" name="Image 67">
            <a:extLst>
              <a:ext uri="{FF2B5EF4-FFF2-40B4-BE49-F238E27FC236}">
                <a16:creationId xmlns:a16="http://schemas.microsoft.com/office/drawing/2014/main" id="{A6334DE2-19B3-F698-A7FD-A55D4D3CED5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6795902" y="5587097"/>
            <a:ext cx="484671" cy="487860"/>
          </a:xfrm>
          <a:prstGeom prst="rect">
            <a:avLst/>
          </a:prstGeom>
        </p:spPr>
      </p:pic>
      <p:pic>
        <p:nvPicPr>
          <p:cNvPr id="2" name="Image 1" descr="Une image contenant pétale, lotus, plante, Plante aquatique&#10;&#10;Description générée automatiquement">
            <a:extLst>
              <a:ext uri="{FF2B5EF4-FFF2-40B4-BE49-F238E27FC236}">
                <a16:creationId xmlns:a16="http://schemas.microsoft.com/office/drawing/2014/main" id="{44E9419C-E4E7-BED8-B7A6-5C2DF588268F}"/>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77369" y="4247389"/>
            <a:ext cx="3123892" cy="2679415"/>
          </a:xfrm>
          <a:prstGeom prst="rect">
            <a:avLst/>
          </a:prstGeom>
        </p:spPr>
      </p:pic>
    </p:spTree>
    <p:extLst>
      <p:ext uri="{BB962C8B-B14F-4D97-AF65-F5344CB8AC3E}">
        <p14:creationId xmlns:p14="http://schemas.microsoft.com/office/powerpoint/2010/main" val="3484813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étoile de mer, échinoderme, invertébré, nourriture&#10;&#10;Description générée automatiquement">
            <a:extLst>
              <a:ext uri="{FF2B5EF4-FFF2-40B4-BE49-F238E27FC236}">
                <a16:creationId xmlns:a16="http://schemas.microsoft.com/office/drawing/2014/main" id="{F2556425-5981-D284-A82B-853113FA58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8832" y="4128638"/>
            <a:ext cx="6234304" cy="4258619"/>
          </a:xfrm>
          <a:prstGeom prst="rect">
            <a:avLst/>
          </a:prstGeom>
        </p:spPr>
      </p:pic>
      <p:sp>
        <p:nvSpPr>
          <p:cNvPr id="11" name="Rectangle 10"/>
          <p:cNvSpPr/>
          <p:nvPr/>
        </p:nvSpPr>
        <p:spPr>
          <a:xfrm>
            <a:off x="2085186" y="1561910"/>
            <a:ext cx="14097000" cy="830997"/>
          </a:xfrm>
          <a:prstGeom prst="rect">
            <a:avLst/>
          </a:prstGeom>
          <a:solidFill>
            <a:srgbClr val="00584A"/>
          </a:solidFill>
        </p:spPr>
        <p:txBody>
          <a:bodyPr wrap="square">
            <a:spAutoFit/>
          </a:bodyPr>
          <a:lstStyle/>
          <a:p>
            <a:pPr algn="ctr">
              <a:defRPr/>
            </a:pPr>
            <a:r>
              <a:rPr lang="fr-FR" sz="4800" dirty="0">
                <a:solidFill>
                  <a:schemeClr val="bg1"/>
                </a:solidFill>
                <a:latin typeface="Roboto Black" panose="02000000000000000000" pitchFamily="2" charset="0"/>
                <a:ea typeface="Roboto Black" panose="02000000000000000000" pitchFamily="2" charset="0"/>
              </a:rPr>
              <a:t>Enriched with mushroom oleo-extracts</a:t>
            </a:r>
          </a:p>
        </p:txBody>
      </p:sp>
      <p:sp>
        <p:nvSpPr>
          <p:cNvPr id="20" name="Espace réservé du titre 1"/>
          <p:cNvSpPr txBox="1">
            <a:spLocks/>
          </p:cNvSpPr>
          <p:nvPr/>
        </p:nvSpPr>
        <p:spPr>
          <a:xfrm>
            <a:off x="1250576" y="53713"/>
            <a:ext cx="15773400" cy="1988345"/>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lvl="0">
              <a:defRPr/>
            </a:pPr>
            <a:r>
              <a:rPr lang="fr-FR" sz="7200" dirty="0"/>
              <a:t>An ultra-complete formula</a:t>
            </a:r>
          </a:p>
        </p:txBody>
      </p:sp>
      <p:sp>
        <p:nvSpPr>
          <p:cNvPr id="9" name="ZoneTexte 8"/>
          <p:cNvSpPr txBox="1"/>
          <p:nvPr/>
        </p:nvSpPr>
        <p:spPr>
          <a:xfrm>
            <a:off x="2085186" y="5204708"/>
            <a:ext cx="8417256" cy="1107996"/>
          </a:xfrm>
          <a:prstGeom prst="rect">
            <a:avLst/>
          </a:prstGeom>
          <a:noFill/>
        </p:spPr>
        <p:txBody>
          <a:bodyPr wrap="square" rtlCol="0">
            <a:spAutoFit/>
          </a:bodyPr>
          <a:lstStyle/>
          <a:p>
            <a:r>
              <a:rPr lang="fr-FR" sz="4200" b="1" dirty="0" err="1">
                <a:solidFill>
                  <a:srgbClr val="00584A"/>
                </a:solidFill>
                <a:latin typeface="Roboto Black" panose="02000000000000000000" pitchFamily="2" charset="0"/>
                <a:ea typeface="Roboto Black" panose="02000000000000000000" pitchFamily="2" charset="0"/>
              </a:rPr>
              <a:t>Reishi </a:t>
            </a:r>
            <a:r>
              <a:rPr lang="fr-FR" sz="3000" b="1" dirty="0">
                <a:solidFill>
                  <a:srgbClr val="00584A"/>
                </a:solidFill>
                <a:latin typeface="Roboto Light" panose="02000000000000000000" pitchFamily="2" charset="0"/>
                <a:ea typeface="Roboto Light" panose="02000000000000000000" pitchFamily="2" charset="0"/>
              </a:rPr>
              <a:t>(immortality mushroom) </a:t>
            </a:r>
          </a:p>
          <a:p>
            <a:r>
              <a:rPr lang="fr-FR" sz="2400" dirty="0"/>
              <a:t>Moisturizing, antioxidant and anti-inflammatory</a:t>
            </a:r>
          </a:p>
        </p:txBody>
      </p:sp>
      <p:sp>
        <p:nvSpPr>
          <p:cNvPr id="22" name="ZoneTexte 21"/>
          <p:cNvSpPr txBox="1"/>
          <p:nvPr/>
        </p:nvSpPr>
        <p:spPr>
          <a:xfrm>
            <a:off x="951932" y="8205525"/>
            <a:ext cx="16363508" cy="1384995"/>
          </a:xfrm>
          <a:prstGeom prst="rect">
            <a:avLst/>
          </a:prstGeom>
          <a:noFill/>
        </p:spPr>
        <p:txBody>
          <a:bodyPr wrap="square" rtlCol="0">
            <a:spAutoFit/>
          </a:bodyPr>
          <a:lstStyle/>
          <a:p>
            <a:pPr algn="ctr">
              <a:defRPr/>
            </a:pPr>
            <a:r>
              <a:rPr lang="fr-FR" sz="4200" i="1" dirty="0">
                <a:solidFill>
                  <a:srgbClr val="00584A"/>
                </a:solidFill>
                <a:latin typeface="Roboto Black" panose="02000000000000000000" pitchFamily="2" charset="0"/>
                <a:ea typeface="Roboto Black" panose="02000000000000000000" pitchFamily="2" charset="0"/>
              </a:rPr>
              <a:t>Enhanced actions with CBD</a:t>
            </a:r>
            <a:br>
              <a:rPr lang="fr-FR" sz="4200" i="1" dirty="0">
                <a:solidFill>
                  <a:srgbClr val="00584A"/>
                </a:solidFill>
                <a:latin typeface="Roboto Black" panose="02000000000000000000" pitchFamily="2" charset="0"/>
                <a:ea typeface="Roboto Black" panose="02000000000000000000" pitchFamily="2" charset="0"/>
              </a:rPr>
            </a:br>
            <a:r>
              <a:rPr lang="fr-FR" sz="4200" i="1" dirty="0">
                <a:solidFill>
                  <a:srgbClr val="00584A"/>
                </a:solidFill>
                <a:latin typeface="Roboto Black" panose="02000000000000000000" pitchFamily="2" charset="0"/>
                <a:ea typeface="Roboto Black" panose="02000000000000000000" pitchFamily="2" charset="0"/>
              </a:rPr>
              <a:t>Anti-oxidant, Moisturizing</a:t>
            </a:r>
            <a:endParaRPr lang="fr-FR" sz="4200" i="1" dirty="0">
              <a:solidFill>
                <a:srgbClr val="00584A"/>
              </a:solidFill>
              <a:latin typeface="Roboto Black" panose="02000000000000000000" pitchFamily="2" charset="0"/>
              <a:ea typeface="Roboto Black" panose="02000000000000000000" pitchFamily="2" charset="0"/>
              <a:sym typeface="Wingdings" panose="05000000000000000000" pitchFamily="2" charset="2"/>
            </a:endParaRPr>
          </a:p>
        </p:txBody>
      </p:sp>
      <p:sp>
        <p:nvSpPr>
          <p:cNvPr id="23" name="ZoneTexte 22"/>
          <p:cNvSpPr txBox="1"/>
          <p:nvPr/>
        </p:nvSpPr>
        <p:spPr>
          <a:xfrm>
            <a:off x="716430" y="2585296"/>
            <a:ext cx="16834512" cy="1384995"/>
          </a:xfrm>
          <a:prstGeom prst="rect">
            <a:avLst/>
          </a:prstGeom>
          <a:noFill/>
        </p:spPr>
        <p:txBody>
          <a:bodyPr wrap="square" rtlCol="0">
            <a:spAutoFit/>
          </a:bodyPr>
          <a:lstStyle/>
          <a:p>
            <a:pPr algn="ctr"/>
            <a:r>
              <a:rPr lang="fr-FR" sz="4200" i="1" dirty="0" err="1">
                <a:solidFill>
                  <a:srgbClr val="00584A"/>
                </a:solidFill>
                <a:latin typeface="Roboto Black" panose="02000000000000000000" pitchFamily="2" charset="0"/>
                <a:ea typeface="Roboto Black" panose="02000000000000000000" pitchFamily="2" charset="0"/>
              </a:rPr>
              <a:t>Adaptogenic</a:t>
            </a:r>
            <a:r>
              <a:rPr lang="fr-FR" sz="4200" i="1" dirty="0">
                <a:solidFill>
                  <a:srgbClr val="00584A"/>
                </a:solidFill>
                <a:latin typeface="Roboto Black" panose="02000000000000000000" pitchFamily="2" charset="0"/>
                <a:ea typeface="Roboto Black" panose="02000000000000000000" pitchFamily="2" charset="0"/>
              </a:rPr>
              <a:t> superfood</a:t>
            </a:r>
            <a:br>
              <a:rPr lang="fr-FR" sz="4200" i="1" dirty="0">
                <a:solidFill>
                  <a:srgbClr val="00584A"/>
                </a:solidFill>
                <a:latin typeface="Roboto Black" panose="02000000000000000000" pitchFamily="2" charset="0"/>
                <a:ea typeface="Roboto Black" panose="02000000000000000000" pitchFamily="2" charset="0"/>
              </a:rPr>
            </a:br>
            <a:r>
              <a:rPr lang="fr-FR" sz="4200" i="1" dirty="0">
                <a:solidFill>
                  <a:srgbClr val="00584A"/>
                </a:solidFill>
                <a:latin typeface="Roboto Black" panose="02000000000000000000" pitchFamily="2" charset="0"/>
                <a:ea typeface="Roboto Black" panose="02000000000000000000" pitchFamily="2" charset="0"/>
              </a:rPr>
              <a:t> = helps the body adapt to stress and fatigue.</a:t>
            </a:r>
          </a:p>
        </p:txBody>
      </p:sp>
    </p:spTree>
    <p:extLst>
      <p:ext uri="{BB962C8B-B14F-4D97-AF65-F5344CB8AC3E}">
        <p14:creationId xmlns:p14="http://schemas.microsoft.com/office/powerpoint/2010/main" val="3064372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a:extLst>
              <a:ext uri="{FF2B5EF4-FFF2-40B4-BE49-F238E27FC236}">
                <a16:creationId xmlns:a16="http://schemas.microsoft.com/office/drawing/2014/main" id="{4520D6B3-570E-93B0-7623-20139D187531}"/>
              </a:ext>
            </a:extLst>
          </p:cNvPr>
          <p:cNvSpPr txBox="1"/>
          <p:nvPr/>
        </p:nvSpPr>
        <p:spPr>
          <a:xfrm>
            <a:off x="2477431" y="2774747"/>
            <a:ext cx="5439714" cy="1077218"/>
          </a:xfrm>
          <a:prstGeom prst="rect">
            <a:avLst/>
          </a:prstGeom>
          <a:noFill/>
        </p:spPr>
        <p:txBody>
          <a:bodyPr wrap="square">
            <a:spAutoFit/>
          </a:bodyPr>
          <a:lstStyle/>
          <a:p>
            <a:pPr algn="ctr"/>
            <a:r>
              <a:rPr lang="fr-FR" sz="3200" dirty="0">
                <a:solidFill>
                  <a:srgbClr val="00584A"/>
                </a:solidFill>
                <a:latin typeface="Roboto" panose="02000000000000000000" pitchFamily="2" charset="0"/>
                <a:ea typeface="Roboto" panose="02000000000000000000" pitchFamily="2" charset="0"/>
              </a:rPr>
              <a:t>30% </a:t>
            </a:r>
            <a:r>
              <a:rPr lang="fr-FR" sz="3200" dirty="0" err="1">
                <a:solidFill>
                  <a:srgbClr val="00584A"/>
                </a:solidFill>
                <a:latin typeface="Roboto" panose="02000000000000000000" pitchFamily="2" charset="0"/>
                <a:ea typeface="Roboto" panose="02000000000000000000" pitchFamily="2" charset="0"/>
              </a:rPr>
              <a:t>Organic</a:t>
            </a:r>
            <a:r>
              <a:rPr lang="fr-FR" sz="3200" dirty="0">
                <a:solidFill>
                  <a:srgbClr val="00584A"/>
                </a:solidFill>
                <a:latin typeface="Roboto" panose="02000000000000000000" pitchFamily="2" charset="0"/>
                <a:ea typeface="Roboto" panose="02000000000000000000" pitchFamily="2" charset="0"/>
              </a:rPr>
              <a:t> </a:t>
            </a:r>
            <a:r>
              <a:rPr lang="fr-FR" sz="3200" dirty="0" err="1">
                <a:solidFill>
                  <a:srgbClr val="00584A"/>
                </a:solidFill>
                <a:latin typeface="Roboto" panose="02000000000000000000" pitchFamily="2" charset="0"/>
                <a:ea typeface="Roboto" panose="02000000000000000000" pitchFamily="2" charset="0"/>
              </a:rPr>
              <a:t>vegetable</a:t>
            </a:r>
            <a:r>
              <a:rPr lang="fr-FR" sz="3200" dirty="0">
                <a:solidFill>
                  <a:srgbClr val="00584A"/>
                </a:solidFill>
                <a:latin typeface="Roboto" panose="02000000000000000000" pitchFamily="2" charset="0"/>
                <a:ea typeface="Roboto" panose="02000000000000000000" pitchFamily="2" charset="0"/>
              </a:rPr>
              <a:t> </a:t>
            </a:r>
            <a:r>
              <a:rPr lang="fr-FR" sz="3200" dirty="0" err="1">
                <a:solidFill>
                  <a:srgbClr val="00584A"/>
                </a:solidFill>
                <a:latin typeface="Roboto" panose="02000000000000000000" pitchFamily="2" charset="0"/>
                <a:ea typeface="Roboto" panose="02000000000000000000" pitchFamily="2" charset="0"/>
              </a:rPr>
              <a:t>oils</a:t>
            </a:r>
            <a:endParaRPr lang="fr-FR" sz="3200" dirty="0">
              <a:solidFill>
                <a:srgbClr val="00584A"/>
              </a:solidFill>
              <a:latin typeface="Roboto" panose="02000000000000000000" pitchFamily="2" charset="0"/>
              <a:ea typeface="Roboto" panose="02000000000000000000" pitchFamily="2" charset="0"/>
            </a:endParaRPr>
          </a:p>
          <a:p>
            <a:pPr algn="ctr"/>
            <a:r>
              <a:rPr lang="fr-FR" sz="3200" dirty="0" err="1">
                <a:solidFill>
                  <a:srgbClr val="00584A"/>
                </a:solidFill>
                <a:latin typeface="Roboto" panose="02000000000000000000" pitchFamily="2" charset="0"/>
                <a:ea typeface="Roboto" panose="02000000000000000000" pitchFamily="2" charset="0"/>
              </a:rPr>
              <a:t>Hemp</a:t>
            </a:r>
            <a:r>
              <a:rPr lang="fr-FR" sz="3200" dirty="0">
                <a:solidFill>
                  <a:srgbClr val="00584A"/>
                </a:solidFill>
                <a:latin typeface="Roboto" panose="02000000000000000000" pitchFamily="2" charset="0"/>
                <a:ea typeface="Roboto" panose="02000000000000000000" pitchFamily="2" charset="0"/>
              </a:rPr>
              <a:t> + Inca </a:t>
            </a:r>
            <a:r>
              <a:rPr lang="fr-FR" sz="3200" dirty="0" err="1">
                <a:solidFill>
                  <a:srgbClr val="00584A"/>
                </a:solidFill>
                <a:latin typeface="Roboto" panose="02000000000000000000" pitchFamily="2" charset="0"/>
                <a:ea typeface="Roboto" panose="02000000000000000000" pitchFamily="2" charset="0"/>
              </a:rPr>
              <a:t>Inchi</a:t>
            </a:r>
            <a:endParaRPr lang="fr-FR" sz="3200" dirty="0">
              <a:solidFill>
                <a:srgbClr val="00584A"/>
              </a:solidFill>
              <a:latin typeface="Roboto" panose="02000000000000000000" pitchFamily="2" charset="0"/>
              <a:ea typeface="Roboto" panose="02000000000000000000" pitchFamily="2" charset="0"/>
            </a:endParaRPr>
          </a:p>
        </p:txBody>
      </p:sp>
      <p:sp>
        <p:nvSpPr>
          <p:cNvPr id="34" name="ZoneTexte 33">
            <a:extLst>
              <a:ext uri="{FF2B5EF4-FFF2-40B4-BE49-F238E27FC236}">
                <a16:creationId xmlns:a16="http://schemas.microsoft.com/office/drawing/2014/main" id="{A66D95DE-6E05-00E4-8969-2BBB34639B33}"/>
              </a:ext>
            </a:extLst>
          </p:cNvPr>
          <p:cNvSpPr txBox="1"/>
          <p:nvPr/>
        </p:nvSpPr>
        <p:spPr>
          <a:xfrm>
            <a:off x="9829800" y="2705100"/>
            <a:ext cx="7194176" cy="1077218"/>
          </a:xfrm>
          <a:prstGeom prst="rect">
            <a:avLst/>
          </a:prstGeom>
          <a:noFill/>
        </p:spPr>
        <p:txBody>
          <a:bodyPr wrap="square">
            <a:spAutoFit/>
          </a:bodyPr>
          <a:lstStyle/>
          <a:p>
            <a:pPr algn="ctr"/>
            <a:r>
              <a:rPr lang="fr-FR" sz="3200" dirty="0">
                <a:solidFill>
                  <a:srgbClr val="00584A"/>
                </a:solidFill>
                <a:latin typeface="Roboto" panose="02000000000000000000" pitchFamily="2" charset="0"/>
                <a:ea typeface="Roboto" panose="02000000000000000000" pitchFamily="2" charset="0"/>
              </a:rPr>
              <a:t>Essential </a:t>
            </a:r>
            <a:r>
              <a:rPr lang="fr-FR" sz="3200" dirty="0" err="1">
                <a:solidFill>
                  <a:srgbClr val="00584A"/>
                </a:solidFill>
                <a:latin typeface="Roboto" panose="02000000000000000000" pitchFamily="2" charset="0"/>
                <a:ea typeface="Roboto" panose="02000000000000000000" pitchFamily="2" charset="0"/>
              </a:rPr>
              <a:t>Oils</a:t>
            </a:r>
            <a:r>
              <a:rPr lang="fr-FR" sz="3200" dirty="0">
                <a:solidFill>
                  <a:srgbClr val="00584A"/>
                </a:solidFill>
                <a:latin typeface="Roboto" panose="02000000000000000000" pitchFamily="2" charset="0"/>
                <a:ea typeface="Roboto" panose="02000000000000000000" pitchFamily="2" charset="0"/>
              </a:rPr>
              <a:t> </a:t>
            </a:r>
            <a:r>
              <a:rPr lang="fr-FR" sz="3200" dirty="0" err="1">
                <a:solidFill>
                  <a:srgbClr val="00584A"/>
                </a:solidFill>
                <a:latin typeface="Roboto" panose="02000000000000000000" pitchFamily="2" charset="0"/>
                <a:ea typeface="Roboto" panose="02000000000000000000" pitchFamily="2" charset="0"/>
              </a:rPr>
              <a:t>Lavender</a:t>
            </a:r>
            <a:r>
              <a:rPr lang="fr-FR" sz="3200" dirty="0">
                <a:solidFill>
                  <a:srgbClr val="00584A"/>
                </a:solidFill>
                <a:latin typeface="Roboto" panose="02000000000000000000" pitchFamily="2" charset="0"/>
                <a:ea typeface="Roboto" panose="02000000000000000000" pitchFamily="2" charset="0"/>
              </a:rPr>
              <a:t> + </a:t>
            </a:r>
            <a:r>
              <a:rPr lang="fr-FR" sz="3200" dirty="0" err="1">
                <a:solidFill>
                  <a:srgbClr val="00584A"/>
                </a:solidFill>
                <a:latin typeface="Roboto" panose="02000000000000000000" pitchFamily="2" charset="0"/>
                <a:ea typeface="Roboto" panose="02000000000000000000" pitchFamily="2" charset="0"/>
              </a:rPr>
              <a:t>Chamomile</a:t>
            </a:r>
            <a:r>
              <a:rPr lang="fr-FR" sz="3200" dirty="0">
                <a:solidFill>
                  <a:srgbClr val="00584A"/>
                </a:solidFill>
                <a:latin typeface="Roboto" panose="02000000000000000000" pitchFamily="2" charset="0"/>
                <a:ea typeface="Roboto" panose="02000000000000000000" pitchFamily="2" charset="0"/>
              </a:rPr>
              <a:t> + </a:t>
            </a:r>
            <a:r>
              <a:rPr lang="fr-FR" sz="3200" dirty="0" err="1">
                <a:solidFill>
                  <a:srgbClr val="00584A"/>
                </a:solidFill>
                <a:latin typeface="Roboto" panose="02000000000000000000" pitchFamily="2" charset="0"/>
                <a:ea typeface="Roboto" panose="02000000000000000000" pitchFamily="2" charset="0"/>
              </a:rPr>
              <a:t>Neroli</a:t>
            </a:r>
            <a:r>
              <a:rPr lang="fr-FR" sz="3200" dirty="0">
                <a:solidFill>
                  <a:srgbClr val="00584A"/>
                </a:solidFill>
                <a:latin typeface="Roboto" panose="02000000000000000000" pitchFamily="2" charset="0"/>
                <a:ea typeface="Roboto" panose="02000000000000000000" pitchFamily="2" charset="0"/>
              </a:rPr>
              <a:t> + Quintessence Yon-Ka</a:t>
            </a:r>
          </a:p>
        </p:txBody>
      </p:sp>
      <p:pic>
        <p:nvPicPr>
          <p:cNvPr id="9" name="Image 8">
            <a:extLst>
              <a:ext uri="{FF2B5EF4-FFF2-40B4-BE49-F238E27FC236}">
                <a16:creationId xmlns:a16="http://schemas.microsoft.com/office/drawing/2014/main" id="{EC3DE4BB-7C0D-68C0-E567-A5919BFF12C2}"/>
              </a:ext>
            </a:extLst>
          </p:cNvPr>
          <p:cNvPicPr>
            <a:picLocks noChangeAspect="1"/>
          </p:cNvPicPr>
          <p:nvPr/>
        </p:nvPicPr>
        <p:blipFill>
          <a:blip r:embed="rId3"/>
          <a:stretch>
            <a:fillRect/>
          </a:stretch>
        </p:blipFill>
        <p:spPr>
          <a:xfrm>
            <a:off x="2573624" y="3848100"/>
            <a:ext cx="5129633" cy="5010953"/>
          </a:xfrm>
          <a:prstGeom prst="rect">
            <a:avLst/>
          </a:prstGeom>
        </p:spPr>
      </p:pic>
      <p:pic>
        <p:nvPicPr>
          <p:cNvPr id="1028" name="Picture 4" descr="Photo libre de droit de Camomille Et Fleurs De Lavande Sur Fond Blanc  banque d'images et plus d'images libres de droit de Camomille - Fleur des  zones tempérées - Camomille - Fleur">
            <a:extLst>
              <a:ext uri="{FF2B5EF4-FFF2-40B4-BE49-F238E27FC236}">
                <a16:creationId xmlns:a16="http://schemas.microsoft.com/office/drawing/2014/main" id="{DE87F1AB-A5B1-3569-3570-AB3493C235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17" r="38280" b="22184"/>
          <a:stretch/>
        </p:blipFill>
        <p:spPr bwMode="auto">
          <a:xfrm>
            <a:off x="10675655" y="3945729"/>
            <a:ext cx="4830114" cy="4815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Espace réservé du titre 1">
            <a:extLst>
              <a:ext uri="{FF2B5EF4-FFF2-40B4-BE49-F238E27FC236}">
                <a16:creationId xmlns:a16="http://schemas.microsoft.com/office/drawing/2014/main" id="{C5CA4CC5-BF01-F2FE-269F-D90A63790F8B}"/>
              </a:ext>
            </a:extLst>
          </p:cNvPr>
          <p:cNvSpPr txBox="1">
            <a:spLocks/>
          </p:cNvSpPr>
          <p:nvPr/>
        </p:nvSpPr>
        <p:spPr>
          <a:xfrm>
            <a:off x="1250576" y="53713"/>
            <a:ext cx="15773400" cy="1988345"/>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lvl="0">
              <a:defRPr/>
            </a:pPr>
            <a:r>
              <a:rPr lang="fr-FR" sz="7200" dirty="0"/>
              <a:t>A high-performance formula</a:t>
            </a:r>
          </a:p>
        </p:txBody>
      </p:sp>
      <p:sp>
        <p:nvSpPr>
          <p:cNvPr id="3" name="Rectangle 2">
            <a:extLst>
              <a:ext uri="{FF2B5EF4-FFF2-40B4-BE49-F238E27FC236}">
                <a16:creationId xmlns:a16="http://schemas.microsoft.com/office/drawing/2014/main" id="{F3172998-D06D-2EE1-9B5C-B46CD520984F}"/>
              </a:ext>
            </a:extLst>
          </p:cNvPr>
          <p:cNvSpPr/>
          <p:nvPr/>
        </p:nvSpPr>
        <p:spPr>
          <a:xfrm>
            <a:off x="2823965" y="1714500"/>
            <a:ext cx="12568435" cy="830997"/>
          </a:xfrm>
          <a:prstGeom prst="rect">
            <a:avLst/>
          </a:prstGeom>
          <a:solidFill>
            <a:srgbClr val="00584A"/>
          </a:solidFill>
        </p:spPr>
        <p:txBody>
          <a:bodyPr wrap="square">
            <a:spAutoFit/>
          </a:bodyPr>
          <a:lstStyle/>
          <a:p>
            <a:pPr algn="ctr">
              <a:defRPr/>
            </a:pPr>
            <a:r>
              <a:rPr lang="en-US" sz="4800" dirty="0">
                <a:solidFill>
                  <a:schemeClr val="bg1"/>
                </a:solidFill>
                <a:latin typeface="Roboto Black" panose="02000000000000000000" pitchFamily="2" charset="0"/>
                <a:ea typeface="Roboto Black" panose="02000000000000000000" pitchFamily="2" charset="0"/>
              </a:rPr>
              <a:t>Synergy of powerful active ingredients</a:t>
            </a:r>
            <a:endParaRPr lang="fr-FR" sz="4800" dirty="0">
              <a:solidFill>
                <a:schemeClr val="bg1"/>
              </a:solidFill>
              <a:latin typeface="Roboto Black" panose="02000000000000000000" pitchFamily="2" charset="0"/>
              <a:ea typeface="Roboto Black" panose="02000000000000000000" pitchFamily="2" charset="0"/>
            </a:endParaRPr>
          </a:p>
        </p:txBody>
      </p:sp>
      <p:sp>
        <p:nvSpPr>
          <p:cNvPr id="8" name="ZoneTexte 7">
            <a:extLst>
              <a:ext uri="{FF2B5EF4-FFF2-40B4-BE49-F238E27FC236}">
                <a16:creationId xmlns:a16="http://schemas.microsoft.com/office/drawing/2014/main" id="{AD29F916-14CA-4EED-9C0B-EF4117FFC376}"/>
              </a:ext>
            </a:extLst>
          </p:cNvPr>
          <p:cNvSpPr txBox="1"/>
          <p:nvPr/>
        </p:nvSpPr>
        <p:spPr>
          <a:xfrm>
            <a:off x="1905000" y="8808303"/>
            <a:ext cx="6400800" cy="1323439"/>
          </a:xfrm>
          <a:prstGeom prst="rect">
            <a:avLst/>
          </a:prstGeom>
          <a:noFill/>
        </p:spPr>
        <p:txBody>
          <a:bodyPr wrap="square" rtlCol="0">
            <a:spAutoFit/>
          </a:bodyPr>
          <a:lstStyle/>
          <a:p>
            <a:pPr algn="just"/>
            <a:r>
              <a:rPr lang="fr-FR" sz="2800" dirty="0" err="1">
                <a:solidFill>
                  <a:srgbClr val="00584A"/>
                </a:solidFill>
                <a:latin typeface="Roboto" panose="02000000000000000000" pitchFamily="2" charset="0"/>
                <a:ea typeface="Roboto" panose="02000000000000000000" pitchFamily="2" charset="0"/>
              </a:rPr>
              <a:t>Hemp</a:t>
            </a:r>
            <a:r>
              <a:rPr lang="fr-FR" sz="2800" dirty="0">
                <a:solidFill>
                  <a:srgbClr val="00584A"/>
                </a:solidFill>
                <a:latin typeface="Roboto" panose="02000000000000000000" pitchFamily="2" charset="0"/>
                <a:ea typeface="Roboto" panose="02000000000000000000" pitchFamily="2" charset="0"/>
              </a:rPr>
              <a:t> : </a:t>
            </a:r>
            <a:r>
              <a:rPr lang="fr-FR" sz="2400" b="1" dirty="0" err="1">
                <a:solidFill>
                  <a:schemeClr val="tx1">
                    <a:lumMod val="75000"/>
                    <a:lumOff val="25000"/>
                  </a:schemeClr>
                </a:solidFill>
                <a:ea typeface="Roboto Black" panose="02000000000000000000" pitchFamily="2" charset="0"/>
              </a:rPr>
              <a:t>Reduces</a:t>
            </a:r>
            <a:r>
              <a:rPr lang="fr-FR" sz="2400" b="1" dirty="0">
                <a:solidFill>
                  <a:schemeClr val="tx1">
                    <a:lumMod val="75000"/>
                    <a:lumOff val="25000"/>
                  </a:schemeClr>
                </a:solidFill>
                <a:ea typeface="Roboto Black" panose="02000000000000000000" pitchFamily="2" charset="0"/>
              </a:rPr>
              <a:t> irritation, </a:t>
            </a:r>
            <a:r>
              <a:rPr lang="fr-FR" sz="2400" b="1" dirty="0" err="1">
                <a:solidFill>
                  <a:schemeClr val="tx1">
                    <a:lumMod val="75000"/>
                    <a:lumOff val="25000"/>
                  </a:schemeClr>
                </a:solidFill>
                <a:ea typeface="Roboto Black" panose="02000000000000000000" pitchFamily="2" charset="0"/>
              </a:rPr>
              <a:t>Moisturizes</a:t>
            </a:r>
            <a:r>
              <a:rPr lang="fr-FR" sz="2400" b="1" dirty="0">
                <a:solidFill>
                  <a:schemeClr val="tx1">
                    <a:lumMod val="75000"/>
                    <a:lumOff val="25000"/>
                  </a:schemeClr>
                </a:solidFill>
                <a:ea typeface="Roboto Black" panose="02000000000000000000" pitchFamily="2" charset="0"/>
              </a:rPr>
              <a:t>, </a:t>
            </a:r>
            <a:r>
              <a:rPr lang="fr-FR" sz="2400" b="1" dirty="0" err="1">
                <a:solidFill>
                  <a:schemeClr val="tx1">
                    <a:lumMod val="75000"/>
                    <a:lumOff val="25000"/>
                  </a:schemeClr>
                </a:solidFill>
                <a:ea typeface="Roboto Black" panose="02000000000000000000" pitchFamily="2" charset="0"/>
              </a:rPr>
              <a:t>Regulates</a:t>
            </a:r>
            <a:r>
              <a:rPr lang="fr-FR" sz="2400" b="1" dirty="0">
                <a:solidFill>
                  <a:schemeClr val="tx1">
                    <a:lumMod val="75000"/>
                    <a:lumOff val="25000"/>
                  </a:schemeClr>
                </a:solidFill>
                <a:ea typeface="Roboto Black" panose="02000000000000000000" pitchFamily="2" charset="0"/>
              </a:rPr>
              <a:t>, Anti-</a:t>
            </a:r>
            <a:r>
              <a:rPr lang="fr-FR" sz="2400" b="1" dirty="0" err="1">
                <a:solidFill>
                  <a:schemeClr val="tx1">
                    <a:lumMod val="75000"/>
                    <a:lumOff val="25000"/>
                  </a:schemeClr>
                </a:solidFill>
                <a:ea typeface="Roboto Black" panose="02000000000000000000" pitchFamily="2" charset="0"/>
              </a:rPr>
              <a:t>Aging</a:t>
            </a:r>
            <a:r>
              <a:rPr lang="fr-FR" sz="2400" b="1" dirty="0">
                <a:solidFill>
                  <a:schemeClr val="tx1">
                    <a:lumMod val="75000"/>
                    <a:lumOff val="25000"/>
                  </a:schemeClr>
                </a:solidFill>
                <a:ea typeface="Roboto Black" panose="02000000000000000000" pitchFamily="2" charset="0"/>
              </a:rPr>
              <a:t> Action</a:t>
            </a:r>
          </a:p>
          <a:p>
            <a:pPr algn="just"/>
            <a:r>
              <a:rPr lang="fr-FR" sz="2800" dirty="0">
                <a:solidFill>
                  <a:srgbClr val="00584A"/>
                </a:solidFill>
                <a:latin typeface="Roboto" panose="02000000000000000000" pitchFamily="2" charset="0"/>
                <a:ea typeface="Roboto" panose="02000000000000000000" pitchFamily="2" charset="0"/>
              </a:rPr>
              <a:t>Inca </a:t>
            </a:r>
            <a:r>
              <a:rPr lang="fr-FR" sz="2800" dirty="0" err="1">
                <a:solidFill>
                  <a:srgbClr val="00584A"/>
                </a:solidFill>
                <a:latin typeface="Roboto" panose="02000000000000000000" pitchFamily="2" charset="0"/>
                <a:ea typeface="Roboto" panose="02000000000000000000" pitchFamily="2" charset="0"/>
              </a:rPr>
              <a:t>Inchi</a:t>
            </a:r>
            <a:r>
              <a:rPr lang="fr-FR" sz="2800" dirty="0">
                <a:solidFill>
                  <a:srgbClr val="00584A"/>
                </a:solidFill>
                <a:latin typeface="Roboto" panose="02000000000000000000" pitchFamily="2" charset="0"/>
                <a:ea typeface="Roboto" panose="02000000000000000000" pitchFamily="2" charset="0"/>
              </a:rPr>
              <a:t> : </a:t>
            </a:r>
            <a:r>
              <a:rPr lang="fr-FR" sz="2400" b="1" dirty="0" err="1">
                <a:solidFill>
                  <a:schemeClr val="tx1">
                    <a:lumMod val="75000"/>
                    <a:lumOff val="25000"/>
                  </a:schemeClr>
                </a:solidFill>
                <a:ea typeface="Roboto Black" panose="02000000000000000000" pitchFamily="2" charset="0"/>
              </a:rPr>
              <a:t>Regenerates</a:t>
            </a:r>
            <a:r>
              <a:rPr lang="fr-FR" sz="2400" b="1" dirty="0">
                <a:solidFill>
                  <a:schemeClr val="tx1">
                    <a:lumMod val="75000"/>
                    <a:lumOff val="25000"/>
                  </a:schemeClr>
                </a:solidFill>
                <a:ea typeface="Roboto Black" panose="02000000000000000000" pitchFamily="2" charset="0"/>
              </a:rPr>
              <a:t>, </a:t>
            </a:r>
            <a:r>
              <a:rPr lang="fr-FR" sz="2400" b="1" dirty="0" err="1">
                <a:solidFill>
                  <a:schemeClr val="tx1">
                    <a:lumMod val="75000"/>
                    <a:lumOff val="25000"/>
                  </a:schemeClr>
                </a:solidFill>
                <a:ea typeface="Roboto Black" panose="02000000000000000000" pitchFamily="2" charset="0"/>
              </a:rPr>
              <a:t>Nourishes</a:t>
            </a:r>
            <a:r>
              <a:rPr lang="fr-FR" sz="2400" b="1" dirty="0">
                <a:solidFill>
                  <a:schemeClr val="tx1">
                    <a:lumMod val="75000"/>
                    <a:lumOff val="25000"/>
                  </a:schemeClr>
                </a:solidFill>
                <a:ea typeface="Roboto Black" panose="02000000000000000000" pitchFamily="2" charset="0"/>
              </a:rPr>
              <a:t>, </a:t>
            </a:r>
            <a:r>
              <a:rPr lang="fr-FR" sz="2400" b="1" dirty="0" err="1">
                <a:solidFill>
                  <a:schemeClr val="tx1">
                    <a:lumMod val="75000"/>
                    <a:lumOff val="25000"/>
                  </a:schemeClr>
                </a:solidFill>
                <a:ea typeface="Roboto Black" panose="02000000000000000000" pitchFamily="2" charset="0"/>
              </a:rPr>
              <a:t>Soothes</a:t>
            </a:r>
            <a:endParaRPr lang="fr-FR" sz="2400" b="1" dirty="0">
              <a:solidFill>
                <a:schemeClr val="tx1">
                  <a:lumMod val="75000"/>
                  <a:lumOff val="25000"/>
                </a:schemeClr>
              </a:solidFill>
              <a:ea typeface="Roboto Black" panose="02000000000000000000" pitchFamily="2" charset="0"/>
            </a:endParaRPr>
          </a:p>
        </p:txBody>
      </p:sp>
      <p:sp>
        <p:nvSpPr>
          <p:cNvPr id="10" name="ZoneTexte 9">
            <a:extLst>
              <a:ext uri="{FF2B5EF4-FFF2-40B4-BE49-F238E27FC236}">
                <a16:creationId xmlns:a16="http://schemas.microsoft.com/office/drawing/2014/main" id="{BC878A7A-A4ED-4BC4-B35F-BE79F963A3C3}"/>
              </a:ext>
            </a:extLst>
          </p:cNvPr>
          <p:cNvSpPr txBox="1"/>
          <p:nvPr/>
        </p:nvSpPr>
        <p:spPr>
          <a:xfrm>
            <a:off x="10701377" y="8808303"/>
            <a:ext cx="5024635" cy="1200329"/>
          </a:xfrm>
          <a:prstGeom prst="rect">
            <a:avLst/>
          </a:prstGeom>
          <a:noFill/>
        </p:spPr>
        <p:txBody>
          <a:bodyPr wrap="square" rtlCol="0">
            <a:spAutoFit/>
          </a:bodyPr>
          <a:lstStyle/>
          <a:p>
            <a:pPr algn="ctr"/>
            <a:r>
              <a:rPr lang="en-US" sz="2400" b="1" dirty="0">
                <a:solidFill>
                  <a:schemeClr val="tx1">
                    <a:lumMod val="75000"/>
                    <a:lumOff val="25000"/>
                  </a:schemeClr>
                </a:solidFill>
                <a:ea typeface="Roboto Black" panose="02000000000000000000" pitchFamily="2" charset="0"/>
              </a:rPr>
              <a:t>Invites relaxation and promotes sleep for an intensely regenerating night of high recovery</a:t>
            </a:r>
          </a:p>
        </p:txBody>
      </p:sp>
    </p:spTree>
    <p:extLst>
      <p:ext uri="{BB962C8B-B14F-4D97-AF65-F5344CB8AC3E}">
        <p14:creationId xmlns:p14="http://schemas.microsoft.com/office/powerpoint/2010/main" val="187411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itre 1"/>
          <p:cNvSpPr txBox="1">
            <a:spLocks/>
          </p:cNvSpPr>
          <p:nvPr/>
        </p:nvSpPr>
        <p:spPr>
          <a:xfrm>
            <a:off x="-1905000" y="316294"/>
            <a:ext cx="17811750" cy="1198632"/>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200" dirty="0"/>
              <a:t>An </a:t>
            </a:r>
            <a:r>
              <a:rPr lang="fr-FR" sz="7200" dirty="0" err="1"/>
              <a:t>oleo-serum</a:t>
            </a:r>
            <a:r>
              <a:rPr lang="fr-FR" sz="7200" dirty="0"/>
              <a:t> texture</a:t>
            </a:r>
          </a:p>
        </p:txBody>
      </p:sp>
      <p:sp>
        <p:nvSpPr>
          <p:cNvPr id="3" name="ZoneTexte 2"/>
          <p:cNvSpPr txBox="1"/>
          <p:nvPr/>
        </p:nvSpPr>
        <p:spPr>
          <a:xfrm>
            <a:off x="1018976" y="2295572"/>
            <a:ext cx="9953824" cy="2816156"/>
          </a:xfrm>
          <a:prstGeom prst="rect">
            <a:avLst/>
          </a:prstGeom>
          <a:noFill/>
        </p:spPr>
        <p:txBody>
          <a:bodyPr wrap="square" rtlCol="0">
            <a:spAutoFit/>
          </a:bodyPr>
          <a:lstStyle/>
          <a:p>
            <a:pPr defTabSz="1371600">
              <a:defRPr/>
            </a:pPr>
            <a:endParaRPr lang="fr-FR" sz="2700" dirty="0">
              <a:solidFill>
                <a:srgbClr val="3E3E3E"/>
              </a:solidFill>
              <a:latin typeface="Roboto Light" panose="02000000000000000000" pitchFamily="2" charset="0"/>
              <a:ea typeface="Roboto Light" panose="02000000000000000000" pitchFamily="2" charset="0"/>
            </a:endParaRPr>
          </a:p>
          <a:p>
            <a:pPr marL="685800" lvl="1" defTabSz="1371600">
              <a:defRPr/>
            </a:pPr>
            <a:r>
              <a:rPr lang="en-US" sz="4200" b="1" dirty="0" err="1">
                <a:solidFill>
                  <a:srgbClr val="00584A"/>
                </a:solidFill>
                <a:latin typeface="Roboto Black" panose="02000000000000000000" pitchFamily="2" charset="0"/>
                <a:ea typeface="Roboto Black" panose="02000000000000000000" pitchFamily="2" charset="0"/>
              </a:rPr>
              <a:t>Oleo-serum </a:t>
            </a:r>
            <a:r>
              <a:rPr lang="en-US" sz="4200" b="1" dirty="0">
                <a:solidFill>
                  <a:srgbClr val="00584A"/>
                </a:solidFill>
                <a:latin typeface="Roboto Black" panose="02000000000000000000" pitchFamily="2" charset="0"/>
                <a:ea typeface="Roboto Black" panose="02000000000000000000" pitchFamily="2" charset="0"/>
              </a:rPr>
              <a:t>with a non-greasy </a:t>
            </a:r>
            <a:r>
              <a:rPr lang="en-US" sz="4200" b="1" dirty="0" err="1">
                <a:solidFill>
                  <a:srgbClr val="00584A"/>
                </a:solidFill>
                <a:latin typeface="Roboto Black" panose="02000000000000000000" pitchFamily="2" charset="0"/>
                <a:ea typeface="Roboto Black" panose="02000000000000000000" pitchFamily="2" charset="0"/>
              </a:rPr>
              <a:t>finish </a:t>
            </a:r>
          </a:p>
          <a:p>
            <a:pPr marL="685800" lvl="1" defTabSz="1371600">
              <a:defRPr/>
            </a:pPr>
            <a:r>
              <a:rPr lang="en-US" sz="2700" dirty="0">
                <a:solidFill>
                  <a:srgbClr val="3E3E3E"/>
                </a:solidFill>
                <a:latin typeface="Roboto Light" panose="02000000000000000000" pitchFamily="2" charset="0"/>
                <a:ea typeface="Roboto Light" panose="02000000000000000000" pitchFamily="2" charset="0"/>
              </a:rPr>
              <a:t>Waterless </a:t>
            </a:r>
          </a:p>
          <a:p>
            <a:pPr marL="685800" lvl="1" defTabSz="1371600">
              <a:defRPr/>
            </a:pPr>
            <a:r>
              <a:rPr lang="en-US" sz="2700" dirty="0">
                <a:solidFill>
                  <a:srgbClr val="3E3E3E"/>
                </a:solidFill>
                <a:latin typeface="Roboto Light" panose="02000000000000000000" pitchFamily="2" charset="0"/>
                <a:ea typeface="Roboto Light" panose="02000000000000000000" pitchFamily="2" charset="0"/>
              </a:rPr>
              <a:t>Preservative-free </a:t>
            </a:r>
          </a:p>
          <a:p>
            <a:pPr marL="685800" lvl="1" defTabSz="1371600">
              <a:defRPr/>
            </a:pPr>
            <a:r>
              <a:rPr lang="en-US" sz="2700" dirty="0">
                <a:solidFill>
                  <a:srgbClr val="3E3E3E"/>
                </a:solidFill>
                <a:latin typeface="Roboto Light" panose="02000000000000000000" pitchFamily="2" charset="0"/>
                <a:ea typeface="Roboto Light" panose="02000000000000000000" pitchFamily="2" charset="0"/>
              </a:rPr>
              <a:t>Alcohol-free </a:t>
            </a:r>
          </a:p>
          <a:p>
            <a:pPr marL="685800" lvl="1" defTabSz="1371600">
              <a:defRPr/>
            </a:pPr>
            <a:r>
              <a:rPr lang="en-US" sz="2700" dirty="0">
                <a:solidFill>
                  <a:srgbClr val="3E3E3E"/>
                </a:solidFill>
                <a:latin typeface="Roboto Light" panose="02000000000000000000" pitchFamily="2" charset="0"/>
                <a:ea typeface="Roboto Light" panose="02000000000000000000" pitchFamily="2" charset="0"/>
              </a:rPr>
              <a:t>Non-comedogenic</a:t>
            </a:r>
          </a:p>
        </p:txBody>
      </p:sp>
      <p:sp>
        <p:nvSpPr>
          <p:cNvPr id="5" name="ZoneTexte 4">
            <a:extLst>
              <a:ext uri="{FF2B5EF4-FFF2-40B4-BE49-F238E27FC236}">
                <a16:creationId xmlns:a16="http://schemas.microsoft.com/office/drawing/2014/main" id="{B0E80B22-9D5B-C9AA-1823-F84C398BD48D}"/>
              </a:ext>
            </a:extLst>
          </p:cNvPr>
          <p:cNvSpPr txBox="1"/>
          <p:nvPr/>
        </p:nvSpPr>
        <p:spPr>
          <a:xfrm>
            <a:off x="1676400" y="5465849"/>
            <a:ext cx="10287000" cy="2862322"/>
          </a:xfrm>
          <a:prstGeom prst="rect">
            <a:avLst/>
          </a:prstGeom>
          <a:noFill/>
        </p:spPr>
        <p:txBody>
          <a:bodyPr wrap="square" rtlCol="0">
            <a:spAutoFit/>
          </a:bodyPr>
          <a:lstStyle/>
          <a:p>
            <a:pPr defTabSz="1371600"/>
            <a:r>
              <a:rPr lang="en-US" sz="2700" dirty="0">
                <a:solidFill>
                  <a:srgbClr val="3E3E3E"/>
                </a:solidFill>
                <a:latin typeface="Roboto Light" panose="02000000000000000000" pitchFamily="2" charset="0"/>
                <a:ea typeface="Roboto Light" panose="02000000000000000000" pitchFamily="2" charset="0"/>
              </a:rPr>
              <a:t>A texture that penetrates quickly without leaving a greasy film, </a:t>
            </a:r>
          </a:p>
          <a:p>
            <a:pPr defTabSz="1371600"/>
            <a:r>
              <a:rPr lang="en-US" sz="2700" dirty="0">
                <a:solidFill>
                  <a:srgbClr val="3E3E3E"/>
                </a:solidFill>
                <a:latin typeface="Roboto Light" panose="02000000000000000000" pitchFamily="2" charset="0"/>
                <a:ea typeface="Roboto Light" panose="02000000000000000000" pitchFamily="2" charset="0"/>
              </a:rPr>
              <a:t>that convinced users </a:t>
            </a:r>
          </a:p>
          <a:p>
            <a:pPr defTabSz="1371600"/>
            <a:endParaRPr lang="en-US" sz="4200" b="1" dirty="0">
              <a:solidFill>
                <a:srgbClr val="00584A"/>
              </a:solidFill>
              <a:latin typeface="Roboto Light" panose="02000000000000000000" pitchFamily="2" charset="0"/>
              <a:ea typeface="Roboto Light" panose="02000000000000000000" pitchFamily="2" charset="0"/>
            </a:endParaRPr>
          </a:p>
          <a:p>
            <a:pPr defTabSz="1371600"/>
            <a:r>
              <a:rPr lang="fr-FR" sz="4200" b="1" dirty="0">
                <a:solidFill>
                  <a:srgbClr val="00584A"/>
                </a:solidFill>
                <a:latin typeface="Roboto Black" panose="02000000000000000000" pitchFamily="2" charset="0"/>
                <a:ea typeface="Roboto Black" panose="02000000000000000000" pitchFamily="2" charset="0"/>
              </a:rPr>
              <a:t>100% </a:t>
            </a:r>
            <a:r>
              <a:rPr lang="en-US" sz="2700" dirty="0">
                <a:solidFill>
                  <a:srgbClr val="3E3E3E"/>
                </a:solidFill>
                <a:latin typeface="Roboto Light" panose="02000000000000000000" pitchFamily="2" charset="0"/>
                <a:ea typeface="Roboto Light" panose="02000000000000000000" pitchFamily="2" charset="0"/>
              </a:rPr>
              <a:t>this oleo-serum is pleasant to </a:t>
            </a:r>
            <a:r>
              <a:rPr lang="fr-FR" sz="2700" dirty="0">
                <a:solidFill>
                  <a:srgbClr val="3E3E3E"/>
                </a:solidFill>
                <a:latin typeface="Roboto Light" panose="02000000000000000000" pitchFamily="2" charset="0"/>
                <a:ea typeface="Roboto Light" panose="02000000000000000000" pitchFamily="2" charset="0"/>
              </a:rPr>
              <a:t>use </a:t>
            </a:r>
            <a:r>
              <a:rPr lang="fr-FR" sz="2700" baseline="30000" dirty="0">
                <a:solidFill>
                  <a:srgbClr val="3E3E3E"/>
                </a:solidFill>
                <a:latin typeface="Roboto Light" panose="02000000000000000000" pitchFamily="2" charset="0"/>
                <a:ea typeface="Roboto Light" panose="02000000000000000000" pitchFamily="2" charset="0"/>
              </a:rPr>
              <a:t>(1)</a:t>
            </a:r>
            <a:br>
              <a:rPr lang="fr-FR" sz="4200" b="1" dirty="0">
                <a:solidFill>
                  <a:srgbClr val="3D7A53"/>
                </a:solidFill>
                <a:latin typeface="Roboto Black" panose="02000000000000000000" pitchFamily="2" charset="0"/>
                <a:ea typeface="Roboto Black" panose="02000000000000000000" pitchFamily="2" charset="0"/>
              </a:rPr>
            </a:br>
            <a:r>
              <a:rPr lang="fr-FR" sz="4200" b="1" dirty="0">
                <a:solidFill>
                  <a:srgbClr val="00584A"/>
                </a:solidFill>
                <a:latin typeface="Roboto Black" panose="02000000000000000000" pitchFamily="2" charset="0"/>
                <a:ea typeface="Roboto Black" panose="02000000000000000000" pitchFamily="2" charset="0"/>
              </a:rPr>
              <a:t>97% </a:t>
            </a:r>
            <a:r>
              <a:rPr lang="en-US" sz="2700" dirty="0">
                <a:solidFill>
                  <a:srgbClr val="3E3E3E"/>
                </a:solidFill>
                <a:latin typeface="Roboto Light" panose="02000000000000000000" pitchFamily="2" charset="0"/>
                <a:ea typeface="Roboto Light" panose="02000000000000000000" pitchFamily="2" charset="0"/>
              </a:rPr>
              <a:t>integrates perfectly into your skin care routine </a:t>
            </a:r>
            <a:r>
              <a:rPr lang="fr-FR" sz="2700" baseline="30000" dirty="0">
                <a:solidFill>
                  <a:srgbClr val="3E3E3E"/>
                </a:solidFill>
                <a:latin typeface="Roboto Light" panose="02000000000000000000" pitchFamily="2" charset="0"/>
                <a:ea typeface="Roboto Light" panose="02000000000000000000" pitchFamily="2" charset="0"/>
              </a:rPr>
              <a:t>(1)</a:t>
            </a:r>
          </a:p>
        </p:txBody>
      </p:sp>
      <p:sp>
        <p:nvSpPr>
          <p:cNvPr id="9" name="ZoneTexte 8">
            <a:extLst>
              <a:ext uri="{FF2B5EF4-FFF2-40B4-BE49-F238E27FC236}">
                <a16:creationId xmlns:a16="http://schemas.microsoft.com/office/drawing/2014/main" id="{BB67CBC8-68C9-BEDA-D432-7FF62B3B5682}"/>
              </a:ext>
            </a:extLst>
          </p:cNvPr>
          <p:cNvSpPr txBox="1"/>
          <p:nvPr/>
        </p:nvSpPr>
        <p:spPr>
          <a:xfrm>
            <a:off x="487680" y="9390371"/>
            <a:ext cx="9629775" cy="507831"/>
          </a:xfrm>
          <a:prstGeom prst="rect">
            <a:avLst/>
          </a:prstGeom>
          <a:noFill/>
        </p:spPr>
        <p:txBody>
          <a:bodyPr wrap="square">
            <a:spAutoFit/>
          </a:bodyPr>
          <a:lstStyle/>
          <a:p>
            <a:pPr defTabSz="1371600">
              <a:defRPr/>
            </a:pPr>
            <a:r>
              <a:rPr lang="fr-FR" sz="1350" b="1" dirty="0" err="1">
                <a:solidFill>
                  <a:srgbClr val="3E3E3E"/>
                </a:solidFill>
                <a:latin typeface="Roboto Light"/>
                <a:ea typeface="Roboto Light" panose="02000000000000000000" pitchFamily="2" charset="0"/>
              </a:rPr>
              <a:t>Clinical study </a:t>
            </a:r>
            <a:r>
              <a:rPr lang="fr-FR" sz="1350" b="1" dirty="0">
                <a:solidFill>
                  <a:srgbClr val="3E3E3E"/>
                </a:solidFill>
                <a:latin typeface="Roboto Light"/>
                <a:ea typeface="Roboto Light" panose="02000000000000000000" pitchFamily="2" charset="0"/>
              </a:rPr>
              <a:t>32 </a:t>
            </a:r>
            <a:r>
              <a:rPr lang="fr-FR" sz="1350" b="1" dirty="0" err="1">
                <a:solidFill>
                  <a:srgbClr val="3E3E3E"/>
                </a:solidFill>
                <a:latin typeface="Roboto Light"/>
                <a:ea typeface="Roboto Light" panose="02000000000000000000" pitchFamily="2" charset="0"/>
              </a:rPr>
              <a:t>women</a:t>
            </a:r>
            <a:r>
              <a:rPr lang="fr-FR" sz="1350" b="1" dirty="0">
                <a:solidFill>
                  <a:srgbClr val="3E3E3E"/>
                </a:solidFill>
                <a:latin typeface="Roboto Light"/>
                <a:ea typeface="Roboto Light" panose="02000000000000000000" pitchFamily="2" charset="0"/>
              </a:rPr>
              <a:t>. </a:t>
            </a:r>
            <a:r>
              <a:rPr lang="fr-FR" sz="1350" b="1" dirty="0">
                <a:solidFill>
                  <a:srgbClr val="3E3E3E"/>
                </a:solidFill>
                <a:latin typeface="Roboto Light"/>
              </a:rPr>
              <a:t>1 application per </a:t>
            </a:r>
            <a:r>
              <a:rPr lang="fr-FR" sz="1350" b="1" dirty="0" err="1">
                <a:solidFill>
                  <a:srgbClr val="3E3E3E"/>
                </a:solidFill>
                <a:latin typeface="Roboto Light"/>
              </a:rPr>
              <a:t>day </a:t>
            </a:r>
            <a:r>
              <a:rPr lang="fr-FR" sz="1350" b="1" dirty="0">
                <a:solidFill>
                  <a:srgbClr val="3E3E3E"/>
                </a:solidFill>
                <a:latin typeface="Roboto Light"/>
                <a:ea typeface="Roboto Light" panose="02000000000000000000" pitchFamily="2" charset="0"/>
              </a:rPr>
              <a:t>(</a:t>
            </a:r>
            <a:r>
              <a:rPr lang="fr-FR" sz="1350" b="1" dirty="0" err="1">
                <a:solidFill>
                  <a:srgbClr val="3E3E3E"/>
                </a:solidFill>
                <a:latin typeface="Roboto Light"/>
                <a:ea typeface="Roboto Light" panose="02000000000000000000" pitchFamily="2" charset="0"/>
              </a:rPr>
              <a:t>evening</a:t>
            </a:r>
            <a:r>
              <a:rPr lang="fr-FR" sz="1350" dirty="0">
                <a:solidFill>
                  <a:srgbClr val="3E3E3E"/>
                </a:solidFill>
                <a:latin typeface="Roboto Light"/>
                <a:ea typeface="Roboto Light" panose="02000000000000000000" pitchFamily="2" charset="0"/>
              </a:rPr>
              <a:t>) </a:t>
            </a:r>
          </a:p>
          <a:p>
            <a:pPr defTabSz="1371600">
              <a:defRPr/>
            </a:pPr>
            <a:r>
              <a:rPr lang="fr-FR" sz="1350" baseline="30000" dirty="0">
                <a:solidFill>
                  <a:srgbClr val="3E3E3E"/>
                </a:solidFill>
                <a:latin typeface="Roboto Light"/>
                <a:ea typeface="Roboto Light" panose="02000000000000000000" pitchFamily="2" charset="0"/>
              </a:rPr>
              <a:t>(1)</a:t>
            </a:r>
            <a:r>
              <a:rPr lang="fr-FR" sz="1350" dirty="0" err="1">
                <a:solidFill>
                  <a:srgbClr val="3E3E3E"/>
                </a:solidFill>
                <a:latin typeface="Roboto Light"/>
                <a:ea typeface="Roboto Light" panose="02000000000000000000" pitchFamily="2" charset="0"/>
              </a:rPr>
              <a:t> Self-evaluation </a:t>
            </a:r>
            <a:r>
              <a:rPr lang="fr-FR" sz="1350" dirty="0">
                <a:solidFill>
                  <a:srgbClr val="3E3E3E"/>
                </a:solidFill>
                <a:latin typeface="Roboto Light"/>
                <a:ea typeface="Roboto Light" panose="02000000000000000000" pitchFamily="2" charset="0"/>
              </a:rPr>
              <a:t>- 1 request</a:t>
            </a:r>
            <a:endParaRPr lang="fr-FR" sz="1350" dirty="0">
              <a:solidFill>
                <a:prstClr val="black"/>
              </a:solidFill>
              <a:latin typeface="Roboto Light"/>
            </a:endParaRPr>
          </a:p>
        </p:txBody>
      </p:sp>
      <p:pic>
        <p:nvPicPr>
          <p:cNvPr id="6" name="Image 5">
            <a:extLst>
              <a:ext uri="{FF2B5EF4-FFF2-40B4-BE49-F238E27FC236}">
                <a16:creationId xmlns:a16="http://schemas.microsoft.com/office/drawing/2014/main" id="{F5DCC3B7-E59C-8CAA-EBF8-05ED79AA009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3182600" y="147151"/>
            <a:ext cx="4953000" cy="9992698"/>
          </a:xfrm>
          <a:prstGeom prst="rect">
            <a:avLst/>
          </a:prstGeom>
        </p:spPr>
      </p:pic>
    </p:spTree>
    <p:extLst>
      <p:ext uri="{BB962C8B-B14F-4D97-AF65-F5344CB8AC3E}">
        <p14:creationId xmlns:p14="http://schemas.microsoft.com/office/powerpoint/2010/main" val="174859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uile CBD 30% - Relax Anti Stress - Spectre Complet"/>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flipH="1">
            <a:off x="322470" y="3585947"/>
            <a:ext cx="2085405" cy="6281954"/>
          </a:xfrm>
          <a:prstGeom prst="rect">
            <a:avLst/>
          </a:prstGeom>
          <a:noFill/>
          <a:extLst>
            <a:ext uri="{909E8E84-426E-40DD-AFC4-6F175D3DCCD1}">
              <a14:hiddenFill xmlns:a14="http://schemas.microsoft.com/office/drawing/2010/main">
                <a:solidFill>
                  <a:srgbClr val="FFFFFF"/>
                </a:solidFill>
              </a14:hiddenFill>
            </a:ext>
          </a:extLst>
        </p:spPr>
      </p:pic>
      <p:sp>
        <p:nvSpPr>
          <p:cNvPr id="29" name="Espace réservé du titre 1"/>
          <p:cNvSpPr txBox="1">
            <a:spLocks/>
          </p:cNvSpPr>
          <p:nvPr/>
        </p:nvSpPr>
        <p:spPr>
          <a:xfrm>
            <a:off x="1250576" y="53713"/>
            <a:ext cx="15773400" cy="1988345"/>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200" cap="small" dirty="0" err="1"/>
              <a:t>Serum</a:t>
            </a:r>
            <a:r>
              <a:rPr lang="fr-FR" sz="7200" cap="small" dirty="0"/>
              <a:t> </a:t>
            </a:r>
            <a:r>
              <a:rPr lang="fr-FR" sz="7200" dirty="0"/>
              <a:t>CBD </a:t>
            </a:r>
            <a:endParaRPr lang="fr-FR" sz="7200" cap="small" dirty="0"/>
          </a:p>
        </p:txBody>
      </p:sp>
      <p:sp>
        <p:nvSpPr>
          <p:cNvPr id="30" name="ZoneTexte 29"/>
          <p:cNvSpPr txBox="1"/>
          <p:nvPr/>
        </p:nvSpPr>
        <p:spPr>
          <a:xfrm>
            <a:off x="2680860" y="2071098"/>
            <a:ext cx="9762952" cy="1569660"/>
          </a:xfrm>
          <a:prstGeom prst="rect">
            <a:avLst/>
          </a:prstGeom>
          <a:noFill/>
        </p:spPr>
        <p:txBody>
          <a:bodyPr wrap="square" rtlCol="0">
            <a:spAutoFit/>
          </a:bodyPr>
          <a:lstStyle/>
          <a:p>
            <a:pPr defTabSz="1371600">
              <a:defRPr/>
            </a:pPr>
            <a:r>
              <a:rPr lang="fr-FR" sz="4200" b="1" dirty="0">
                <a:solidFill>
                  <a:srgbClr val="00584A"/>
                </a:solidFill>
                <a:latin typeface="Roboto Black" panose="02000000000000000000" pitchFamily="2" charset="0"/>
                <a:ea typeface="Roboto Black" panose="02000000000000000000" pitchFamily="2" charset="0"/>
              </a:rPr>
              <a:t>For whom? </a:t>
            </a:r>
          </a:p>
          <a:p>
            <a:pPr defTabSz="1371600">
              <a:defRPr/>
            </a:pPr>
            <a:r>
              <a:rPr lang="fr-FR" sz="2700" dirty="0">
                <a:solidFill>
                  <a:srgbClr val="3E3E3E"/>
                </a:solidFill>
                <a:latin typeface="Roboto Light" panose="02000000000000000000" pitchFamily="2" charset="0"/>
                <a:ea typeface="Roboto Light" panose="02000000000000000000" pitchFamily="2" charset="0"/>
              </a:rPr>
              <a:t>All ages, all skin types, stressed skin, even the most sensitive, with redness and pimples. Men &amp; </a:t>
            </a:r>
            <a:r>
              <a:rPr lang="fr-FR" sz="2700" dirty="0" err="1">
                <a:solidFill>
                  <a:srgbClr val="3E3E3E"/>
                </a:solidFill>
                <a:latin typeface="Roboto Light" panose="02000000000000000000" pitchFamily="2" charset="0"/>
                <a:ea typeface="Roboto Light" panose="02000000000000000000" pitchFamily="2" charset="0"/>
              </a:rPr>
              <a:t>Women</a:t>
            </a:r>
            <a:r>
              <a:rPr lang="fr-FR" sz="2700" dirty="0">
                <a:solidFill>
                  <a:srgbClr val="3E3E3E"/>
                </a:solidFill>
                <a:latin typeface="Roboto Light" panose="02000000000000000000" pitchFamily="2" charset="0"/>
                <a:ea typeface="Roboto Light" panose="02000000000000000000" pitchFamily="2" charset="0"/>
              </a:rPr>
              <a:t>. </a:t>
            </a:r>
          </a:p>
        </p:txBody>
      </p:sp>
      <p:grpSp>
        <p:nvGrpSpPr>
          <p:cNvPr id="8" name="Groupe 7">
            <a:extLst>
              <a:ext uri="{FF2B5EF4-FFF2-40B4-BE49-F238E27FC236}">
                <a16:creationId xmlns:a16="http://schemas.microsoft.com/office/drawing/2014/main" id="{98114C9E-9579-004A-ED68-8BAD848A26C9}"/>
              </a:ext>
            </a:extLst>
          </p:cNvPr>
          <p:cNvGrpSpPr/>
          <p:nvPr/>
        </p:nvGrpSpPr>
        <p:grpSpPr>
          <a:xfrm>
            <a:off x="2604833" y="6156649"/>
            <a:ext cx="16336730" cy="3820942"/>
            <a:chOff x="1736555" y="4104431"/>
            <a:chExt cx="10891153" cy="2547294"/>
          </a:xfrm>
        </p:grpSpPr>
        <p:pic>
          <p:nvPicPr>
            <p:cNvPr id="7" name="Image 6">
              <a:extLst>
                <a:ext uri="{FF2B5EF4-FFF2-40B4-BE49-F238E27FC236}">
                  <a16:creationId xmlns:a16="http://schemas.microsoft.com/office/drawing/2014/main" id="{D40CAF14-2352-F20B-C733-F802ADD9088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36555" y="4648622"/>
              <a:ext cx="1486071" cy="1760892"/>
            </a:xfrm>
            <a:prstGeom prst="rect">
              <a:avLst/>
            </a:prstGeom>
          </p:spPr>
        </p:pic>
        <p:pic>
          <p:nvPicPr>
            <p:cNvPr id="9" name="Image 8">
              <a:extLst>
                <a:ext uri="{FF2B5EF4-FFF2-40B4-BE49-F238E27FC236}">
                  <a16:creationId xmlns:a16="http://schemas.microsoft.com/office/drawing/2014/main" id="{513B0B96-920C-0C07-B88D-B5A1BEE6E02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65664" y="4669662"/>
              <a:ext cx="1475893" cy="1801607"/>
            </a:xfrm>
            <a:prstGeom prst="rect">
              <a:avLst/>
            </a:prstGeom>
          </p:spPr>
        </p:pic>
        <p:pic>
          <p:nvPicPr>
            <p:cNvPr id="11" name="Image 10">
              <a:extLst>
                <a:ext uri="{FF2B5EF4-FFF2-40B4-BE49-F238E27FC236}">
                  <a16:creationId xmlns:a16="http://schemas.microsoft.com/office/drawing/2014/main" id="{BB4B8482-71AB-F5F5-3E0B-81D834D123C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234879" y="4690019"/>
              <a:ext cx="1750715" cy="1811786"/>
            </a:xfrm>
            <a:prstGeom prst="rect">
              <a:avLst/>
            </a:prstGeom>
          </p:spPr>
        </p:pic>
        <p:pic>
          <p:nvPicPr>
            <p:cNvPr id="13" name="Image 12">
              <a:extLst>
                <a:ext uri="{FF2B5EF4-FFF2-40B4-BE49-F238E27FC236}">
                  <a16:creationId xmlns:a16="http://schemas.microsoft.com/office/drawing/2014/main" id="{598B0132-2753-8427-6E4A-42A58026943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87491" y="4709678"/>
              <a:ext cx="1547141" cy="1750714"/>
            </a:xfrm>
            <a:prstGeom prst="rect">
              <a:avLst/>
            </a:prstGeom>
          </p:spPr>
        </p:pic>
        <p:pic>
          <p:nvPicPr>
            <p:cNvPr id="15" name="Image 14">
              <a:extLst>
                <a:ext uri="{FF2B5EF4-FFF2-40B4-BE49-F238E27FC236}">
                  <a16:creationId xmlns:a16="http://schemas.microsoft.com/office/drawing/2014/main" id="{AF623127-D996-444B-A4E2-E95470B31D7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834632" y="4748333"/>
              <a:ext cx="2402142" cy="1903392"/>
            </a:xfrm>
            <a:prstGeom prst="rect">
              <a:avLst/>
            </a:prstGeom>
          </p:spPr>
        </p:pic>
        <p:sp>
          <p:nvSpPr>
            <p:cNvPr id="2" name="ZoneTexte 1">
              <a:extLst>
                <a:ext uri="{FF2B5EF4-FFF2-40B4-BE49-F238E27FC236}">
                  <a16:creationId xmlns:a16="http://schemas.microsoft.com/office/drawing/2014/main" id="{7DF63FF9-64F9-EAE6-F00A-4E4AD3728F51}"/>
                </a:ext>
              </a:extLst>
            </p:cNvPr>
            <p:cNvSpPr txBox="1"/>
            <p:nvPr/>
          </p:nvSpPr>
          <p:spPr>
            <a:xfrm>
              <a:off x="1765748" y="4104431"/>
              <a:ext cx="10861960" cy="769441"/>
            </a:xfrm>
            <a:prstGeom prst="rect">
              <a:avLst/>
            </a:prstGeom>
            <a:noFill/>
          </p:spPr>
          <p:txBody>
            <a:bodyPr wrap="square" rtlCol="0">
              <a:spAutoFit/>
            </a:bodyPr>
            <a:lstStyle/>
            <a:p>
              <a:pPr defTabSz="1371600">
                <a:defRPr/>
              </a:pPr>
              <a:r>
                <a:rPr lang="fr-FR" sz="4200" b="1" dirty="0">
                  <a:solidFill>
                    <a:srgbClr val="00584A"/>
                  </a:solidFill>
                  <a:latin typeface="Roboto Black" panose="02000000000000000000" pitchFamily="2" charset="0"/>
                  <a:ea typeface="Roboto Black" panose="02000000000000000000" pitchFamily="2" charset="0"/>
                </a:rPr>
                <a:t>Instructions for use?</a:t>
              </a:r>
            </a:p>
            <a:p>
              <a:pPr defTabSz="1371600">
                <a:defRPr/>
              </a:pPr>
              <a:endParaRPr lang="fr-FR" sz="2700" dirty="0">
                <a:solidFill>
                  <a:srgbClr val="3E3E3E"/>
                </a:solidFill>
                <a:latin typeface="Roboto Light" panose="02000000000000000000" pitchFamily="2" charset="0"/>
                <a:ea typeface="Roboto Light" panose="02000000000000000000" pitchFamily="2" charset="0"/>
              </a:endParaRPr>
            </a:p>
          </p:txBody>
        </p:sp>
      </p:grpSp>
      <p:grpSp>
        <p:nvGrpSpPr>
          <p:cNvPr id="6" name="Groupe 5">
            <a:extLst>
              <a:ext uri="{FF2B5EF4-FFF2-40B4-BE49-F238E27FC236}">
                <a16:creationId xmlns:a16="http://schemas.microsoft.com/office/drawing/2014/main" id="{E2DFEFA4-A439-AAFD-571D-2C9578A7E898}"/>
              </a:ext>
            </a:extLst>
          </p:cNvPr>
          <p:cNvGrpSpPr/>
          <p:nvPr/>
        </p:nvGrpSpPr>
        <p:grpSpPr>
          <a:xfrm>
            <a:off x="2784767" y="3905790"/>
            <a:ext cx="16292940" cy="1623201"/>
            <a:chOff x="1765748" y="2624769"/>
            <a:chExt cx="10861960" cy="1082134"/>
          </a:xfrm>
        </p:grpSpPr>
        <p:pic>
          <p:nvPicPr>
            <p:cNvPr id="4" name="Image 3">
              <a:extLst>
                <a:ext uri="{FF2B5EF4-FFF2-40B4-BE49-F238E27FC236}">
                  <a16:creationId xmlns:a16="http://schemas.microsoft.com/office/drawing/2014/main" id="{C744F529-1B28-9E62-0E60-B67EE7549A88}"/>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828398" y="2624769"/>
              <a:ext cx="1196444" cy="1082134"/>
            </a:xfrm>
            <a:prstGeom prst="rect">
              <a:avLst/>
            </a:prstGeom>
          </p:spPr>
        </p:pic>
        <p:sp>
          <p:nvSpPr>
            <p:cNvPr id="3" name="ZoneTexte 2">
              <a:extLst>
                <a:ext uri="{FF2B5EF4-FFF2-40B4-BE49-F238E27FC236}">
                  <a16:creationId xmlns:a16="http://schemas.microsoft.com/office/drawing/2014/main" id="{7575A431-A809-CAD1-4B6F-BCC162860AE5}"/>
                </a:ext>
              </a:extLst>
            </p:cNvPr>
            <p:cNvSpPr txBox="1"/>
            <p:nvPr/>
          </p:nvSpPr>
          <p:spPr>
            <a:xfrm>
              <a:off x="1765748" y="2753569"/>
              <a:ext cx="10861960" cy="769441"/>
            </a:xfrm>
            <a:prstGeom prst="rect">
              <a:avLst/>
            </a:prstGeom>
            <a:noFill/>
          </p:spPr>
          <p:txBody>
            <a:bodyPr wrap="square" rtlCol="0">
              <a:spAutoFit/>
            </a:bodyPr>
            <a:lstStyle/>
            <a:p>
              <a:pPr defTabSz="1371600">
                <a:defRPr/>
              </a:pPr>
              <a:r>
                <a:rPr lang="fr-FR" sz="4200" b="1" dirty="0" err="1">
                  <a:solidFill>
                    <a:srgbClr val="00584A"/>
                  </a:solidFill>
                  <a:latin typeface="Roboto Black" panose="02000000000000000000" pitchFamily="2" charset="0"/>
                  <a:ea typeface="Roboto Black" panose="02000000000000000000" pitchFamily="2" charset="0"/>
                </a:rPr>
                <a:t>When</a:t>
              </a:r>
              <a:r>
                <a:rPr lang="fr-FR" sz="4200" b="1" dirty="0">
                  <a:solidFill>
                    <a:srgbClr val="00584A"/>
                  </a:solidFill>
                  <a:latin typeface="Roboto Black" panose="02000000000000000000" pitchFamily="2" charset="0"/>
                  <a:ea typeface="Roboto Black" panose="02000000000000000000" pitchFamily="2" charset="0"/>
                </a:rPr>
                <a:t>? </a:t>
              </a:r>
            </a:p>
            <a:p>
              <a:pPr defTabSz="1371600">
                <a:defRPr/>
              </a:pPr>
              <a:r>
                <a:rPr lang="fr-FR" sz="2700" dirty="0">
                  <a:solidFill>
                    <a:srgbClr val="3E3E3E"/>
                  </a:solidFill>
                  <a:latin typeface="Roboto Light" panose="02000000000000000000" pitchFamily="2" charset="0"/>
                  <a:ea typeface="Roboto Light" panose="02000000000000000000" pitchFamily="2" charset="0"/>
                </a:rPr>
                <a:t>In the </a:t>
              </a:r>
              <a:r>
                <a:rPr lang="fr-FR" sz="2700" dirty="0" err="1">
                  <a:solidFill>
                    <a:srgbClr val="3E3E3E"/>
                  </a:solidFill>
                  <a:latin typeface="Roboto Light" panose="02000000000000000000" pitchFamily="2" charset="0"/>
                  <a:ea typeface="Roboto Light" panose="02000000000000000000" pitchFamily="2" charset="0"/>
                </a:rPr>
                <a:t>evening</a:t>
              </a:r>
              <a:r>
                <a:rPr lang="fr-FR" sz="2700" dirty="0">
                  <a:solidFill>
                    <a:srgbClr val="3E3E3E"/>
                  </a:solidFill>
                  <a:latin typeface="Roboto Light" panose="02000000000000000000" pitchFamily="2" charset="0"/>
                  <a:ea typeface="Roboto Light" panose="02000000000000000000" pitchFamily="2" charset="0"/>
                </a:rPr>
                <a:t>, all </a:t>
              </a:r>
              <a:r>
                <a:rPr lang="fr-FR" sz="2700" dirty="0" err="1">
                  <a:solidFill>
                    <a:srgbClr val="3E3E3E"/>
                  </a:solidFill>
                  <a:latin typeface="Roboto Light" panose="02000000000000000000" pitchFamily="2" charset="0"/>
                  <a:ea typeface="Roboto Light" panose="02000000000000000000" pitchFamily="2" charset="0"/>
                </a:rPr>
                <a:t>year</a:t>
              </a:r>
              <a:r>
                <a:rPr lang="fr-FR" sz="2700" dirty="0">
                  <a:solidFill>
                    <a:srgbClr val="3E3E3E"/>
                  </a:solidFill>
                  <a:latin typeface="Roboto Light" panose="02000000000000000000" pitchFamily="2" charset="0"/>
                  <a:ea typeface="Roboto Light" panose="02000000000000000000" pitchFamily="2" charset="0"/>
                </a:rPr>
                <a:t> round </a:t>
              </a:r>
            </a:p>
          </p:txBody>
        </p:sp>
      </p:grpSp>
      <p:pic>
        <p:nvPicPr>
          <p:cNvPr id="27" name="Image 26" descr="Une image contenant personne, Visage humain, sourire, habits&#10;&#10;Description générée automatiquement">
            <a:extLst>
              <a:ext uri="{FF2B5EF4-FFF2-40B4-BE49-F238E27FC236}">
                <a16:creationId xmlns:a16="http://schemas.microsoft.com/office/drawing/2014/main" id="{DBE04026-72F2-8398-8653-EA35A0D7C48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443812" y="1951171"/>
            <a:ext cx="4149331" cy="2766220"/>
          </a:xfrm>
          <a:prstGeom prst="rect">
            <a:avLst/>
          </a:prstGeom>
        </p:spPr>
      </p:pic>
    </p:spTree>
    <p:extLst>
      <p:ext uri="{BB962C8B-B14F-4D97-AF65-F5344CB8AC3E}">
        <p14:creationId xmlns:p14="http://schemas.microsoft.com/office/powerpoint/2010/main" val="184178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e 43">
            <a:extLst>
              <a:ext uri="{FF2B5EF4-FFF2-40B4-BE49-F238E27FC236}">
                <a16:creationId xmlns:a16="http://schemas.microsoft.com/office/drawing/2014/main" id="{F0E668C5-906C-8DC1-5E7F-1EB2CF0B0422}"/>
              </a:ext>
            </a:extLst>
          </p:cNvPr>
          <p:cNvGrpSpPr/>
          <p:nvPr/>
        </p:nvGrpSpPr>
        <p:grpSpPr>
          <a:xfrm>
            <a:off x="9320363" y="5332873"/>
            <a:ext cx="9666030" cy="1338827"/>
            <a:chOff x="6213575" y="3555247"/>
            <a:chExt cx="6444020" cy="892551"/>
          </a:xfrm>
        </p:grpSpPr>
        <p:cxnSp>
          <p:nvCxnSpPr>
            <p:cNvPr id="39" name="Connecteur droit 38">
              <a:extLst>
                <a:ext uri="{FF2B5EF4-FFF2-40B4-BE49-F238E27FC236}">
                  <a16:creationId xmlns:a16="http://schemas.microsoft.com/office/drawing/2014/main" id="{7117FC79-AE8A-D441-7582-5A9A6ED79966}"/>
                </a:ext>
              </a:extLst>
            </p:cNvPr>
            <p:cNvCxnSpPr>
              <a:cxnSpLocks/>
            </p:cNvCxnSpPr>
            <p:nvPr/>
          </p:nvCxnSpPr>
          <p:spPr>
            <a:xfrm flipH="1">
              <a:off x="6213575" y="4083064"/>
              <a:ext cx="1562844" cy="0"/>
            </a:xfrm>
            <a:prstGeom prst="line">
              <a:avLst/>
            </a:prstGeom>
            <a:ln w="38100">
              <a:solidFill>
                <a:srgbClr val="006653"/>
              </a:solidFill>
              <a:prstDash val="lgDashDotDot"/>
            </a:ln>
          </p:spPr>
          <p:style>
            <a:lnRef idx="1">
              <a:schemeClr val="accent2"/>
            </a:lnRef>
            <a:fillRef idx="0">
              <a:schemeClr val="accent2"/>
            </a:fillRef>
            <a:effectRef idx="0">
              <a:schemeClr val="accent2"/>
            </a:effectRef>
            <a:fontRef idx="minor">
              <a:schemeClr val="tx1"/>
            </a:fontRef>
          </p:style>
        </p:cxnSp>
        <p:sp>
          <p:nvSpPr>
            <p:cNvPr id="7" name="ZoneTexte 6"/>
            <p:cNvSpPr txBox="1"/>
            <p:nvPr/>
          </p:nvSpPr>
          <p:spPr>
            <a:xfrm>
              <a:off x="7863949" y="3555247"/>
              <a:ext cx="4793646" cy="892551"/>
            </a:xfrm>
            <a:prstGeom prst="rect">
              <a:avLst/>
            </a:prstGeom>
            <a:noFill/>
          </p:spPr>
          <p:txBody>
            <a:bodyPr wrap="square" rtlCol="0">
              <a:spAutoFit/>
            </a:bodyPr>
            <a:lstStyle/>
            <a:p>
              <a:pPr defTabSz="1371600">
                <a:defRPr/>
              </a:pPr>
              <a:r>
                <a:rPr lang="en-US" sz="2700" b="1" dirty="0">
                  <a:solidFill>
                    <a:srgbClr val="00584A"/>
                  </a:solidFill>
                  <a:latin typeface="Roboto Light"/>
                </a:rPr>
                <a:t>Adaptogenic </a:t>
              </a:r>
            </a:p>
            <a:p>
              <a:pPr defTabSz="1371600">
                <a:defRPr/>
              </a:pPr>
              <a:r>
                <a:rPr lang="en-US" sz="2700" b="1" dirty="0">
                  <a:solidFill>
                    <a:srgbClr val="00584A"/>
                  </a:solidFill>
                  <a:latin typeface="Roboto Light"/>
                </a:rPr>
                <a:t>mushroom extract</a:t>
              </a:r>
            </a:p>
            <a:p>
              <a:pPr defTabSz="1371600">
                <a:defRPr/>
              </a:pPr>
              <a:r>
                <a:rPr lang="en-US" sz="2700" b="1" dirty="0" err="1">
                  <a:solidFill>
                    <a:srgbClr val="3E3E3E"/>
                  </a:solidFill>
                  <a:latin typeface="Roboto Light"/>
                </a:rPr>
                <a:t>Reishi</a:t>
              </a:r>
              <a:r>
                <a:rPr lang="en-US" sz="2700" b="1" dirty="0">
                  <a:solidFill>
                    <a:srgbClr val="3E3E3E"/>
                  </a:solidFill>
                  <a:latin typeface="Roboto Light"/>
                </a:rPr>
                <a:t> </a:t>
              </a:r>
            </a:p>
          </p:txBody>
        </p:sp>
      </p:grpSp>
      <p:sp>
        <p:nvSpPr>
          <p:cNvPr id="13" name="Rectangle 12"/>
          <p:cNvSpPr/>
          <p:nvPr/>
        </p:nvSpPr>
        <p:spPr>
          <a:xfrm>
            <a:off x="-5979" y="1620263"/>
            <a:ext cx="17174667" cy="1015663"/>
          </a:xfrm>
          <a:prstGeom prst="rect">
            <a:avLst/>
          </a:prstGeom>
          <a:solidFill>
            <a:srgbClr val="00584A"/>
          </a:solidFill>
        </p:spPr>
        <p:txBody>
          <a:bodyPr wrap="square">
            <a:spAutoFit/>
          </a:bodyPr>
          <a:lstStyle/>
          <a:p>
            <a:pPr algn="ctr" defTabSz="1371600">
              <a:defRPr/>
            </a:pPr>
            <a:r>
              <a:rPr lang="fr-FR" sz="3000" dirty="0">
                <a:solidFill>
                  <a:prstClr val="white"/>
                </a:solidFill>
                <a:latin typeface="Roboto Light"/>
              </a:rPr>
              <a:t>DE-STRESSING, SMOOTHING, RE-HARMONISING </a:t>
            </a:r>
            <a:r>
              <a:rPr lang="fr-FR" sz="3000" dirty="0">
                <a:solidFill>
                  <a:prstClr val="white"/>
                </a:solidFill>
              </a:rPr>
              <a:t>OLEO-SERUM</a:t>
            </a:r>
            <a:endParaRPr lang="en-US" sz="3000" dirty="0">
              <a:solidFill>
                <a:prstClr val="white"/>
              </a:solidFill>
              <a:latin typeface="Roboto Light"/>
            </a:endParaRPr>
          </a:p>
          <a:p>
            <a:pPr algn="ctr" defTabSz="1371600">
              <a:defRPr/>
            </a:pPr>
            <a:r>
              <a:rPr lang="fr-FR" sz="3000" dirty="0">
                <a:solidFill>
                  <a:prstClr val="white"/>
                </a:solidFill>
                <a:latin typeface="Roboto Black" panose="02000000000000000000" pitchFamily="2" charset="0"/>
                <a:ea typeface="Roboto Black" panose="02000000000000000000" pitchFamily="2" charset="0"/>
              </a:rPr>
              <a:t>99.9% </a:t>
            </a:r>
            <a:r>
              <a:rPr lang="fr-FR" sz="3000" dirty="0" err="1">
                <a:solidFill>
                  <a:prstClr val="white"/>
                </a:solidFill>
                <a:latin typeface="Roboto Black" panose="02000000000000000000" pitchFamily="2" charset="0"/>
                <a:ea typeface="Roboto Black" panose="02000000000000000000" pitchFamily="2" charset="0"/>
              </a:rPr>
              <a:t>ingredients</a:t>
            </a:r>
            <a:r>
              <a:rPr lang="fr-FR" sz="3000" dirty="0">
                <a:solidFill>
                  <a:prstClr val="white"/>
                </a:solidFill>
                <a:latin typeface="Roboto Black" panose="02000000000000000000" pitchFamily="2" charset="0"/>
                <a:ea typeface="Roboto Black" panose="02000000000000000000" pitchFamily="2" charset="0"/>
              </a:rPr>
              <a:t> of </a:t>
            </a:r>
            <a:r>
              <a:rPr lang="fr-FR" sz="3000" dirty="0" err="1">
                <a:solidFill>
                  <a:prstClr val="white"/>
                </a:solidFill>
                <a:latin typeface="Roboto Black" panose="02000000000000000000" pitchFamily="2" charset="0"/>
                <a:ea typeface="Roboto Black" panose="02000000000000000000" pitchFamily="2" charset="0"/>
              </a:rPr>
              <a:t>natural</a:t>
            </a:r>
            <a:r>
              <a:rPr lang="fr-FR" sz="3000" dirty="0">
                <a:solidFill>
                  <a:prstClr val="white"/>
                </a:solidFill>
                <a:latin typeface="Roboto Black" panose="02000000000000000000" pitchFamily="2" charset="0"/>
                <a:ea typeface="Roboto Black" panose="02000000000000000000" pitchFamily="2" charset="0"/>
              </a:rPr>
              <a:t> </a:t>
            </a:r>
            <a:r>
              <a:rPr lang="fr-FR" sz="3000" dirty="0" err="1">
                <a:solidFill>
                  <a:prstClr val="white"/>
                </a:solidFill>
                <a:latin typeface="Roboto Black" panose="02000000000000000000" pitchFamily="2" charset="0"/>
                <a:ea typeface="Roboto Black" panose="02000000000000000000" pitchFamily="2" charset="0"/>
              </a:rPr>
              <a:t>origin</a:t>
            </a:r>
            <a:r>
              <a:rPr lang="fr-FR" sz="3000" dirty="0">
                <a:solidFill>
                  <a:prstClr val="white"/>
                </a:solidFill>
                <a:latin typeface="Roboto Black" panose="02000000000000000000" pitchFamily="2" charset="0"/>
                <a:ea typeface="Roboto Black" panose="02000000000000000000" pitchFamily="2" charset="0"/>
              </a:rPr>
              <a:t>, vegan, non-GMO </a:t>
            </a:r>
          </a:p>
        </p:txBody>
      </p:sp>
      <p:sp>
        <p:nvSpPr>
          <p:cNvPr id="14" name="Espace réservé du titre 1"/>
          <p:cNvSpPr txBox="1">
            <a:spLocks/>
          </p:cNvSpPr>
          <p:nvPr/>
        </p:nvSpPr>
        <p:spPr>
          <a:xfrm>
            <a:off x="-150312" y="53713"/>
            <a:ext cx="18560195" cy="1558583"/>
          </a:xfrm>
          <a:prstGeom prst="rect">
            <a:avLst/>
          </a:prstGeom>
        </p:spPr>
        <p:txBody>
          <a:bodyPr vert="horz" lIns="137160" tIns="68580" rIns="137160" bIns="6858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6600" dirty="0"/>
              <a:t>A complete, high-performance formula</a:t>
            </a:r>
          </a:p>
        </p:txBody>
      </p:sp>
      <p:sp>
        <p:nvSpPr>
          <p:cNvPr id="17" name="ZoneTexte 16">
            <a:extLst>
              <a:ext uri="{FF2B5EF4-FFF2-40B4-BE49-F238E27FC236}">
                <a16:creationId xmlns:a16="http://schemas.microsoft.com/office/drawing/2014/main" id="{59582E43-06EE-9324-2ACB-8B1B4C623938}"/>
              </a:ext>
            </a:extLst>
          </p:cNvPr>
          <p:cNvSpPr txBox="1"/>
          <p:nvPr/>
        </p:nvSpPr>
        <p:spPr>
          <a:xfrm>
            <a:off x="424352" y="9706343"/>
            <a:ext cx="4942011" cy="323165"/>
          </a:xfrm>
          <a:prstGeom prst="rect">
            <a:avLst/>
          </a:prstGeom>
          <a:noFill/>
        </p:spPr>
        <p:txBody>
          <a:bodyPr wrap="square" rtlCol="0">
            <a:spAutoFit/>
          </a:bodyPr>
          <a:lstStyle/>
          <a:p>
            <a:pPr defTabSz="1371600"/>
            <a:r>
              <a:rPr lang="fr-FR" sz="1500" dirty="0">
                <a:solidFill>
                  <a:prstClr val="black"/>
                </a:solidFill>
                <a:latin typeface="Roboto Light"/>
              </a:rPr>
              <a:t>*in a 30 ml bottle</a:t>
            </a:r>
          </a:p>
        </p:txBody>
      </p:sp>
      <p:grpSp>
        <p:nvGrpSpPr>
          <p:cNvPr id="32" name="Groupe 31">
            <a:extLst>
              <a:ext uri="{FF2B5EF4-FFF2-40B4-BE49-F238E27FC236}">
                <a16:creationId xmlns:a16="http://schemas.microsoft.com/office/drawing/2014/main" id="{AE15233D-3732-2D7E-B629-6FC0A4D1566D}"/>
              </a:ext>
            </a:extLst>
          </p:cNvPr>
          <p:cNvGrpSpPr/>
          <p:nvPr/>
        </p:nvGrpSpPr>
        <p:grpSpPr>
          <a:xfrm>
            <a:off x="16203208" y="1612296"/>
            <a:ext cx="1932392" cy="8545101"/>
            <a:chOff x="10960544" y="1063879"/>
            <a:chExt cx="1288261" cy="5817434"/>
          </a:xfrm>
        </p:grpSpPr>
        <p:pic>
          <p:nvPicPr>
            <p:cNvPr id="26" name="Image 25" descr="Une image contenant bouteille, boisson&#10;&#10;Description générée automatiquement">
              <a:extLst>
                <a:ext uri="{FF2B5EF4-FFF2-40B4-BE49-F238E27FC236}">
                  <a16:creationId xmlns:a16="http://schemas.microsoft.com/office/drawing/2014/main" id="{7E5B2162-241C-E773-563D-4E9CCB4C8C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61497" y="1063879"/>
              <a:ext cx="1286355" cy="2356808"/>
            </a:xfrm>
            <a:prstGeom prst="rect">
              <a:avLst/>
            </a:prstGeom>
          </p:spPr>
        </p:pic>
        <p:pic>
          <p:nvPicPr>
            <p:cNvPr id="27" name="Image 26">
              <a:extLst>
                <a:ext uri="{FF2B5EF4-FFF2-40B4-BE49-F238E27FC236}">
                  <a16:creationId xmlns:a16="http://schemas.microsoft.com/office/drawing/2014/main" id="{0249291D-BD5A-C1F5-6324-873BA0D202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61497" y="3367068"/>
              <a:ext cx="1286355" cy="869640"/>
            </a:xfrm>
            <a:prstGeom prst="rect">
              <a:avLst/>
            </a:prstGeom>
          </p:spPr>
        </p:pic>
        <p:pic>
          <p:nvPicPr>
            <p:cNvPr id="28" name="Image 27">
              <a:extLst>
                <a:ext uri="{FF2B5EF4-FFF2-40B4-BE49-F238E27FC236}">
                  <a16:creationId xmlns:a16="http://schemas.microsoft.com/office/drawing/2014/main" id="{E1ECA9D8-3B7A-FB66-F87C-1B9756BD09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60545" y="4234529"/>
              <a:ext cx="1288260" cy="772956"/>
            </a:xfrm>
            <a:prstGeom prst="rect">
              <a:avLst/>
            </a:prstGeom>
          </p:spPr>
        </p:pic>
        <p:pic>
          <p:nvPicPr>
            <p:cNvPr id="29" name="Image 28">
              <a:extLst>
                <a:ext uri="{FF2B5EF4-FFF2-40B4-BE49-F238E27FC236}">
                  <a16:creationId xmlns:a16="http://schemas.microsoft.com/office/drawing/2014/main" id="{A5AE34E1-0815-985B-71CE-C71D6CC7766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960545" y="5007486"/>
              <a:ext cx="1287307" cy="821579"/>
            </a:xfrm>
            <a:prstGeom prst="rect">
              <a:avLst/>
            </a:prstGeom>
          </p:spPr>
        </p:pic>
        <p:pic>
          <p:nvPicPr>
            <p:cNvPr id="30" name="Image 29">
              <a:extLst>
                <a:ext uri="{FF2B5EF4-FFF2-40B4-BE49-F238E27FC236}">
                  <a16:creationId xmlns:a16="http://schemas.microsoft.com/office/drawing/2014/main" id="{E1D0DBBD-0FDF-E0DF-814F-456646B2BE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60544" y="5829064"/>
              <a:ext cx="1287307" cy="551046"/>
            </a:xfrm>
            <a:prstGeom prst="rect">
              <a:avLst/>
            </a:prstGeom>
          </p:spPr>
        </p:pic>
        <p:pic>
          <p:nvPicPr>
            <p:cNvPr id="31" name="Image 30">
              <a:extLst>
                <a:ext uri="{FF2B5EF4-FFF2-40B4-BE49-F238E27FC236}">
                  <a16:creationId xmlns:a16="http://schemas.microsoft.com/office/drawing/2014/main" id="{F0591E14-21E1-2DE2-7C9D-C6F6ECE6084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960544" y="6380109"/>
              <a:ext cx="1287307" cy="501204"/>
            </a:xfrm>
            <a:prstGeom prst="rect">
              <a:avLst/>
            </a:prstGeom>
          </p:spPr>
        </p:pic>
      </p:grpSp>
      <p:grpSp>
        <p:nvGrpSpPr>
          <p:cNvPr id="47" name="Groupe 46">
            <a:extLst>
              <a:ext uri="{FF2B5EF4-FFF2-40B4-BE49-F238E27FC236}">
                <a16:creationId xmlns:a16="http://schemas.microsoft.com/office/drawing/2014/main" id="{69B9A71B-949D-BD31-C58A-CA27E3BE0F90}"/>
              </a:ext>
            </a:extLst>
          </p:cNvPr>
          <p:cNvGrpSpPr/>
          <p:nvPr/>
        </p:nvGrpSpPr>
        <p:grpSpPr>
          <a:xfrm>
            <a:off x="9982200" y="6845673"/>
            <a:ext cx="5761155" cy="1414710"/>
            <a:chOff x="6654800" y="4563782"/>
            <a:chExt cx="3840770" cy="943140"/>
          </a:xfrm>
        </p:grpSpPr>
        <p:sp>
          <p:nvSpPr>
            <p:cNvPr id="12" name="ZoneTexte 11"/>
            <p:cNvSpPr txBox="1"/>
            <p:nvPr/>
          </p:nvSpPr>
          <p:spPr>
            <a:xfrm>
              <a:off x="7857506" y="5168368"/>
              <a:ext cx="2638064" cy="338554"/>
            </a:xfrm>
            <a:prstGeom prst="rect">
              <a:avLst/>
            </a:prstGeom>
            <a:noFill/>
          </p:spPr>
          <p:txBody>
            <a:bodyPr wrap="square" rtlCol="0">
              <a:spAutoFit/>
            </a:bodyPr>
            <a:lstStyle/>
            <a:p>
              <a:pPr defTabSz="1371600">
                <a:defRPr/>
              </a:pPr>
              <a:r>
                <a:rPr lang="fr-FR" sz="2700" dirty="0">
                  <a:solidFill>
                    <a:srgbClr val="3E3E3E"/>
                  </a:solidFill>
                  <a:latin typeface="Roboto Light"/>
                </a:rPr>
                <a:t>Quintessence Yon-Ka</a:t>
              </a:r>
            </a:p>
          </p:txBody>
        </p:sp>
        <p:cxnSp>
          <p:nvCxnSpPr>
            <p:cNvPr id="18" name="Connecteur droit 17">
              <a:extLst>
                <a:ext uri="{FF2B5EF4-FFF2-40B4-BE49-F238E27FC236}">
                  <a16:creationId xmlns:a16="http://schemas.microsoft.com/office/drawing/2014/main" id="{1633140D-5689-F392-0B20-9CB4FF780D99}"/>
                </a:ext>
              </a:extLst>
            </p:cNvPr>
            <p:cNvCxnSpPr>
              <a:cxnSpLocks/>
            </p:cNvCxnSpPr>
            <p:nvPr/>
          </p:nvCxnSpPr>
          <p:spPr>
            <a:xfrm flipH="1" flipV="1">
              <a:off x="6654800" y="4563782"/>
              <a:ext cx="1101073" cy="688103"/>
            </a:xfrm>
            <a:prstGeom prst="line">
              <a:avLst/>
            </a:prstGeom>
            <a:ln w="38100">
              <a:solidFill>
                <a:srgbClr val="006653"/>
              </a:solidFill>
              <a:prstDash val="lgDashDotDot"/>
            </a:ln>
          </p:spPr>
          <p:style>
            <a:lnRef idx="1">
              <a:schemeClr val="accent2"/>
            </a:lnRef>
            <a:fillRef idx="0">
              <a:schemeClr val="accent2"/>
            </a:fillRef>
            <a:effectRef idx="0">
              <a:schemeClr val="accent2"/>
            </a:effectRef>
            <a:fontRef idx="minor">
              <a:schemeClr val="tx1"/>
            </a:fontRef>
          </p:style>
        </p:cxnSp>
      </p:grpSp>
      <p:grpSp>
        <p:nvGrpSpPr>
          <p:cNvPr id="46" name="Groupe 45">
            <a:extLst>
              <a:ext uri="{FF2B5EF4-FFF2-40B4-BE49-F238E27FC236}">
                <a16:creationId xmlns:a16="http://schemas.microsoft.com/office/drawing/2014/main" id="{A4FBA857-A869-9EC0-1C96-3DF4F423D43B}"/>
              </a:ext>
            </a:extLst>
          </p:cNvPr>
          <p:cNvGrpSpPr/>
          <p:nvPr/>
        </p:nvGrpSpPr>
        <p:grpSpPr>
          <a:xfrm>
            <a:off x="243276" y="6845672"/>
            <a:ext cx="7645623" cy="1673847"/>
            <a:chOff x="162184" y="4563782"/>
            <a:chExt cx="5097082" cy="1115898"/>
          </a:xfrm>
        </p:grpSpPr>
        <p:sp>
          <p:nvSpPr>
            <p:cNvPr id="11" name="ZoneTexte 10"/>
            <p:cNvSpPr txBox="1"/>
            <p:nvPr/>
          </p:nvSpPr>
          <p:spPr>
            <a:xfrm>
              <a:off x="162184" y="5064127"/>
              <a:ext cx="3748487" cy="615553"/>
            </a:xfrm>
            <a:prstGeom prst="rect">
              <a:avLst/>
            </a:prstGeom>
            <a:noFill/>
          </p:spPr>
          <p:txBody>
            <a:bodyPr wrap="square" rtlCol="0">
              <a:spAutoFit/>
            </a:bodyPr>
            <a:lstStyle/>
            <a:p>
              <a:pPr algn="r" defTabSz="1371600">
                <a:defRPr/>
              </a:pPr>
              <a:r>
                <a:rPr lang="en-US" sz="2700" dirty="0">
                  <a:solidFill>
                    <a:srgbClr val="3E3E3E"/>
                  </a:solidFill>
                  <a:latin typeface="Roboto Light"/>
                </a:rPr>
                <a:t>Essential oils</a:t>
              </a:r>
            </a:p>
            <a:p>
              <a:pPr algn="r" defTabSz="1371600">
                <a:defRPr/>
              </a:pPr>
              <a:r>
                <a:rPr lang="en-US" sz="2700" dirty="0">
                  <a:solidFill>
                    <a:srgbClr val="3E3E3E"/>
                  </a:solidFill>
                  <a:latin typeface="Roboto Light"/>
                </a:rPr>
                <a:t>Lavender + </a:t>
              </a:r>
              <a:r>
                <a:rPr lang="en-US" sz="2700" dirty="0" err="1">
                  <a:solidFill>
                    <a:srgbClr val="3E3E3E"/>
                  </a:solidFill>
                  <a:latin typeface="Roboto Light"/>
                </a:rPr>
                <a:t>Chamomile </a:t>
              </a:r>
              <a:r>
                <a:rPr lang="en-US" sz="2700" dirty="0">
                  <a:solidFill>
                    <a:srgbClr val="3E3E3E"/>
                  </a:solidFill>
                  <a:latin typeface="Roboto Light"/>
                </a:rPr>
                <a:t>+ Neroli</a:t>
              </a:r>
              <a:endParaRPr lang="fr-FR" sz="2700" i="1" dirty="0">
                <a:solidFill>
                  <a:srgbClr val="3E3E3E"/>
                </a:solidFill>
                <a:latin typeface="Roboto Light"/>
              </a:endParaRPr>
            </a:p>
          </p:txBody>
        </p:sp>
        <p:cxnSp>
          <p:nvCxnSpPr>
            <p:cNvPr id="36" name="Connecteur droit 35">
              <a:extLst>
                <a:ext uri="{FF2B5EF4-FFF2-40B4-BE49-F238E27FC236}">
                  <a16:creationId xmlns:a16="http://schemas.microsoft.com/office/drawing/2014/main" id="{118C2A9B-FC70-330E-9AA6-A8BC14731153}"/>
                </a:ext>
              </a:extLst>
            </p:cNvPr>
            <p:cNvCxnSpPr>
              <a:cxnSpLocks/>
            </p:cNvCxnSpPr>
            <p:nvPr/>
          </p:nvCxnSpPr>
          <p:spPr>
            <a:xfrm flipH="1">
              <a:off x="4007934" y="4563782"/>
              <a:ext cx="1251332" cy="782436"/>
            </a:xfrm>
            <a:prstGeom prst="line">
              <a:avLst/>
            </a:prstGeom>
            <a:ln w="38100">
              <a:solidFill>
                <a:srgbClr val="006653"/>
              </a:solidFill>
              <a:prstDash val="lgDashDotDot"/>
            </a:ln>
          </p:spPr>
          <p:style>
            <a:lnRef idx="1">
              <a:schemeClr val="accent2"/>
            </a:lnRef>
            <a:fillRef idx="0">
              <a:schemeClr val="accent2"/>
            </a:fillRef>
            <a:effectRef idx="0">
              <a:schemeClr val="accent2"/>
            </a:effectRef>
            <a:fontRef idx="minor">
              <a:schemeClr val="tx1"/>
            </a:fontRef>
          </p:style>
        </p:cxnSp>
      </p:grpSp>
      <p:grpSp>
        <p:nvGrpSpPr>
          <p:cNvPr id="4" name="Groupe 3">
            <a:extLst>
              <a:ext uri="{FF2B5EF4-FFF2-40B4-BE49-F238E27FC236}">
                <a16:creationId xmlns:a16="http://schemas.microsoft.com/office/drawing/2014/main" id="{671E0DEC-2383-7523-8048-064E54A73A3C}"/>
              </a:ext>
            </a:extLst>
          </p:cNvPr>
          <p:cNvGrpSpPr/>
          <p:nvPr/>
        </p:nvGrpSpPr>
        <p:grpSpPr>
          <a:xfrm>
            <a:off x="1707434" y="3649762"/>
            <a:ext cx="6185203" cy="1777622"/>
            <a:chOff x="1707434" y="3649762"/>
            <a:chExt cx="6185203" cy="1777622"/>
          </a:xfrm>
        </p:grpSpPr>
        <p:grpSp>
          <p:nvGrpSpPr>
            <p:cNvPr id="41" name="Groupe 40">
              <a:extLst>
                <a:ext uri="{FF2B5EF4-FFF2-40B4-BE49-F238E27FC236}">
                  <a16:creationId xmlns:a16="http://schemas.microsoft.com/office/drawing/2014/main" id="{3A1DEE29-A154-004F-CB4C-17F8C9A3C66A}"/>
                </a:ext>
              </a:extLst>
            </p:cNvPr>
            <p:cNvGrpSpPr/>
            <p:nvPr/>
          </p:nvGrpSpPr>
          <p:grpSpPr>
            <a:xfrm>
              <a:off x="2024809" y="3857511"/>
              <a:ext cx="5867828" cy="1569873"/>
              <a:chOff x="1349872" y="2571674"/>
              <a:chExt cx="3911885" cy="1046582"/>
            </a:xfrm>
          </p:grpSpPr>
          <p:cxnSp>
            <p:nvCxnSpPr>
              <p:cNvPr id="3" name="Connecteur droit 2"/>
              <p:cNvCxnSpPr>
                <a:cxnSpLocks/>
              </p:cNvCxnSpPr>
              <p:nvPr/>
            </p:nvCxnSpPr>
            <p:spPr>
              <a:xfrm flipH="1" flipV="1">
                <a:off x="3990190" y="2859483"/>
                <a:ext cx="1271567" cy="758773"/>
              </a:xfrm>
              <a:prstGeom prst="line">
                <a:avLst/>
              </a:prstGeom>
              <a:ln w="38100">
                <a:solidFill>
                  <a:srgbClr val="006653"/>
                </a:solidFill>
                <a:prstDash val="lgDashDotDot"/>
              </a:ln>
            </p:spPr>
            <p:style>
              <a:lnRef idx="1">
                <a:schemeClr val="accent2"/>
              </a:lnRef>
              <a:fillRef idx="0">
                <a:schemeClr val="accent2"/>
              </a:fillRef>
              <a:effectRef idx="0">
                <a:schemeClr val="accent2"/>
              </a:effectRef>
              <a:fontRef idx="minor">
                <a:schemeClr val="tx1"/>
              </a:fontRef>
            </p:style>
          </p:cxnSp>
          <p:sp>
            <p:nvSpPr>
              <p:cNvPr id="5" name="ZoneTexte 4"/>
              <p:cNvSpPr txBox="1"/>
              <p:nvPr/>
            </p:nvSpPr>
            <p:spPr>
              <a:xfrm>
                <a:off x="1349872" y="2571674"/>
                <a:ext cx="2426540" cy="338554"/>
              </a:xfrm>
              <a:prstGeom prst="rect">
                <a:avLst/>
              </a:prstGeom>
              <a:noFill/>
            </p:spPr>
            <p:txBody>
              <a:bodyPr wrap="square" rtlCol="0">
                <a:spAutoFit/>
              </a:bodyPr>
              <a:lstStyle/>
              <a:p>
                <a:pPr algn="r" defTabSz="1371600">
                  <a:defRPr/>
                </a:pPr>
                <a:r>
                  <a:rPr lang="en-US" sz="2700" b="1" dirty="0">
                    <a:solidFill>
                      <a:srgbClr val="00584A"/>
                    </a:solidFill>
                    <a:latin typeface="Roboto Light"/>
                  </a:rPr>
                  <a:t>300 mg of pure CBD</a:t>
                </a:r>
              </a:p>
            </p:txBody>
          </p:sp>
        </p:grpSp>
        <p:pic>
          <p:nvPicPr>
            <p:cNvPr id="19" name="Image 18" descr="Une image contenant capture d’écran, Graphique, conception, art&#10;&#10;Description générée automatiquement">
              <a:extLst>
                <a:ext uri="{FF2B5EF4-FFF2-40B4-BE49-F238E27FC236}">
                  <a16:creationId xmlns:a16="http://schemas.microsoft.com/office/drawing/2014/main" id="{CFCF3AC4-1A68-EB7E-95DE-BDC3236EDBE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707434" y="3649762"/>
              <a:ext cx="698566" cy="660742"/>
            </a:xfrm>
            <a:prstGeom prst="rect">
              <a:avLst/>
            </a:prstGeom>
          </p:spPr>
        </p:pic>
      </p:grpSp>
      <p:pic>
        <p:nvPicPr>
          <p:cNvPr id="15" name="Image 14" descr="Une image contenant texte, Solution, Solvant, bouteille&#10;&#10;Description générée automatiquement">
            <a:extLst>
              <a:ext uri="{FF2B5EF4-FFF2-40B4-BE49-F238E27FC236}">
                <a16:creationId xmlns:a16="http://schemas.microsoft.com/office/drawing/2014/main" id="{6B71B176-06A2-BCFD-27FB-07E9B4B237E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638587" y="2611482"/>
            <a:ext cx="2537901" cy="7675518"/>
          </a:xfrm>
          <a:prstGeom prst="rect">
            <a:avLst/>
          </a:prstGeom>
        </p:spPr>
      </p:pic>
      <p:grpSp>
        <p:nvGrpSpPr>
          <p:cNvPr id="21" name="Groupe 20">
            <a:extLst>
              <a:ext uri="{FF2B5EF4-FFF2-40B4-BE49-F238E27FC236}">
                <a16:creationId xmlns:a16="http://schemas.microsoft.com/office/drawing/2014/main" id="{977E26D9-C576-A18F-2B73-61FD7F3005CC}"/>
              </a:ext>
            </a:extLst>
          </p:cNvPr>
          <p:cNvGrpSpPr/>
          <p:nvPr/>
        </p:nvGrpSpPr>
        <p:grpSpPr>
          <a:xfrm>
            <a:off x="9298027" y="3518468"/>
            <a:ext cx="6808376" cy="1982665"/>
            <a:chOff x="9298027" y="3518468"/>
            <a:chExt cx="6808376" cy="1982665"/>
          </a:xfrm>
        </p:grpSpPr>
        <p:grpSp>
          <p:nvGrpSpPr>
            <p:cNvPr id="9" name="Groupe 8">
              <a:extLst>
                <a:ext uri="{FF2B5EF4-FFF2-40B4-BE49-F238E27FC236}">
                  <a16:creationId xmlns:a16="http://schemas.microsoft.com/office/drawing/2014/main" id="{E5ABB978-BB33-1420-D151-5B3619CFCB69}"/>
                </a:ext>
              </a:extLst>
            </p:cNvPr>
            <p:cNvGrpSpPr/>
            <p:nvPr/>
          </p:nvGrpSpPr>
          <p:grpSpPr>
            <a:xfrm>
              <a:off x="9298027" y="3518468"/>
              <a:ext cx="6808376" cy="1982665"/>
              <a:chOff x="9298027" y="3518468"/>
              <a:chExt cx="6808376" cy="1982665"/>
            </a:xfrm>
          </p:grpSpPr>
          <p:grpSp>
            <p:nvGrpSpPr>
              <p:cNvPr id="43" name="Groupe 42">
                <a:extLst>
                  <a:ext uri="{FF2B5EF4-FFF2-40B4-BE49-F238E27FC236}">
                    <a16:creationId xmlns:a16="http://schemas.microsoft.com/office/drawing/2014/main" id="{699FBBCC-31FE-2D34-4ABD-FF37A445582D}"/>
                  </a:ext>
                </a:extLst>
              </p:cNvPr>
              <p:cNvGrpSpPr/>
              <p:nvPr/>
            </p:nvGrpSpPr>
            <p:grpSpPr>
              <a:xfrm>
                <a:off x="9298027" y="3518468"/>
                <a:ext cx="6808376" cy="1982665"/>
                <a:chOff x="6259748" y="1944135"/>
                <a:chExt cx="4538917" cy="1321776"/>
              </a:xfrm>
            </p:grpSpPr>
            <p:sp>
              <p:nvSpPr>
                <p:cNvPr id="6" name="ZoneTexte 5"/>
                <p:cNvSpPr txBox="1"/>
                <p:nvPr/>
              </p:nvSpPr>
              <p:spPr>
                <a:xfrm>
                  <a:off x="7759424" y="1944135"/>
                  <a:ext cx="3039241" cy="615553"/>
                </a:xfrm>
                <a:prstGeom prst="rect">
                  <a:avLst/>
                </a:prstGeom>
                <a:noFill/>
              </p:spPr>
              <p:txBody>
                <a:bodyPr wrap="square" rtlCol="0">
                  <a:spAutoFit/>
                </a:bodyPr>
                <a:lstStyle/>
                <a:p>
                  <a:pPr defTabSz="1371600">
                    <a:defRPr/>
                  </a:pPr>
                  <a:r>
                    <a:rPr lang="en-US" sz="2700" b="1" dirty="0">
                      <a:solidFill>
                        <a:srgbClr val="00584A"/>
                      </a:solidFill>
                      <a:latin typeface="Roboto Light"/>
                    </a:rPr>
                    <a:t>750,000 Native cells of sacred lotus*</a:t>
                  </a:r>
                </a:p>
              </p:txBody>
            </p:sp>
            <p:cxnSp>
              <p:nvCxnSpPr>
                <p:cNvPr id="38" name="Connecteur droit 37">
                  <a:extLst>
                    <a:ext uri="{FF2B5EF4-FFF2-40B4-BE49-F238E27FC236}">
                      <a16:creationId xmlns:a16="http://schemas.microsoft.com/office/drawing/2014/main" id="{1361113A-7CD7-8936-DC7B-807CE3AEFFDA}"/>
                    </a:ext>
                  </a:extLst>
                </p:cNvPr>
                <p:cNvCxnSpPr>
                  <a:cxnSpLocks/>
                </p:cNvCxnSpPr>
                <p:nvPr/>
              </p:nvCxnSpPr>
              <p:spPr>
                <a:xfrm flipH="1">
                  <a:off x="6259748" y="2483475"/>
                  <a:ext cx="1251332" cy="782436"/>
                </a:xfrm>
                <a:prstGeom prst="line">
                  <a:avLst/>
                </a:prstGeom>
                <a:ln w="38100">
                  <a:solidFill>
                    <a:srgbClr val="006653"/>
                  </a:solidFill>
                  <a:prstDash val="lgDashDotDot"/>
                </a:ln>
              </p:spPr>
              <p:style>
                <a:lnRef idx="1">
                  <a:schemeClr val="accent2"/>
                </a:lnRef>
                <a:fillRef idx="0">
                  <a:schemeClr val="accent2"/>
                </a:fillRef>
                <a:effectRef idx="0">
                  <a:schemeClr val="accent2"/>
                </a:effectRef>
                <a:fontRef idx="minor">
                  <a:schemeClr val="tx1"/>
                </a:fontRef>
              </p:style>
            </p:cxnSp>
          </p:grpSp>
          <p:pic>
            <p:nvPicPr>
              <p:cNvPr id="16" name="Image 15" descr="Une image contenant capture d’écran, Graphique, conception, art&#10;&#10;Description générée automatiquement">
                <a:extLst>
                  <a:ext uri="{FF2B5EF4-FFF2-40B4-BE49-F238E27FC236}">
                    <a16:creationId xmlns:a16="http://schemas.microsoft.com/office/drawing/2014/main" id="{6F69A9E9-56ED-42AD-178F-F28EE02FD76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808005" y="3598569"/>
                <a:ext cx="698566" cy="660742"/>
              </a:xfrm>
              <a:prstGeom prst="rect">
                <a:avLst/>
              </a:prstGeom>
            </p:spPr>
          </p:pic>
        </p:grpSp>
        <p:pic>
          <p:nvPicPr>
            <p:cNvPr id="20" name="Image 19">
              <a:extLst>
                <a:ext uri="{FF2B5EF4-FFF2-40B4-BE49-F238E27FC236}">
                  <a16:creationId xmlns:a16="http://schemas.microsoft.com/office/drawing/2014/main" id="{6A8F2977-AD22-EE45-C1D7-41570E83FC1F}"/>
                </a:ext>
              </a:extLst>
            </p:cNvPr>
            <p:cNvPicPr>
              <a:picLocks noChangeAspect="1"/>
            </p:cNvPicPr>
            <p:nvPr/>
          </p:nvPicPr>
          <p:blipFill>
            <a:blip r:embed="rId11"/>
            <a:stretch>
              <a:fillRect/>
            </a:stretch>
          </p:blipFill>
          <p:spPr>
            <a:xfrm>
              <a:off x="10881024" y="4304051"/>
              <a:ext cx="552527" cy="76211"/>
            </a:xfrm>
            <a:prstGeom prst="rect">
              <a:avLst/>
            </a:prstGeom>
          </p:spPr>
        </p:pic>
      </p:grpSp>
      <p:grpSp>
        <p:nvGrpSpPr>
          <p:cNvPr id="23" name="Groupe 22">
            <a:extLst>
              <a:ext uri="{FF2B5EF4-FFF2-40B4-BE49-F238E27FC236}">
                <a16:creationId xmlns:a16="http://schemas.microsoft.com/office/drawing/2014/main" id="{115F5083-ABB2-A091-307A-9F5F35C74D72}"/>
              </a:ext>
            </a:extLst>
          </p:cNvPr>
          <p:cNvGrpSpPr/>
          <p:nvPr/>
        </p:nvGrpSpPr>
        <p:grpSpPr>
          <a:xfrm>
            <a:off x="1583050" y="5682332"/>
            <a:ext cx="6539394" cy="941142"/>
            <a:chOff x="1583050" y="5682332"/>
            <a:chExt cx="6539394" cy="941142"/>
          </a:xfrm>
        </p:grpSpPr>
        <p:grpSp>
          <p:nvGrpSpPr>
            <p:cNvPr id="42" name="Groupe 41">
              <a:extLst>
                <a:ext uri="{FF2B5EF4-FFF2-40B4-BE49-F238E27FC236}">
                  <a16:creationId xmlns:a16="http://schemas.microsoft.com/office/drawing/2014/main" id="{30BE23F1-4CCB-470E-FAF7-7CF1B0899DC1}"/>
                </a:ext>
              </a:extLst>
            </p:cNvPr>
            <p:cNvGrpSpPr/>
            <p:nvPr/>
          </p:nvGrpSpPr>
          <p:grpSpPr>
            <a:xfrm>
              <a:off x="1583050" y="5682332"/>
              <a:ext cx="6539394" cy="923330"/>
              <a:chOff x="1055367" y="3788219"/>
              <a:chExt cx="4359596" cy="615553"/>
            </a:xfrm>
          </p:grpSpPr>
          <p:cxnSp>
            <p:nvCxnSpPr>
              <p:cNvPr id="2" name="Connecteur droit 1"/>
              <p:cNvCxnSpPr>
                <a:cxnSpLocks/>
              </p:cNvCxnSpPr>
              <p:nvPr/>
            </p:nvCxnSpPr>
            <p:spPr>
              <a:xfrm>
                <a:off x="3987165" y="4083064"/>
                <a:ext cx="1427798" cy="0"/>
              </a:xfrm>
              <a:prstGeom prst="line">
                <a:avLst/>
              </a:prstGeom>
              <a:ln w="38100">
                <a:solidFill>
                  <a:srgbClr val="006653"/>
                </a:solidFill>
                <a:prstDash val="lgDashDotDot"/>
              </a:ln>
            </p:spPr>
            <p:style>
              <a:lnRef idx="1">
                <a:schemeClr val="accent2"/>
              </a:lnRef>
              <a:fillRef idx="0">
                <a:schemeClr val="accent2"/>
              </a:fillRef>
              <a:effectRef idx="0">
                <a:schemeClr val="accent2"/>
              </a:effectRef>
              <a:fontRef idx="minor">
                <a:schemeClr val="tx1"/>
              </a:fontRef>
            </p:style>
          </p:cxnSp>
          <p:sp>
            <p:nvSpPr>
              <p:cNvPr id="8" name="ZoneTexte 7"/>
              <p:cNvSpPr txBox="1"/>
              <p:nvPr/>
            </p:nvSpPr>
            <p:spPr>
              <a:xfrm>
                <a:off x="1055367" y="3788219"/>
                <a:ext cx="2775546" cy="615553"/>
              </a:xfrm>
              <a:prstGeom prst="rect">
                <a:avLst/>
              </a:prstGeom>
              <a:noFill/>
            </p:spPr>
            <p:txBody>
              <a:bodyPr wrap="none" rtlCol="0">
                <a:spAutoFit/>
              </a:bodyPr>
              <a:lstStyle/>
              <a:p>
                <a:pPr algn="r" defTabSz="1371600">
                  <a:defRPr/>
                </a:pPr>
                <a:r>
                  <a:rPr lang="fr-FR" sz="2700" b="1" dirty="0">
                    <a:solidFill>
                      <a:srgbClr val="00584A"/>
                    </a:solidFill>
                    <a:latin typeface="Roboto Light"/>
                  </a:rPr>
                  <a:t>30% </a:t>
                </a:r>
                <a:r>
                  <a:rPr lang="fr-FR" sz="2700" b="1" dirty="0" err="1">
                    <a:solidFill>
                      <a:srgbClr val="00584A"/>
                    </a:solidFill>
                    <a:latin typeface="Roboto Light"/>
                  </a:rPr>
                  <a:t>Organic</a:t>
                </a:r>
                <a:r>
                  <a:rPr lang="fr-FR" sz="2700" b="1" dirty="0">
                    <a:solidFill>
                      <a:srgbClr val="00584A"/>
                    </a:solidFill>
                    <a:latin typeface="Roboto Light"/>
                  </a:rPr>
                  <a:t> </a:t>
                </a:r>
                <a:r>
                  <a:rPr lang="fr-FR" sz="2700" b="1" dirty="0" err="1">
                    <a:solidFill>
                      <a:srgbClr val="00584A"/>
                    </a:solidFill>
                    <a:latin typeface="Roboto Light"/>
                  </a:rPr>
                  <a:t>vegetable</a:t>
                </a:r>
                <a:r>
                  <a:rPr lang="fr-FR" sz="2700" b="1" dirty="0">
                    <a:solidFill>
                      <a:srgbClr val="00584A"/>
                    </a:solidFill>
                    <a:latin typeface="Roboto Light"/>
                  </a:rPr>
                  <a:t> </a:t>
                </a:r>
                <a:r>
                  <a:rPr lang="fr-FR" sz="2700" b="1" dirty="0" err="1">
                    <a:solidFill>
                      <a:srgbClr val="00584A"/>
                    </a:solidFill>
                    <a:latin typeface="Roboto Light"/>
                  </a:rPr>
                  <a:t>oils</a:t>
                </a:r>
                <a:endParaRPr lang="fr-FR" sz="2700" b="1" dirty="0">
                  <a:solidFill>
                    <a:srgbClr val="00584A"/>
                  </a:solidFill>
                  <a:latin typeface="Roboto Light"/>
                </a:endParaRPr>
              </a:p>
              <a:p>
                <a:pPr algn="r" defTabSz="1371600">
                  <a:defRPr/>
                </a:pPr>
                <a:r>
                  <a:rPr lang="fr-FR" sz="2700" b="1" dirty="0">
                    <a:solidFill>
                      <a:srgbClr val="3E3E3E"/>
                    </a:solidFill>
                    <a:latin typeface="Roboto Light"/>
                  </a:rPr>
                  <a:t>Hemp + Inca </a:t>
                </a:r>
                <a:r>
                  <a:rPr lang="fr-FR" sz="2700" b="1" dirty="0" err="1">
                    <a:solidFill>
                      <a:srgbClr val="3E3E3E"/>
                    </a:solidFill>
                    <a:latin typeface="Roboto Light"/>
                  </a:rPr>
                  <a:t>Inchi</a:t>
                </a:r>
                <a:endParaRPr lang="fr-FR" sz="2700" b="1" dirty="0">
                  <a:solidFill>
                    <a:srgbClr val="3E3E3E"/>
                  </a:solidFill>
                  <a:latin typeface="Roboto Light"/>
                </a:endParaRPr>
              </a:p>
            </p:txBody>
          </p:sp>
        </p:grpSp>
        <p:pic>
          <p:nvPicPr>
            <p:cNvPr id="22" name="Image 21">
              <a:extLst>
                <a:ext uri="{FF2B5EF4-FFF2-40B4-BE49-F238E27FC236}">
                  <a16:creationId xmlns:a16="http://schemas.microsoft.com/office/drawing/2014/main" id="{CA693661-BECE-8F38-A210-27051A54C39A}"/>
                </a:ext>
              </a:extLst>
            </p:cNvPr>
            <p:cNvPicPr>
              <a:picLocks noChangeAspect="1"/>
            </p:cNvPicPr>
            <p:nvPr/>
          </p:nvPicPr>
          <p:blipFill>
            <a:blip r:embed="rId11"/>
            <a:stretch>
              <a:fillRect/>
            </a:stretch>
          </p:blipFill>
          <p:spPr>
            <a:xfrm>
              <a:off x="2987514" y="6547263"/>
              <a:ext cx="552527" cy="76211"/>
            </a:xfrm>
            <a:prstGeom prst="rect">
              <a:avLst/>
            </a:prstGeom>
          </p:spPr>
        </p:pic>
      </p:grpSp>
    </p:spTree>
    <p:extLst>
      <p:ext uri="{BB962C8B-B14F-4D97-AF65-F5344CB8AC3E}">
        <p14:creationId xmlns:p14="http://schemas.microsoft.com/office/powerpoint/2010/main" val="405709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86400" y="4838700"/>
            <a:ext cx="10903226" cy="3237143"/>
          </a:xfrm>
          <a:prstGeom prst="rect">
            <a:avLst/>
          </a:prstGeom>
        </p:spPr>
        <p:txBody>
          <a:bodyPr/>
          <a:lstStyle/>
          <a:p>
            <a:r>
              <a:rPr lang="fr-FR" dirty="0">
                <a:latin typeface="KyivType Sans2" panose="00000500000000000000" charset="0"/>
              </a:rPr>
              <a:t>Let's play!</a:t>
            </a:r>
            <a:endParaRPr lang="fr-FR" dirty="0"/>
          </a:p>
        </p:txBody>
      </p:sp>
    </p:spTree>
    <p:extLst>
      <p:ext uri="{BB962C8B-B14F-4D97-AF65-F5344CB8AC3E}">
        <p14:creationId xmlns:p14="http://schemas.microsoft.com/office/powerpoint/2010/main" val="51414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Espace réservé du contenu 2">
            <a:extLst>
              <a:ext uri="{FF2B5EF4-FFF2-40B4-BE49-F238E27FC236}">
                <a16:creationId xmlns:a16="http://schemas.microsoft.com/office/drawing/2014/main" id="{6FED2B02-4C33-4EA1-A10D-DBC7DFC1351A}"/>
              </a:ext>
            </a:extLst>
          </p:cNvPr>
          <p:cNvSpPr>
            <a:spLocks noGrp="1"/>
          </p:cNvSpPr>
          <p:nvPr>
            <p:ph type="body" sz="quarter" idx="4294967295"/>
          </p:nvPr>
        </p:nvSpPr>
        <p:spPr>
          <a:xfrm>
            <a:off x="0" y="1905001"/>
            <a:ext cx="15773400" cy="7319963"/>
          </a:xfrm>
          <a:prstGeom prst="rect">
            <a:avLst/>
          </a:prstGeom>
          <a:ln>
            <a:noFill/>
          </a:ln>
        </p:spPr>
        <p:txBody>
          <a:bodyPr>
            <a:normAutofit/>
          </a:bodyPr>
          <a:lstStyle/>
          <a:p>
            <a:pPr marL="0" indent="0">
              <a:buNone/>
            </a:pPr>
            <a:r>
              <a:rPr lang="en-US" sz="8001" b="1" spc="-300" dirty="0">
                <a:solidFill>
                  <a:srgbClr val="B16F6F"/>
                </a:solidFill>
                <a:latin typeface="Sofia Pro"/>
              </a:rPr>
              <a:t> </a:t>
            </a:r>
            <a:r>
              <a:rPr lang="en-US" sz="8001" b="1" spc="-300" dirty="0">
                <a:solidFill>
                  <a:srgbClr val="B16F6F"/>
                </a:solidFill>
                <a:highlight>
                  <a:srgbClr val="F4C6BE"/>
                </a:highlight>
                <a:latin typeface="Sofia Pro"/>
              </a:rPr>
              <a:t>  </a:t>
            </a:r>
          </a:p>
          <a:p>
            <a:pPr marL="0" indent="0">
              <a:buNone/>
            </a:pPr>
            <a:endParaRPr lang="fr-FR" sz="5601" spc="-300" dirty="0">
              <a:latin typeface="Sofia Pro"/>
            </a:endParaRPr>
          </a:p>
        </p:txBody>
      </p:sp>
      <p:pic>
        <p:nvPicPr>
          <p:cNvPr id="16" name="Image 15">
            <a:extLst>
              <a:ext uri="{FF2B5EF4-FFF2-40B4-BE49-F238E27FC236}">
                <a16:creationId xmlns:a16="http://schemas.microsoft.com/office/drawing/2014/main" id="{3167B32B-7A67-7F31-37E6-996F4CE3A67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123932" y="3283329"/>
            <a:ext cx="5314704" cy="5314704"/>
          </a:xfrm>
          <a:prstGeom prst="rect">
            <a:avLst/>
          </a:prstGeom>
        </p:spPr>
      </p:pic>
      <p:sp>
        <p:nvSpPr>
          <p:cNvPr id="31" name="ZoneTexte 30">
            <a:extLst>
              <a:ext uri="{FF2B5EF4-FFF2-40B4-BE49-F238E27FC236}">
                <a16:creationId xmlns:a16="http://schemas.microsoft.com/office/drawing/2014/main" id="{60A7DF9B-0062-BACF-18C9-724B0A20C2A1}"/>
              </a:ext>
            </a:extLst>
          </p:cNvPr>
          <p:cNvSpPr txBox="1"/>
          <p:nvPr/>
        </p:nvSpPr>
        <p:spPr>
          <a:xfrm>
            <a:off x="7579610" y="3468277"/>
            <a:ext cx="668892" cy="830997"/>
          </a:xfrm>
          <a:prstGeom prst="rect">
            <a:avLst/>
          </a:prstGeom>
          <a:noFill/>
          <a:ln>
            <a:noFill/>
          </a:ln>
        </p:spPr>
        <p:txBody>
          <a:bodyPr wrap="squar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srgbClr val="00584A"/>
                </a:solidFill>
                <a:effectLst/>
                <a:uLnTx/>
                <a:uFillTx/>
                <a:latin typeface="Calibri"/>
                <a:ea typeface="+mn-ea"/>
                <a:cs typeface="+mn-cs"/>
              </a:rPr>
              <a:t>+</a:t>
            </a:r>
            <a:endParaRPr kumimoji="0" lang="fr-FR" sz="4800" b="0" i="0" u="none" strike="noStrike" kern="1200" cap="none" spc="0" normalizeH="0" baseline="0" noProof="0" dirty="0">
              <a:ln>
                <a:noFill/>
              </a:ln>
              <a:solidFill>
                <a:srgbClr val="00584A"/>
              </a:solidFill>
              <a:effectLst/>
              <a:uLnTx/>
              <a:uFillTx/>
              <a:latin typeface="Calibri"/>
              <a:ea typeface="+mn-ea"/>
              <a:cs typeface="+mn-cs"/>
            </a:endParaRPr>
          </a:p>
        </p:txBody>
      </p:sp>
      <p:sp>
        <p:nvSpPr>
          <p:cNvPr id="18" name="ZoneTexte 17">
            <a:extLst>
              <a:ext uri="{FF2B5EF4-FFF2-40B4-BE49-F238E27FC236}">
                <a16:creationId xmlns:a16="http://schemas.microsoft.com/office/drawing/2014/main" id="{44ABEAD3-53E5-BD98-608A-3CE2FED4B733}"/>
              </a:ext>
            </a:extLst>
          </p:cNvPr>
          <p:cNvSpPr txBox="1"/>
          <p:nvPr/>
        </p:nvSpPr>
        <p:spPr>
          <a:xfrm>
            <a:off x="7571088" y="5772999"/>
            <a:ext cx="668892" cy="830997"/>
          </a:xfrm>
          <a:prstGeom prst="rect">
            <a:avLst/>
          </a:prstGeom>
          <a:noFill/>
          <a:ln>
            <a:noFill/>
          </a:ln>
        </p:spPr>
        <p:txBody>
          <a:bodyPr wrap="squar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srgbClr val="00584A"/>
                </a:solidFill>
                <a:effectLst/>
                <a:uLnTx/>
                <a:uFillTx/>
                <a:latin typeface="Calibri"/>
                <a:ea typeface="+mn-ea"/>
                <a:cs typeface="+mn-cs"/>
              </a:rPr>
              <a:t>+</a:t>
            </a:r>
            <a:endParaRPr kumimoji="0" lang="fr-FR" sz="4800" b="0" i="0" u="none" strike="noStrike" kern="1200" cap="none" spc="0" normalizeH="0" baseline="0" noProof="0" dirty="0">
              <a:ln>
                <a:noFill/>
              </a:ln>
              <a:solidFill>
                <a:srgbClr val="00584A"/>
              </a:solidFill>
              <a:effectLst/>
              <a:uLnTx/>
              <a:uFillTx/>
              <a:latin typeface="Calibri"/>
              <a:ea typeface="+mn-ea"/>
              <a:cs typeface="+mn-cs"/>
            </a:endParaRPr>
          </a:p>
        </p:txBody>
      </p:sp>
      <p:sp>
        <p:nvSpPr>
          <p:cNvPr id="19" name="ZoneTexte 18">
            <a:extLst>
              <a:ext uri="{FF2B5EF4-FFF2-40B4-BE49-F238E27FC236}">
                <a16:creationId xmlns:a16="http://schemas.microsoft.com/office/drawing/2014/main" id="{E960F382-55A1-EC77-4960-FC1FBF2A5769}"/>
              </a:ext>
            </a:extLst>
          </p:cNvPr>
          <p:cNvSpPr txBox="1"/>
          <p:nvPr/>
        </p:nvSpPr>
        <p:spPr>
          <a:xfrm>
            <a:off x="7694082" y="8233856"/>
            <a:ext cx="668892" cy="830997"/>
          </a:xfrm>
          <a:prstGeom prst="rect">
            <a:avLst/>
          </a:prstGeom>
          <a:noFill/>
          <a:ln>
            <a:noFill/>
          </a:ln>
        </p:spPr>
        <p:txBody>
          <a:bodyPr wrap="squar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srgbClr val="00584A"/>
                </a:solidFill>
                <a:effectLst/>
                <a:uLnTx/>
                <a:uFillTx/>
                <a:latin typeface="Calibri"/>
                <a:ea typeface="+mn-ea"/>
                <a:cs typeface="+mn-cs"/>
              </a:rPr>
              <a:t>+</a:t>
            </a:r>
            <a:endParaRPr kumimoji="0" lang="fr-FR" sz="4800" b="0" i="0" u="none" strike="noStrike" kern="1200" cap="none" spc="0" normalizeH="0" baseline="0" noProof="0" dirty="0">
              <a:ln>
                <a:noFill/>
              </a:ln>
              <a:solidFill>
                <a:srgbClr val="00584A"/>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30A3C19B-18AE-7E29-211F-C231A39FB320}"/>
              </a:ext>
            </a:extLst>
          </p:cNvPr>
          <p:cNvSpPr txBox="1"/>
          <p:nvPr/>
        </p:nvSpPr>
        <p:spPr>
          <a:xfrm>
            <a:off x="9694695" y="3719001"/>
            <a:ext cx="6652863" cy="507831"/>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333638"/>
                </a:solidFill>
                <a:effectLst/>
                <a:uLnTx/>
                <a:uFillTx/>
                <a:latin typeface="Roboto Light"/>
                <a:ea typeface="Roboto" panose="02000000000000000000" pitchFamily="2" charset="0"/>
                <a:cs typeface="+mn-cs"/>
              </a:rPr>
              <a:t>A. </a:t>
            </a:r>
            <a:r>
              <a:rPr kumimoji="0" lang="fr-FR" sz="2700" b="0" i="0" u="none" strike="noStrike" kern="1200" cap="none" spc="0" normalizeH="0" baseline="0" noProof="0" dirty="0" err="1">
                <a:ln>
                  <a:noFill/>
                </a:ln>
                <a:solidFill>
                  <a:srgbClr val="333638"/>
                </a:solidFill>
                <a:effectLst/>
                <a:uLnTx/>
                <a:uFillTx/>
                <a:latin typeface="Roboto Light"/>
                <a:ea typeface="Roboto" panose="02000000000000000000" pitchFamily="2" charset="0"/>
                <a:cs typeface="+mn-cs"/>
              </a:rPr>
              <a:t>Lavender</a:t>
            </a:r>
            <a:r>
              <a:rPr kumimoji="0" lang="fr-FR" sz="2700" b="0" i="0" u="none" strike="noStrike" kern="1200" cap="none" spc="0" normalizeH="0" baseline="0" noProof="0" dirty="0">
                <a:ln>
                  <a:noFill/>
                </a:ln>
                <a:solidFill>
                  <a:srgbClr val="333638"/>
                </a:solidFill>
                <a:effectLst/>
                <a:uLnTx/>
                <a:uFillTx/>
                <a:latin typeface="Roboto Light"/>
                <a:ea typeface="Roboto" panose="02000000000000000000" pitchFamily="2" charset="0"/>
                <a:cs typeface="+mn-cs"/>
              </a:rPr>
              <a:t>, Chamomile and Neroli E.O.</a:t>
            </a:r>
          </a:p>
        </p:txBody>
      </p:sp>
      <p:sp>
        <p:nvSpPr>
          <p:cNvPr id="7" name="ZoneTexte 6">
            <a:extLst>
              <a:ext uri="{FF2B5EF4-FFF2-40B4-BE49-F238E27FC236}">
                <a16:creationId xmlns:a16="http://schemas.microsoft.com/office/drawing/2014/main" id="{8A864BC2-B99D-572F-3171-F20BB8C7C0A7}"/>
              </a:ext>
            </a:extLst>
          </p:cNvPr>
          <p:cNvSpPr txBox="1"/>
          <p:nvPr/>
        </p:nvSpPr>
        <p:spPr>
          <a:xfrm>
            <a:off x="9368637" y="8457015"/>
            <a:ext cx="6652863" cy="507831"/>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333638"/>
                </a:solidFill>
                <a:effectLst/>
                <a:uLnTx/>
                <a:uFillTx/>
                <a:latin typeface="Roboto Light"/>
                <a:ea typeface="Roboto" panose="02000000000000000000" pitchFamily="2" charset="0"/>
                <a:cs typeface="+mn-cs"/>
              </a:rPr>
              <a:t>C. </a:t>
            </a:r>
            <a:r>
              <a:rPr kumimoji="0" lang="fr-FR" sz="2700" b="0" i="0" u="none" strike="noStrike" kern="1200" cap="none" spc="0" normalizeH="0" baseline="0" noProof="0" dirty="0" err="1">
                <a:ln>
                  <a:noFill/>
                </a:ln>
                <a:solidFill>
                  <a:srgbClr val="333638"/>
                </a:solidFill>
                <a:effectLst/>
                <a:uLnTx/>
                <a:uFillTx/>
                <a:latin typeface="Roboto Light"/>
                <a:ea typeface="Roboto" panose="02000000000000000000" pitchFamily="2" charset="0"/>
                <a:cs typeface="+mn-cs"/>
              </a:rPr>
              <a:t>Thyme</a:t>
            </a:r>
            <a:r>
              <a:rPr kumimoji="0" lang="fr-FR" sz="2700" b="0" i="0" u="none" strike="noStrike" kern="1200" cap="none" spc="0" normalizeH="0" baseline="0" noProof="0" dirty="0">
                <a:ln>
                  <a:noFill/>
                </a:ln>
                <a:solidFill>
                  <a:srgbClr val="333638"/>
                </a:solidFill>
                <a:effectLst/>
                <a:uLnTx/>
                <a:uFillTx/>
                <a:latin typeface="Roboto Light"/>
                <a:ea typeface="Roboto" panose="02000000000000000000" pitchFamily="2" charset="0"/>
                <a:cs typeface="+mn-cs"/>
              </a:rPr>
              <a:t>, Jasmine and Neroli E.O.</a:t>
            </a:r>
          </a:p>
        </p:txBody>
      </p:sp>
      <p:sp>
        <p:nvSpPr>
          <p:cNvPr id="9" name="ZoneTexte 8">
            <a:extLst>
              <a:ext uri="{FF2B5EF4-FFF2-40B4-BE49-F238E27FC236}">
                <a16:creationId xmlns:a16="http://schemas.microsoft.com/office/drawing/2014/main" id="{79457C55-1799-A90C-483F-7A3AB1AB51E9}"/>
              </a:ext>
            </a:extLst>
          </p:cNvPr>
          <p:cNvSpPr txBox="1"/>
          <p:nvPr/>
        </p:nvSpPr>
        <p:spPr>
          <a:xfrm>
            <a:off x="9694695" y="6023809"/>
            <a:ext cx="6652863" cy="507831"/>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333638"/>
                </a:solidFill>
                <a:effectLst/>
                <a:uLnTx/>
                <a:uFillTx/>
                <a:latin typeface="Roboto Light"/>
                <a:ea typeface="Roboto" panose="02000000000000000000" pitchFamily="2" charset="0"/>
                <a:cs typeface="+mn-cs"/>
              </a:rPr>
              <a:t>B. Rosemary, Chamomile and Rose E.O.</a:t>
            </a:r>
          </a:p>
        </p:txBody>
      </p:sp>
      <p:sp>
        <p:nvSpPr>
          <p:cNvPr id="17" name="Rectangle 16">
            <a:extLst>
              <a:ext uri="{FF2B5EF4-FFF2-40B4-BE49-F238E27FC236}">
                <a16:creationId xmlns:a16="http://schemas.microsoft.com/office/drawing/2014/main" id="{AA5F56E8-9F26-47C2-9C28-F566A417F783}"/>
              </a:ext>
            </a:extLst>
          </p:cNvPr>
          <p:cNvSpPr/>
          <p:nvPr/>
        </p:nvSpPr>
        <p:spPr>
          <a:xfrm>
            <a:off x="2" y="177231"/>
            <a:ext cx="18288000" cy="1338828"/>
          </a:xfrm>
          <a:prstGeom prst="rect">
            <a:avLst/>
          </a:prstGeom>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SERUM </a:t>
            </a:r>
            <a:r>
              <a:rPr kumimoji="0" lang="en-US" sz="8100" b="0"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rPr>
              <a:t>CBD</a:t>
            </a:r>
            <a:endParaRPr kumimoji="0" lang="fr-FR" sz="8100" b="1"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endParaRPr>
          </a:p>
        </p:txBody>
      </p:sp>
      <p:pic>
        <p:nvPicPr>
          <p:cNvPr id="20" name="Image 19">
            <a:extLst>
              <a:ext uri="{FF2B5EF4-FFF2-40B4-BE49-F238E27FC236}">
                <a16:creationId xmlns:a16="http://schemas.microsoft.com/office/drawing/2014/main" id="{7DE7B24B-77FF-46ED-B492-E1B45EE5F0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45" t="2941" r="-4101" b="-1110"/>
          <a:stretch/>
        </p:blipFill>
        <p:spPr>
          <a:xfrm>
            <a:off x="8241094" y="5599206"/>
            <a:ext cx="1502324" cy="1296894"/>
          </a:xfrm>
          <a:prstGeom prst="rect">
            <a:avLst/>
          </a:prstGeom>
        </p:spPr>
      </p:pic>
      <p:pic>
        <p:nvPicPr>
          <p:cNvPr id="22" name="Image 21">
            <a:extLst>
              <a:ext uri="{FF2B5EF4-FFF2-40B4-BE49-F238E27FC236}">
                <a16:creationId xmlns:a16="http://schemas.microsoft.com/office/drawing/2014/main" id="{1BD0C09E-54E6-4958-AA36-B0A03319215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62" t="-445" r="-723" b="-441"/>
          <a:stretch/>
        </p:blipFill>
        <p:spPr>
          <a:xfrm>
            <a:off x="8288857" y="8069924"/>
            <a:ext cx="1675952" cy="1205024"/>
          </a:xfrm>
          <a:prstGeom prst="rect">
            <a:avLst/>
          </a:prstGeom>
        </p:spPr>
      </p:pic>
      <p:pic>
        <p:nvPicPr>
          <p:cNvPr id="23" name="Image 22">
            <a:extLst>
              <a:ext uri="{FF2B5EF4-FFF2-40B4-BE49-F238E27FC236}">
                <a16:creationId xmlns:a16="http://schemas.microsoft.com/office/drawing/2014/main" id="{A77F8047-59CA-4099-85FD-24F6A5E1991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70" t="-2" r="-6476" b="-8279"/>
          <a:stretch/>
        </p:blipFill>
        <p:spPr>
          <a:xfrm>
            <a:off x="8392728" y="3245780"/>
            <a:ext cx="1157739" cy="1650546"/>
          </a:xfrm>
          <a:prstGeom prst="rect">
            <a:avLst/>
          </a:prstGeom>
        </p:spPr>
      </p:pic>
      <p:sp>
        <p:nvSpPr>
          <p:cNvPr id="15" name="ZoneTexte 14">
            <a:extLst>
              <a:ext uri="{FF2B5EF4-FFF2-40B4-BE49-F238E27FC236}">
                <a16:creationId xmlns:a16="http://schemas.microsoft.com/office/drawing/2014/main" id="{3524ADF2-2649-4A1E-82FB-6BCC0DF88BD3}"/>
              </a:ext>
            </a:extLst>
          </p:cNvPr>
          <p:cNvSpPr txBox="1"/>
          <p:nvPr/>
        </p:nvSpPr>
        <p:spPr>
          <a:xfrm>
            <a:off x="3048000" y="2157184"/>
            <a:ext cx="12191999" cy="646331"/>
          </a:xfrm>
          <a:prstGeom prst="rect">
            <a:avLst/>
          </a:prstGeom>
          <a:noFill/>
        </p:spPr>
        <p:txBody>
          <a:bodyPr wrap="square">
            <a:spAutoFit/>
          </a:bodyP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638"/>
                </a:solidFill>
                <a:effectLst/>
                <a:uLnTx/>
                <a:uFillTx/>
                <a:latin typeface="Roboto Light"/>
                <a:ea typeface="Roboto" panose="02000000000000000000" pitchFamily="2" charset="0"/>
                <a:cs typeface="+mn-cs"/>
              </a:rPr>
              <a:t>What is the fragrance of Serum CBD ?</a:t>
            </a:r>
            <a:endParaRPr kumimoji="0" lang="fr-FR" sz="3600" b="1" i="0" u="none" strike="noStrike" kern="1200" cap="none" spc="-200" normalizeH="0" baseline="0" noProof="0" dirty="0">
              <a:ln>
                <a:noFill/>
              </a:ln>
              <a:solidFill>
                <a:srgbClr val="333638"/>
              </a:solidFill>
              <a:effectLst/>
              <a:uLnTx/>
              <a:uFillTx/>
              <a:latin typeface="Sofia Pro"/>
              <a:ea typeface="+mn-ea"/>
              <a:cs typeface="+mn-cs"/>
            </a:endParaRPr>
          </a:p>
        </p:txBody>
      </p:sp>
    </p:spTree>
    <p:extLst>
      <p:ext uri="{BB962C8B-B14F-4D97-AF65-F5344CB8AC3E}">
        <p14:creationId xmlns:p14="http://schemas.microsoft.com/office/powerpoint/2010/main" val="212277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22" presetClass="exit" presetSubtype="1" fill="hold" nodeType="withEffect">
                                  <p:stCondLst>
                                    <p:cond delay="0"/>
                                  </p:stCondLst>
                                  <p:childTnLst>
                                    <p:animEffect transition="out" filter="wipe(up)">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22" presetClass="exit" presetSubtype="1" fill="hold" grpId="0" nodeType="withEffect">
                                  <p:stCondLst>
                                    <p:cond delay="0"/>
                                  </p:stCondLst>
                                  <p:childTnLst>
                                    <p:animEffect transition="out" filter="wipe(up)">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1" fill="hold" grpId="0" nodeType="withEffect">
                                  <p:stCondLst>
                                    <p:cond delay="0"/>
                                  </p:stCondLst>
                                  <p:childTnLst>
                                    <p:animEffect transition="out" filter="wipe(up)">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par>
                                <p:cTn id="17" presetID="22" presetClass="exit" presetSubtype="1" fill="hold" nodeType="withEffect">
                                  <p:stCondLst>
                                    <p:cond delay="0"/>
                                  </p:stCondLst>
                                  <p:childTnLst>
                                    <p:animEffect transition="out" filter="wipe(up)">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par>
                                <p:cTn id="20" presetID="22" presetClass="exit" presetSubtype="1" fill="hold" grpId="0" nodeType="withEffect">
                                  <p:stCondLst>
                                    <p:cond delay="0"/>
                                  </p:stCondLst>
                                  <p:childTnLst>
                                    <p:animEffect transition="out" filter="wipe(up)">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54C7573-C2A2-4DEE-9849-12458BC6F6D2}"/>
              </a:ext>
            </a:extLst>
          </p:cNvPr>
          <p:cNvSpPr/>
          <p:nvPr/>
        </p:nvSpPr>
        <p:spPr>
          <a:xfrm>
            <a:off x="1736999" y="4013634"/>
            <a:ext cx="13791278" cy="1296144"/>
          </a:xfrm>
          <a:prstGeom prst="rect">
            <a:avLst/>
          </a:prstGeom>
          <a:noFill/>
          <a:ln>
            <a:solidFill>
              <a:srgbClr val="005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47"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F92F09AB-E164-44B4-81D5-E537F5B51879}"/>
              </a:ext>
            </a:extLst>
          </p:cNvPr>
          <p:cNvSpPr/>
          <p:nvPr/>
        </p:nvSpPr>
        <p:spPr>
          <a:xfrm>
            <a:off x="1750715" y="5833907"/>
            <a:ext cx="13791278" cy="1296144"/>
          </a:xfrm>
          <a:prstGeom prst="rect">
            <a:avLst/>
          </a:prstGeom>
          <a:noFill/>
          <a:ln>
            <a:solidFill>
              <a:srgbClr val="005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47"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756F8618-99D7-452C-BC9B-F17545ACC85C}"/>
              </a:ext>
            </a:extLst>
          </p:cNvPr>
          <p:cNvSpPr/>
          <p:nvPr/>
        </p:nvSpPr>
        <p:spPr>
          <a:xfrm>
            <a:off x="1750715" y="7614036"/>
            <a:ext cx="13791278" cy="1296144"/>
          </a:xfrm>
          <a:prstGeom prst="rect">
            <a:avLst/>
          </a:prstGeom>
          <a:noFill/>
          <a:ln>
            <a:solidFill>
              <a:srgbClr val="0E6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47"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Espace réservé du contenu 2">
            <a:extLst>
              <a:ext uri="{FF2B5EF4-FFF2-40B4-BE49-F238E27FC236}">
                <a16:creationId xmlns:a16="http://schemas.microsoft.com/office/drawing/2014/main" id="{6FED2B02-4C33-4EA1-A10D-DBC7DFC1351A}"/>
              </a:ext>
            </a:extLst>
          </p:cNvPr>
          <p:cNvSpPr>
            <a:spLocks noGrp="1"/>
          </p:cNvSpPr>
          <p:nvPr>
            <p:ph idx="4294967295"/>
          </p:nvPr>
        </p:nvSpPr>
        <p:spPr>
          <a:xfrm>
            <a:off x="0" y="1724025"/>
            <a:ext cx="19061907" cy="1666875"/>
          </a:xfrm>
          <a:ln>
            <a:noFill/>
          </a:ln>
        </p:spPr>
        <p:txBody>
          <a:bodyPr>
            <a:normAutofit/>
          </a:bodyPr>
          <a:lstStyle/>
          <a:p>
            <a:pPr marL="0" indent="0">
              <a:buNone/>
            </a:pPr>
            <a:r>
              <a:rPr lang="en-US" sz="8001" b="1" spc="-300" dirty="0">
                <a:solidFill>
                  <a:srgbClr val="B16F6F"/>
                </a:solidFill>
                <a:latin typeface="Sofia Pro"/>
              </a:rPr>
              <a:t> </a:t>
            </a:r>
            <a:r>
              <a:rPr lang="en-US" sz="8001" b="1" spc="-300" dirty="0">
                <a:solidFill>
                  <a:srgbClr val="B16F6F"/>
                </a:solidFill>
                <a:highlight>
                  <a:srgbClr val="F4C6BE"/>
                </a:highlight>
                <a:latin typeface="Sofia Pro"/>
              </a:rPr>
              <a:t>  </a:t>
            </a:r>
          </a:p>
          <a:p>
            <a:pPr marL="0" indent="0">
              <a:buNone/>
            </a:pPr>
            <a:endParaRPr lang="fr-FR" sz="5601" spc="-300" dirty="0">
              <a:latin typeface="Sofia Pro"/>
            </a:endParaRPr>
          </a:p>
        </p:txBody>
      </p:sp>
      <p:sp>
        <p:nvSpPr>
          <p:cNvPr id="41" name="ZoneTexte 40">
            <a:extLst>
              <a:ext uri="{FF2B5EF4-FFF2-40B4-BE49-F238E27FC236}">
                <a16:creationId xmlns:a16="http://schemas.microsoft.com/office/drawing/2014/main" id="{1EC0E5E9-B090-428F-A05E-E7EF0124ABFF}"/>
              </a:ext>
            </a:extLst>
          </p:cNvPr>
          <p:cNvSpPr txBox="1"/>
          <p:nvPr/>
        </p:nvSpPr>
        <p:spPr>
          <a:xfrm>
            <a:off x="2078264" y="4307618"/>
            <a:ext cx="7184808" cy="646331"/>
          </a:xfrm>
          <a:prstGeom prst="rect">
            <a:avLst/>
          </a:prstGeom>
          <a:noFill/>
        </p:spPr>
        <p:txBody>
          <a:bodyPr wrap="square">
            <a:spAutoFit/>
          </a:bodyPr>
          <a:lstStyle/>
          <a:p>
            <a:pPr marL="0" marR="0" lvl="0" indent="0" algn="l" defTabSz="182884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84A"/>
                </a:solidFill>
                <a:effectLst/>
                <a:uLnTx/>
                <a:uFillTx/>
                <a:latin typeface="Roboto Light"/>
                <a:ea typeface="Roboto" panose="02000000000000000000" pitchFamily="2" charset="0"/>
                <a:cs typeface="+mn-cs"/>
              </a:rPr>
              <a:t>A. </a:t>
            </a:r>
            <a:r>
              <a:rPr kumimoji="0" lang="en-US" sz="36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95,9 %</a:t>
            </a:r>
          </a:p>
        </p:txBody>
      </p:sp>
      <p:sp>
        <p:nvSpPr>
          <p:cNvPr id="13" name="ZoneTexte 12">
            <a:extLst>
              <a:ext uri="{FF2B5EF4-FFF2-40B4-BE49-F238E27FC236}">
                <a16:creationId xmlns:a16="http://schemas.microsoft.com/office/drawing/2014/main" id="{0B552C52-DF53-E004-7DD8-3EA3089B7EDC}"/>
              </a:ext>
            </a:extLst>
          </p:cNvPr>
          <p:cNvSpPr txBox="1"/>
          <p:nvPr/>
        </p:nvSpPr>
        <p:spPr>
          <a:xfrm>
            <a:off x="2262078" y="1790631"/>
            <a:ext cx="13763844" cy="1266822"/>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What is its percentage of naturality?</a:t>
            </a:r>
          </a:p>
          <a:p>
            <a:pPr marL="0" marR="0" lvl="0" indent="0" algn="just" defTabSz="1828847" rtl="0" eaLnBrk="1" fontAlgn="auto" latinLnBrk="0" hangingPunct="1">
              <a:lnSpc>
                <a:spcPct val="120000"/>
              </a:lnSpc>
              <a:spcBef>
                <a:spcPts val="0"/>
              </a:spcBef>
              <a:spcAft>
                <a:spcPts val="0"/>
              </a:spcAft>
              <a:buClrTx/>
              <a:buSzTx/>
              <a:buFontTx/>
              <a:buNone/>
              <a:tabLst/>
              <a:defRPr/>
            </a:pPr>
            <a:endParaRPr kumimoji="0" lang="fr-FR" sz="3600" b="1" i="0" u="none" strike="noStrike" kern="1200" cap="none" spc="-300" normalizeH="0" baseline="0" noProof="0" dirty="0">
              <a:ln>
                <a:noFill/>
              </a:ln>
              <a:solidFill>
                <a:prstClr val="black">
                  <a:lumMod val="75000"/>
                  <a:lumOff val="25000"/>
                </a:prstClr>
              </a:solidFill>
              <a:effectLst/>
              <a:uLnTx/>
              <a:uFillTx/>
              <a:latin typeface="Sofia Pro"/>
              <a:ea typeface="+mn-ea"/>
              <a:cs typeface="+mn-cs"/>
            </a:endParaRPr>
          </a:p>
        </p:txBody>
      </p:sp>
      <p:sp>
        <p:nvSpPr>
          <p:cNvPr id="14" name="ZoneTexte 13">
            <a:extLst>
              <a:ext uri="{FF2B5EF4-FFF2-40B4-BE49-F238E27FC236}">
                <a16:creationId xmlns:a16="http://schemas.microsoft.com/office/drawing/2014/main" id="{F8E7A99A-DCB3-C4D2-DBE3-95B7CE9D6189}"/>
              </a:ext>
            </a:extLst>
          </p:cNvPr>
          <p:cNvSpPr txBox="1"/>
          <p:nvPr/>
        </p:nvSpPr>
        <p:spPr>
          <a:xfrm>
            <a:off x="2063024" y="6115660"/>
            <a:ext cx="7184808" cy="646331"/>
          </a:xfrm>
          <a:prstGeom prst="rect">
            <a:avLst/>
          </a:prstGeom>
          <a:noFill/>
        </p:spPr>
        <p:txBody>
          <a:bodyPr wrap="square">
            <a:spAutoFit/>
          </a:bodyPr>
          <a:lstStyle/>
          <a:p>
            <a:pPr marL="0" marR="0" lvl="0" indent="0" algn="l" defTabSz="182884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84A"/>
                </a:solidFill>
                <a:effectLst/>
                <a:uLnTx/>
                <a:uFillTx/>
                <a:latin typeface="Roboto Light"/>
                <a:ea typeface="Roboto" panose="02000000000000000000" pitchFamily="2" charset="0"/>
                <a:cs typeface="+mn-cs"/>
              </a:rPr>
              <a:t>B. </a:t>
            </a:r>
            <a:r>
              <a:rPr kumimoji="0" lang="en-US" sz="36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98,9 %</a:t>
            </a:r>
          </a:p>
        </p:txBody>
      </p:sp>
      <p:sp>
        <p:nvSpPr>
          <p:cNvPr id="15" name="ZoneTexte 14">
            <a:extLst>
              <a:ext uri="{FF2B5EF4-FFF2-40B4-BE49-F238E27FC236}">
                <a16:creationId xmlns:a16="http://schemas.microsoft.com/office/drawing/2014/main" id="{42533EE4-CB67-215D-568A-82F8E06821F0}"/>
              </a:ext>
            </a:extLst>
          </p:cNvPr>
          <p:cNvSpPr txBox="1"/>
          <p:nvPr/>
        </p:nvSpPr>
        <p:spPr>
          <a:xfrm>
            <a:off x="2063024" y="7915861"/>
            <a:ext cx="7184808" cy="646331"/>
          </a:xfrm>
          <a:prstGeom prst="rect">
            <a:avLst/>
          </a:prstGeom>
          <a:noFill/>
        </p:spPr>
        <p:txBody>
          <a:bodyPr wrap="square">
            <a:spAutoFit/>
          </a:bodyPr>
          <a:lstStyle/>
          <a:p>
            <a:pPr marL="0" marR="0" lvl="0" indent="0" algn="l" defTabSz="182884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53"/>
                </a:solidFill>
                <a:effectLst/>
                <a:uLnTx/>
                <a:uFillTx/>
                <a:latin typeface="Roboto Light"/>
                <a:ea typeface="Roboto" panose="02000000000000000000" pitchFamily="2" charset="0"/>
                <a:cs typeface="+mn-cs"/>
              </a:rPr>
              <a:t>C. </a:t>
            </a:r>
            <a:r>
              <a:rPr kumimoji="0" lang="en-US" sz="36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99,9 %</a:t>
            </a:r>
          </a:p>
        </p:txBody>
      </p:sp>
      <p:sp>
        <p:nvSpPr>
          <p:cNvPr id="5" name="Rectangle 4">
            <a:extLst>
              <a:ext uri="{FF2B5EF4-FFF2-40B4-BE49-F238E27FC236}">
                <a16:creationId xmlns:a16="http://schemas.microsoft.com/office/drawing/2014/main" id="{ED053DD3-091F-6428-8701-807BD46CB153}"/>
              </a:ext>
            </a:extLst>
          </p:cNvPr>
          <p:cNvSpPr/>
          <p:nvPr/>
        </p:nvSpPr>
        <p:spPr>
          <a:xfrm>
            <a:off x="1750715" y="7596971"/>
            <a:ext cx="13791278" cy="1296144"/>
          </a:xfrm>
          <a:prstGeom prst="rect">
            <a:avLst/>
          </a:prstGeom>
          <a:solidFill>
            <a:srgbClr val="00584A">
              <a:alpha val="50000"/>
            </a:srgbClr>
          </a:solidFill>
          <a:ln>
            <a:solidFill>
              <a:srgbClr val="005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47"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0FE9E079-40A3-4128-94E5-A4C5019B4676}"/>
              </a:ext>
            </a:extLst>
          </p:cNvPr>
          <p:cNvSpPr/>
          <p:nvPr/>
        </p:nvSpPr>
        <p:spPr>
          <a:xfrm>
            <a:off x="2" y="177231"/>
            <a:ext cx="18288000" cy="1338828"/>
          </a:xfrm>
          <a:prstGeom prst="rect">
            <a:avLst/>
          </a:prstGeom>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SERUM </a:t>
            </a:r>
            <a:r>
              <a:rPr kumimoji="0" lang="en-US" sz="8100" b="0"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rPr>
              <a:t>CBD</a:t>
            </a:r>
            <a:endParaRPr kumimoji="0" lang="fr-FR" sz="8100" b="1"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endParaRPr>
          </a:p>
        </p:txBody>
      </p:sp>
    </p:spTree>
    <p:extLst>
      <p:ext uri="{BB962C8B-B14F-4D97-AF65-F5344CB8AC3E}">
        <p14:creationId xmlns:p14="http://schemas.microsoft.com/office/powerpoint/2010/main" val="428245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B0514B1F-A338-C6C0-97C9-01AEF043B8D5}"/>
              </a:ext>
            </a:extLst>
          </p:cNvPr>
          <p:cNvSpPr txBox="1"/>
          <p:nvPr/>
        </p:nvSpPr>
        <p:spPr>
          <a:xfrm>
            <a:off x="228600" y="9717462"/>
            <a:ext cx="17534873" cy="400110"/>
          </a:xfrm>
          <a:prstGeom prst="rect">
            <a:avLst/>
          </a:prstGeom>
          <a:noFill/>
        </p:spPr>
        <p:txBody>
          <a:bodyPr wrap="square">
            <a:spAutoFit/>
          </a:bodyPr>
          <a:lstStyle/>
          <a:p>
            <a:pPr defTabSz="1371600">
              <a:defRPr/>
            </a:pPr>
            <a:r>
              <a:rPr lang="fr-FR" sz="1200" baseline="30000" dirty="0">
                <a:solidFill>
                  <a:schemeClr val="tx1">
                    <a:lumMod val="65000"/>
                    <a:lumOff val="35000"/>
                  </a:schemeClr>
                </a:solidFill>
                <a:latin typeface="Roboto Light"/>
              </a:rPr>
              <a:t>*https://www.ifop.com/wp-content/uploads/2022/05/communique-presse-mesbienfaits.pdf.</a:t>
            </a:r>
          </a:p>
          <a:p>
            <a:pPr defTabSz="1371600">
              <a:defRPr/>
            </a:pPr>
            <a:r>
              <a:rPr lang="fr-FR" sz="1200" baseline="30000" dirty="0">
                <a:solidFill>
                  <a:schemeClr val="tx1">
                    <a:lumMod val="65000"/>
                    <a:lumOff val="35000"/>
                  </a:schemeClr>
                </a:solidFill>
                <a:latin typeface="Roboto Light"/>
              </a:rPr>
              <a:t> **https://worldsleepday.org/usetoolkit/talking-points</a:t>
            </a:r>
            <a:endParaRPr lang="fr-FR" sz="1200" dirty="0">
              <a:solidFill>
                <a:srgbClr val="3E3E3E"/>
              </a:solidFill>
              <a:latin typeface="Roboto Light"/>
            </a:endParaRPr>
          </a:p>
        </p:txBody>
      </p:sp>
      <p:sp>
        <p:nvSpPr>
          <p:cNvPr id="3" name="Titre 2">
            <a:extLst>
              <a:ext uri="{FF2B5EF4-FFF2-40B4-BE49-F238E27FC236}">
                <a16:creationId xmlns:a16="http://schemas.microsoft.com/office/drawing/2014/main" id="{8C9097A5-8140-402F-085E-1443C4F0B293}"/>
              </a:ext>
            </a:extLst>
          </p:cNvPr>
          <p:cNvSpPr txBox="1">
            <a:spLocks/>
          </p:cNvSpPr>
          <p:nvPr/>
        </p:nvSpPr>
        <p:spPr>
          <a:xfrm>
            <a:off x="1257300" y="668688"/>
            <a:ext cx="15773400" cy="118805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200" dirty="0"/>
              <a:t>Stress &amp; lack of sleep</a:t>
            </a:r>
          </a:p>
        </p:txBody>
      </p:sp>
      <p:sp>
        <p:nvSpPr>
          <p:cNvPr id="4" name="Rectangle 3">
            <a:extLst>
              <a:ext uri="{FF2B5EF4-FFF2-40B4-BE49-F238E27FC236}">
                <a16:creationId xmlns:a16="http://schemas.microsoft.com/office/drawing/2014/main" id="{0D9F1181-FC0A-1BEC-9DCF-3988E707A95E}"/>
              </a:ext>
            </a:extLst>
          </p:cNvPr>
          <p:cNvSpPr/>
          <p:nvPr/>
        </p:nvSpPr>
        <p:spPr>
          <a:xfrm>
            <a:off x="1778696" y="1787030"/>
            <a:ext cx="14730608" cy="830997"/>
          </a:xfrm>
          <a:prstGeom prst="rect">
            <a:avLst/>
          </a:prstGeom>
          <a:solidFill>
            <a:srgbClr val="00584A"/>
          </a:solidFill>
        </p:spPr>
        <p:txBody>
          <a:bodyPr wrap="square">
            <a:spAutoFit/>
          </a:bodyPr>
          <a:lstStyle/>
          <a:p>
            <a:pPr algn="ctr" defTabSz="1371600">
              <a:defRPr/>
            </a:pPr>
            <a:r>
              <a:rPr lang="fr-FR" sz="4800" dirty="0">
                <a:solidFill>
                  <a:prstClr val="white"/>
                </a:solidFill>
                <a:latin typeface="Roboto Black" panose="02000000000000000000" pitchFamily="2" charset="0"/>
                <a:ea typeface="Roboto Black" panose="02000000000000000000" pitchFamily="2" charset="0"/>
              </a:rPr>
              <a:t>A global phenomenon with a lasting impact</a:t>
            </a:r>
          </a:p>
        </p:txBody>
      </p:sp>
      <p:pic>
        <p:nvPicPr>
          <p:cNvPr id="12" name="Picture 2">
            <a:extLst>
              <a:ext uri="{FF2B5EF4-FFF2-40B4-BE49-F238E27FC236}">
                <a16:creationId xmlns:a16="http://schemas.microsoft.com/office/drawing/2014/main" id="{79459D61-4829-C5E5-02FF-4F76AD915F0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04682" y="5795521"/>
            <a:ext cx="6747569" cy="4300972"/>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AAF7179A-190C-D6CA-AEE8-9E09D2747CC0}"/>
              </a:ext>
            </a:extLst>
          </p:cNvPr>
          <p:cNvSpPr txBox="1"/>
          <p:nvPr/>
        </p:nvSpPr>
        <p:spPr>
          <a:xfrm>
            <a:off x="1257300" y="4112448"/>
            <a:ext cx="3733800" cy="2062103"/>
          </a:xfrm>
          <a:prstGeom prst="rect">
            <a:avLst/>
          </a:prstGeom>
          <a:noFill/>
        </p:spPr>
        <p:txBody>
          <a:bodyPr wrap="square">
            <a:spAutoFit/>
          </a:bodyPr>
          <a:lstStyle/>
          <a:p>
            <a:pPr algn="ctr"/>
            <a:r>
              <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95%</a:t>
            </a:r>
          </a:p>
          <a:p>
            <a:pPr algn="ctr"/>
            <a:r>
              <a:rPr lang="fr-FR" sz="2400" b="1" dirty="0">
                <a:solidFill>
                  <a:schemeClr val="tx1">
                    <a:lumMod val="75000"/>
                    <a:lumOff val="25000"/>
                  </a:schemeClr>
                </a:solidFill>
                <a:latin typeface="Roboto Light" panose="02000000000000000000" pitchFamily="2" charset="0"/>
                <a:ea typeface="Roboto Light" panose="02000000000000000000" pitchFamily="2" charset="0"/>
              </a:rPr>
              <a:t>Of the population is stressed or anxious*.</a:t>
            </a:r>
            <a:endParaRPr lang="fr-FR" sz="2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8" name="ZoneTexte 7">
            <a:extLst>
              <a:ext uri="{FF2B5EF4-FFF2-40B4-BE49-F238E27FC236}">
                <a16:creationId xmlns:a16="http://schemas.microsoft.com/office/drawing/2014/main" id="{9F0932C1-4611-A40D-A47F-FEE08C75C9C8}"/>
              </a:ext>
            </a:extLst>
          </p:cNvPr>
          <p:cNvSpPr txBox="1"/>
          <p:nvPr/>
        </p:nvSpPr>
        <p:spPr>
          <a:xfrm>
            <a:off x="5687667" y="4112448"/>
            <a:ext cx="5181600" cy="2062103"/>
          </a:xfrm>
          <a:prstGeom prst="rect">
            <a:avLst/>
          </a:prstGeom>
          <a:noFill/>
        </p:spPr>
        <p:txBody>
          <a:bodyPr wrap="square">
            <a:spAutoFit/>
          </a:bodyPr>
          <a:lstStyle/>
          <a:p>
            <a:pPr algn="ctr"/>
            <a:r>
              <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4 </a:t>
            </a:r>
            <a:r>
              <a:rPr lang="fr-FR" sz="8000" b="1" dirty="0">
                <a:solidFill>
                  <a:srgbClr val="00584A"/>
                </a:solidFill>
                <a:latin typeface="Roboto Black" panose="02000000000000000000" pitchFamily="2" charset="0"/>
                <a:ea typeface="Roboto Black" panose="02000000000000000000" pitchFamily="2" charset="0"/>
              </a:rPr>
              <a:t>billion</a:t>
            </a:r>
            <a:endPar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endParaRPr>
          </a:p>
          <a:p>
            <a:pPr algn="ctr"/>
            <a:r>
              <a:rPr lang="fr-FR" sz="2400" b="1" dirty="0">
                <a:solidFill>
                  <a:schemeClr val="tx1">
                    <a:lumMod val="75000"/>
                    <a:lumOff val="25000"/>
                  </a:schemeClr>
                </a:solidFill>
                <a:latin typeface="Roboto Light" panose="02000000000000000000" pitchFamily="2" charset="0"/>
                <a:ea typeface="Roboto Light" panose="02000000000000000000" pitchFamily="2" charset="0"/>
              </a:rPr>
              <a:t>people wake up</a:t>
            </a:r>
          </a:p>
          <a:p>
            <a:pPr algn="ctr"/>
            <a:r>
              <a:rPr lang="fr-FR" sz="2400" b="1" dirty="0">
                <a:solidFill>
                  <a:schemeClr val="tx1">
                    <a:lumMod val="75000"/>
                    <a:lumOff val="25000"/>
                  </a:schemeClr>
                </a:solidFill>
                <a:latin typeface="Roboto Light" panose="02000000000000000000" pitchFamily="2" charset="0"/>
                <a:ea typeface="Roboto Light" panose="02000000000000000000" pitchFamily="2" charset="0"/>
              </a:rPr>
              <a:t>tired every day</a:t>
            </a:r>
            <a:endParaRPr lang="fr-FR" sz="2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0" name="ZoneTexte 9">
            <a:extLst>
              <a:ext uri="{FF2B5EF4-FFF2-40B4-BE49-F238E27FC236}">
                <a16:creationId xmlns:a16="http://schemas.microsoft.com/office/drawing/2014/main" id="{7A507028-6E85-A2A6-6AF5-0DD6D4EB18DD}"/>
              </a:ext>
            </a:extLst>
          </p:cNvPr>
          <p:cNvSpPr txBox="1"/>
          <p:nvPr/>
        </p:nvSpPr>
        <p:spPr>
          <a:xfrm>
            <a:off x="11506200" y="4154425"/>
            <a:ext cx="5963432" cy="2062103"/>
          </a:xfrm>
          <a:prstGeom prst="rect">
            <a:avLst/>
          </a:prstGeom>
          <a:noFill/>
        </p:spPr>
        <p:txBody>
          <a:bodyPr wrap="square">
            <a:spAutoFit/>
          </a:bodyPr>
          <a:lstStyle/>
          <a:p>
            <a:pPr algn="ctr"/>
            <a:r>
              <a:rPr lang="fr-FR" sz="8000" b="1" dirty="0">
                <a:solidFill>
                  <a:srgbClr val="00584A"/>
                </a:solidFill>
                <a:latin typeface="Roboto Black" panose="02000000000000000000" pitchFamily="2" charset="0"/>
                <a:ea typeface="Roboto Black" panose="02000000000000000000" pitchFamily="2" charset="0"/>
              </a:rPr>
              <a:t>100 billion $</a:t>
            </a:r>
            <a:endPar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endParaRPr>
          </a:p>
          <a:p>
            <a:pPr algn="ctr"/>
            <a:r>
              <a:rPr lang="fr-FR" sz="2400" b="1" dirty="0" err="1">
                <a:solidFill>
                  <a:schemeClr val="tx1">
                    <a:lumMod val="75000"/>
                    <a:lumOff val="25000"/>
                  </a:schemeClr>
                </a:solidFill>
                <a:latin typeface="Roboto Light" panose="02000000000000000000" pitchFamily="2" charset="0"/>
                <a:ea typeface="Roboto Light" panose="02000000000000000000" pitchFamily="2" charset="0"/>
              </a:rPr>
              <a:t>spent</a:t>
            </a:r>
            <a:r>
              <a:rPr lang="fr-FR" sz="2400" b="1" dirty="0">
                <a:solidFill>
                  <a:schemeClr val="tx1">
                    <a:lumMod val="75000"/>
                    <a:lumOff val="25000"/>
                  </a:schemeClr>
                </a:solidFill>
                <a:latin typeface="Roboto Light" panose="02000000000000000000" pitchFamily="2" charset="0"/>
                <a:ea typeface="Roboto Light" panose="02000000000000000000" pitchFamily="2" charset="0"/>
              </a:rPr>
              <a:t> </a:t>
            </a:r>
            <a:r>
              <a:rPr lang="fr-FR" sz="2400" b="1" dirty="0" err="1">
                <a:solidFill>
                  <a:schemeClr val="tx1">
                    <a:lumMod val="75000"/>
                    <a:lumOff val="25000"/>
                  </a:schemeClr>
                </a:solidFill>
                <a:latin typeface="Roboto Light" panose="02000000000000000000" pitchFamily="2" charset="0"/>
                <a:ea typeface="Roboto Light" panose="02000000000000000000" pitchFamily="2" charset="0"/>
              </a:rPr>
              <a:t>worldwide</a:t>
            </a:r>
            <a:r>
              <a:rPr lang="fr-FR" sz="2400" b="1" dirty="0">
                <a:solidFill>
                  <a:schemeClr val="tx1">
                    <a:lumMod val="75000"/>
                    <a:lumOff val="25000"/>
                  </a:schemeClr>
                </a:solidFill>
                <a:latin typeface="Roboto Light" panose="02000000000000000000" pitchFamily="2" charset="0"/>
                <a:ea typeface="Roboto Light" panose="02000000000000000000" pitchFamily="2" charset="0"/>
              </a:rPr>
              <a:t> </a:t>
            </a:r>
            <a:r>
              <a:rPr lang="fr-FR" sz="2400" b="1" dirty="0" err="1">
                <a:solidFill>
                  <a:schemeClr val="tx1">
                    <a:lumMod val="75000"/>
                    <a:lumOff val="25000"/>
                  </a:schemeClr>
                </a:solidFill>
                <a:latin typeface="Roboto Light" panose="02000000000000000000" pitchFamily="2" charset="0"/>
                <a:ea typeface="Roboto Light" panose="02000000000000000000" pitchFamily="2" charset="0"/>
              </a:rPr>
              <a:t>annually</a:t>
            </a:r>
            <a:endParaRPr lang="fr-FR" sz="2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fr-FR" sz="2400" b="1" dirty="0">
                <a:solidFill>
                  <a:schemeClr val="tx1">
                    <a:lumMod val="75000"/>
                    <a:lumOff val="25000"/>
                  </a:schemeClr>
                </a:solidFill>
                <a:latin typeface="Roboto Light" panose="02000000000000000000" pitchFamily="2" charset="0"/>
                <a:ea typeface="Roboto Light" panose="02000000000000000000" pitchFamily="2" charset="0"/>
              </a:rPr>
              <a:t> to solve </a:t>
            </a:r>
            <a:r>
              <a:rPr lang="fr-FR" sz="2400" b="1" dirty="0" err="1">
                <a:solidFill>
                  <a:schemeClr val="tx1">
                    <a:lumMod val="75000"/>
                    <a:lumOff val="25000"/>
                  </a:schemeClr>
                </a:solidFill>
                <a:latin typeface="Roboto Light" panose="02000000000000000000" pitchFamily="2" charset="0"/>
                <a:ea typeface="Roboto Light" panose="02000000000000000000" pitchFamily="2" charset="0"/>
              </a:rPr>
              <a:t>this</a:t>
            </a:r>
            <a:r>
              <a:rPr lang="fr-FR" sz="2400" b="1" dirty="0">
                <a:solidFill>
                  <a:schemeClr val="tx1">
                    <a:lumMod val="75000"/>
                    <a:lumOff val="25000"/>
                  </a:schemeClr>
                </a:solidFill>
                <a:latin typeface="Roboto Light" panose="02000000000000000000" pitchFamily="2" charset="0"/>
                <a:ea typeface="Roboto Light" panose="02000000000000000000" pitchFamily="2" charset="0"/>
              </a:rPr>
              <a:t> issue**</a:t>
            </a:r>
            <a:endParaRPr lang="fr-FR" sz="2400" dirty="0">
              <a:solidFill>
                <a:schemeClr val="tx1">
                  <a:lumMod val="75000"/>
                  <a:lumOff val="25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03317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54C7573-C2A2-4DEE-9849-12458BC6F6D2}"/>
              </a:ext>
            </a:extLst>
          </p:cNvPr>
          <p:cNvSpPr/>
          <p:nvPr/>
        </p:nvSpPr>
        <p:spPr>
          <a:xfrm>
            <a:off x="2369603" y="4044966"/>
            <a:ext cx="13791278" cy="1296144"/>
          </a:xfrm>
          <a:prstGeom prst="rect">
            <a:avLst/>
          </a:prstGeom>
          <a:noFill/>
          <a:ln>
            <a:solidFill>
              <a:srgbClr val="005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47"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F92F09AB-E164-44B4-81D5-E537F5B51879}"/>
              </a:ext>
            </a:extLst>
          </p:cNvPr>
          <p:cNvSpPr/>
          <p:nvPr/>
        </p:nvSpPr>
        <p:spPr>
          <a:xfrm>
            <a:off x="2383319" y="5865239"/>
            <a:ext cx="13791278" cy="1296144"/>
          </a:xfrm>
          <a:prstGeom prst="rect">
            <a:avLst/>
          </a:prstGeom>
          <a:noFill/>
          <a:ln>
            <a:solidFill>
              <a:srgbClr val="005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47"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756F8618-99D7-452C-BC9B-F17545ACC85C}"/>
              </a:ext>
            </a:extLst>
          </p:cNvPr>
          <p:cNvSpPr/>
          <p:nvPr/>
        </p:nvSpPr>
        <p:spPr>
          <a:xfrm>
            <a:off x="2383319" y="7645368"/>
            <a:ext cx="13791278" cy="1296144"/>
          </a:xfrm>
          <a:prstGeom prst="rect">
            <a:avLst/>
          </a:prstGeom>
          <a:noFill/>
          <a:ln>
            <a:solidFill>
              <a:srgbClr val="0E6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47"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Espace réservé du contenu 2">
            <a:extLst>
              <a:ext uri="{FF2B5EF4-FFF2-40B4-BE49-F238E27FC236}">
                <a16:creationId xmlns:a16="http://schemas.microsoft.com/office/drawing/2014/main" id="{6FED2B02-4C33-4EA1-A10D-DBC7DFC1351A}"/>
              </a:ext>
            </a:extLst>
          </p:cNvPr>
          <p:cNvSpPr>
            <a:spLocks noGrp="1"/>
          </p:cNvSpPr>
          <p:nvPr>
            <p:ph idx="4294967295"/>
          </p:nvPr>
        </p:nvSpPr>
        <p:spPr>
          <a:xfrm>
            <a:off x="-773907" y="1921670"/>
            <a:ext cx="19061907" cy="1666875"/>
          </a:xfrm>
          <a:ln>
            <a:noFill/>
          </a:ln>
        </p:spPr>
        <p:txBody>
          <a:bodyPr>
            <a:normAutofit/>
          </a:bodyPr>
          <a:lstStyle/>
          <a:p>
            <a:pPr marL="0" indent="0">
              <a:buNone/>
            </a:pPr>
            <a:r>
              <a:rPr lang="en-US" sz="8001" b="1" spc="-300" dirty="0">
                <a:solidFill>
                  <a:srgbClr val="B16F6F"/>
                </a:solidFill>
                <a:latin typeface="Sofia Pro"/>
              </a:rPr>
              <a:t> </a:t>
            </a:r>
            <a:r>
              <a:rPr lang="en-US" sz="8001" b="1" spc="-300" dirty="0">
                <a:solidFill>
                  <a:srgbClr val="B16F6F"/>
                </a:solidFill>
                <a:highlight>
                  <a:srgbClr val="F4C6BE"/>
                </a:highlight>
                <a:latin typeface="Sofia Pro"/>
              </a:rPr>
              <a:t>  </a:t>
            </a:r>
          </a:p>
          <a:p>
            <a:pPr marL="0" indent="0">
              <a:buNone/>
            </a:pPr>
            <a:endParaRPr lang="fr-FR" sz="5601" spc="-300" dirty="0">
              <a:latin typeface="Sofia Pro"/>
            </a:endParaRPr>
          </a:p>
        </p:txBody>
      </p:sp>
      <p:sp>
        <p:nvSpPr>
          <p:cNvPr id="41" name="ZoneTexte 40">
            <a:extLst>
              <a:ext uri="{FF2B5EF4-FFF2-40B4-BE49-F238E27FC236}">
                <a16:creationId xmlns:a16="http://schemas.microsoft.com/office/drawing/2014/main" id="{1EC0E5E9-B090-428F-A05E-E7EF0124ABFF}"/>
              </a:ext>
            </a:extLst>
          </p:cNvPr>
          <p:cNvSpPr txBox="1"/>
          <p:nvPr/>
        </p:nvSpPr>
        <p:spPr>
          <a:xfrm>
            <a:off x="2757551" y="4323710"/>
            <a:ext cx="7184808" cy="646331"/>
          </a:xfrm>
          <a:prstGeom prst="rect">
            <a:avLst/>
          </a:prstGeom>
          <a:noFill/>
        </p:spPr>
        <p:txBody>
          <a:bodyPr wrap="square">
            <a:spAutoFit/>
          </a:bodyPr>
          <a:lstStyle/>
          <a:p>
            <a:pPr marL="0" marR="0" lvl="0" indent="0" algn="l" defTabSz="1828847"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0584A"/>
                </a:solidFill>
                <a:effectLst/>
                <a:uLnTx/>
                <a:uFillTx/>
                <a:latin typeface="Roboto Light"/>
                <a:ea typeface="Roboto" panose="02000000000000000000" pitchFamily="2" charset="0"/>
                <a:cs typeface="+mn-cs"/>
              </a:rPr>
              <a:t>A. </a:t>
            </a:r>
            <a:r>
              <a:rPr kumimoji="0" lang="fr-FR" sz="36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Aqueous serum</a:t>
            </a:r>
          </a:p>
        </p:txBody>
      </p:sp>
      <p:sp>
        <p:nvSpPr>
          <p:cNvPr id="13" name="ZoneTexte 12">
            <a:extLst>
              <a:ext uri="{FF2B5EF4-FFF2-40B4-BE49-F238E27FC236}">
                <a16:creationId xmlns:a16="http://schemas.microsoft.com/office/drawing/2014/main" id="{0B552C52-DF53-E004-7DD8-3EA3089B7EDC}"/>
              </a:ext>
            </a:extLst>
          </p:cNvPr>
          <p:cNvSpPr txBox="1"/>
          <p:nvPr/>
        </p:nvSpPr>
        <p:spPr>
          <a:xfrm>
            <a:off x="1294287" y="2103231"/>
            <a:ext cx="15524910" cy="1266822"/>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What's its texture?</a:t>
            </a:r>
          </a:p>
          <a:p>
            <a:pPr marL="0" marR="0" lvl="0" indent="0" algn="just" defTabSz="1828847" rtl="0" eaLnBrk="1" fontAlgn="auto" latinLnBrk="0" hangingPunct="1">
              <a:lnSpc>
                <a:spcPct val="120000"/>
              </a:lnSpc>
              <a:spcBef>
                <a:spcPts val="0"/>
              </a:spcBef>
              <a:spcAft>
                <a:spcPts val="0"/>
              </a:spcAft>
              <a:buClrTx/>
              <a:buSzTx/>
              <a:buFontTx/>
              <a:buNone/>
              <a:tabLst/>
              <a:defRPr/>
            </a:pPr>
            <a:endParaRPr kumimoji="0" lang="fr-FR" sz="3600" b="1" i="0" u="none" strike="noStrike" kern="1200" cap="none" spc="-300" normalizeH="0" baseline="0" noProof="0" dirty="0">
              <a:ln>
                <a:noFill/>
              </a:ln>
              <a:solidFill>
                <a:prstClr val="black">
                  <a:lumMod val="75000"/>
                  <a:lumOff val="25000"/>
                </a:prstClr>
              </a:solidFill>
              <a:effectLst/>
              <a:uLnTx/>
              <a:uFillTx/>
              <a:latin typeface="Sofia Pro"/>
              <a:ea typeface="+mn-ea"/>
              <a:cs typeface="+mn-cs"/>
            </a:endParaRPr>
          </a:p>
        </p:txBody>
      </p:sp>
      <p:sp>
        <p:nvSpPr>
          <p:cNvPr id="15" name="ZoneTexte 14">
            <a:extLst>
              <a:ext uri="{FF2B5EF4-FFF2-40B4-BE49-F238E27FC236}">
                <a16:creationId xmlns:a16="http://schemas.microsoft.com/office/drawing/2014/main" id="{42533EE4-CB67-215D-568A-82F8E06821F0}"/>
              </a:ext>
            </a:extLst>
          </p:cNvPr>
          <p:cNvSpPr txBox="1"/>
          <p:nvPr/>
        </p:nvSpPr>
        <p:spPr>
          <a:xfrm>
            <a:off x="2695628" y="7947193"/>
            <a:ext cx="11472464" cy="646331"/>
          </a:xfrm>
          <a:prstGeom prst="rect">
            <a:avLst/>
          </a:prstGeom>
          <a:noFill/>
        </p:spPr>
        <p:txBody>
          <a:bodyPr wrap="square">
            <a:spAutoFit/>
          </a:bodyPr>
          <a:lstStyle/>
          <a:p>
            <a:pPr marL="0" marR="0" lvl="0" indent="0" algn="l" defTabSz="1828847"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06653"/>
                </a:solidFill>
                <a:effectLst/>
                <a:uLnTx/>
                <a:uFillTx/>
                <a:latin typeface="Roboto Light"/>
                <a:ea typeface="Roboto" panose="02000000000000000000" pitchFamily="2" charset="0"/>
                <a:cs typeface="+mn-cs"/>
              </a:rPr>
              <a:t>C. </a:t>
            </a:r>
            <a:r>
              <a:rPr kumimoji="0" lang="fr-FR" sz="3600" b="0" i="0" u="none" strike="noStrike" kern="1200" cap="none" spc="0" normalizeH="0" baseline="0" noProof="0" dirty="0" err="1">
                <a:ln>
                  <a:noFill/>
                </a:ln>
                <a:solidFill>
                  <a:prstClr val="black"/>
                </a:solidFill>
                <a:effectLst/>
                <a:uLnTx/>
                <a:uFillTx/>
                <a:latin typeface="Roboto Light"/>
                <a:ea typeface="Roboto" panose="02000000000000000000" pitchFamily="2" charset="0"/>
                <a:cs typeface="+mn-cs"/>
              </a:rPr>
              <a:t>Oleo</a:t>
            </a:r>
            <a:r>
              <a:rPr kumimoji="0" lang="fr-FR" sz="36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 serum with non-greasy satin finish </a:t>
            </a:r>
          </a:p>
        </p:txBody>
      </p:sp>
      <p:sp>
        <p:nvSpPr>
          <p:cNvPr id="19" name="ZoneTexte 18">
            <a:extLst>
              <a:ext uri="{FF2B5EF4-FFF2-40B4-BE49-F238E27FC236}">
                <a16:creationId xmlns:a16="http://schemas.microsoft.com/office/drawing/2014/main" id="{4B48260A-62A2-C5BB-3068-3F9D036A57B8}"/>
              </a:ext>
            </a:extLst>
          </p:cNvPr>
          <p:cNvSpPr txBox="1"/>
          <p:nvPr/>
        </p:nvSpPr>
        <p:spPr>
          <a:xfrm>
            <a:off x="2695628" y="6146992"/>
            <a:ext cx="7184808" cy="646331"/>
          </a:xfrm>
          <a:prstGeom prst="rect">
            <a:avLst/>
          </a:prstGeom>
          <a:noFill/>
        </p:spPr>
        <p:txBody>
          <a:bodyPr wrap="square">
            <a:spAutoFit/>
          </a:bodyPr>
          <a:lstStyle/>
          <a:p>
            <a:pPr marL="0" marR="0" lvl="0" indent="0" algn="l" defTabSz="1828847"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0584A"/>
                </a:solidFill>
                <a:effectLst/>
                <a:uLnTx/>
                <a:uFillTx/>
                <a:latin typeface="Roboto Light"/>
                <a:ea typeface="Roboto" panose="02000000000000000000" pitchFamily="2" charset="0"/>
                <a:cs typeface="+mn-cs"/>
              </a:rPr>
              <a:t>B. </a:t>
            </a:r>
            <a:r>
              <a:rPr kumimoji="0" lang="fr-FR" sz="36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Dual-phase serum</a:t>
            </a:r>
          </a:p>
        </p:txBody>
      </p:sp>
      <p:sp>
        <p:nvSpPr>
          <p:cNvPr id="14" name="Rectangle 13">
            <a:extLst>
              <a:ext uri="{FF2B5EF4-FFF2-40B4-BE49-F238E27FC236}">
                <a16:creationId xmlns:a16="http://schemas.microsoft.com/office/drawing/2014/main" id="{4434B9AE-F009-44B4-B01C-BCE516DF481E}"/>
              </a:ext>
            </a:extLst>
          </p:cNvPr>
          <p:cNvSpPr/>
          <p:nvPr/>
        </p:nvSpPr>
        <p:spPr>
          <a:xfrm>
            <a:off x="2" y="177231"/>
            <a:ext cx="18288000" cy="1338828"/>
          </a:xfrm>
          <a:prstGeom prst="rect">
            <a:avLst/>
          </a:prstGeom>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SERUM </a:t>
            </a:r>
            <a:r>
              <a:rPr kumimoji="0" lang="en-US" sz="8100" b="0"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rPr>
              <a:t>CBD</a:t>
            </a:r>
            <a:endParaRPr kumimoji="0" lang="fr-FR" sz="8100" b="1"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endParaRPr>
          </a:p>
        </p:txBody>
      </p:sp>
      <p:sp>
        <p:nvSpPr>
          <p:cNvPr id="2" name="Rectangle 1">
            <a:extLst>
              <a:ext uri="{FF2B5EF4-FFF2-40B4-BE49-F238E27FC236}">
                <a16:creationId xmlns:a16="http://schemas.microsoft.com/office/drawing/2014/main" id="{33BA4580-B4FF-BE94-D1E8-1881365BE3CA}"/>
              </a:ext>
            </a:extLst>
          </p:cNvPr>
          <p:cNvSpPr/>
          <p:nvPr/>
        </p:nvSpPr>
        <p:spPr>
          <a:xfrm>
            <a:off x="2393258" y="7660277"/>
            <a:ext cx="13791278" cy="1296144"/>
          </a:xfrm>
          <a:prstGeom prst="rect">
            <a:avLst/>
          </a:prstGeom>
          <a:solidFill>
            <a:srgbClr val="00584A">
              <a:alpha val="50000"/>
            </a:srgbClr>
          </a:solidFill>
          <a:ln>
            <a:solidFill>
              <a:srgbClr val="005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47"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2499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54C7573-C2A2-4DEE-9849-12458BC6F6D2}"/>
              </a:ext>
            </a:extLst>
          </p:cNvPr>
          <p:cNvSpPr/>
          <p:nvPr/>
        </p:nvSpPr>
        <p:spPr>
          <a:xfrm>
            <a:off x="3108422" y="3202514"/>
            <a:ext cx="13791278" cy="1296144"/>
          </a:xfrm>
          <a:prstGeom prst="rect">
            <a:avLst/>
          </a:prstGeom>
          <a:noFill/>
          <a:ln>
            <a:solidFill>
              <a:srgbClr val="0E6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47"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F92F09AB-E164-44B4-81D5-E537F5B51879}"/>
              </a:ext>
            </a:extLst>
          </p:cNvPr>
          <p:cNvSpPr/>
          <p:nvPr/>
        </p:nvSpPr>
        <p:spPr>
          <a:xfrm>
            <a:off x="3122138" y="5022786"/>
            <a:ext cx="13791278" cy="1296144"/>
          </a:xfrm>
          <a:prstGeom prst="rect">
            <a:avLst/>
          </a:prstGeom>
          <a:noFill/>
          <a:ln>
            <a:solidFill>
              <a:srgbClr val="0E6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47"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756F8618-99D7-452C-BC9B-F17545ACC85C}"/>
              </a:ext>
            </a:extLst>
          </p:cNvPr>
          <p:cNvSpPr/>
          <p:nvPr/>
        </p:nvSpPr>
        <p:spPr>
          <a:xfrm>
            <a:off x="3122138" y="6802916"/>
            <a:ext cx="13791278" cy="1296144"/>
          </a:xfrm>
          <a:prstGeom prst="rect">
            <a:avLst/>
          </a:prstGeom>
          <a:noFill/>
          <a:ln>
            <a:solidFill>
              <a:srgbClr val="0E6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47"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Espace réservé du contenu 2">
            <a:extLst>
              <a:ext uri="{FF2B5EF4-FFF2-40B4-BE49-F238E27FC236}">
                <a16:creationId xmlns:a16="http://schemas.microsoft.com/office/drawing/2014/main" id="{6FED2B02-4C33-4EA1-A10D-DBC7DFC1351A}"/>
              </a:ext>
            </a:extLst>
          </p:cNvPr>
          <p:cNvSpPr>
            <a:spLocks noGrp="1"/>
          </p:cNvSpPr>
          <p:nvPr>
            <p:ph idx="4294967295"/>
          </p:nvPr>
        </p:nvSpPr>
        <p:spPr>
          <a:xfrm>
            <a:off x="0" y="1724025"/>
            <a:ext cx="19061907" cy="1666875"/>
          </a:xfrm>
          <a:ln>
            <a:noFill/>
          </a:ln>
        </p:spPr>
        <p:txBody>
          <a:bodyPr>
            <a:normAutofit/>
          </a:bodyPr>
          <a:lstStyle/>
          <a:p>
            <a:pPr marL="0" indent="0">
              <a:buNone/>
            </a:pPr>
            <a:r>
              <a:rPr lang="en-US" sz="8001" b="1" spc="-300" dirty="0">
                <a:solidFill>
                  <a:srgbClr val="B16F6F"/>
                </a:solidFill>
                <a:latin typeface="Sofia Pro"/>
              </a:rPr>
              <a:t> </a:t>
            </a:r>
            <a:r>
              <a:rPr lang="en-US" sz="8001" b="1" spc="-300" dirty="0">
                <a:solidFill>
                  <a:srgbClr val="B16F6F"/>
                </a:solidFill>
                <a:highlight>
                  <a:srgbClr val="F4C6BE"/>
                </a:highlight>
                <a:latin typeface="Sofia Pro"/>
              </a:rPr>
              <a:t>  </a:t>
            </a:r>
          </a:p>
          <a:p>
            <a:pPr marL="0" indent="0">
              <a:buNone/>
            </a:pPr>
            <a:endParaRPr lang="fr-FR" sz="5601" spc="-300" dirty="0">
              <a:latin typeface="Sofia Pro"/>
            </a:endParaRPr>
          </a:p>
        </p:txBody>
      </p:sp>
      <p:sp>
        <p:nvSpPr>
          <p:cNvPr id="41" name="ZoneTexte 40">
            <a:extLst>
              <a:ext uri="{FF2B5EF4-FFF2-40B4-BE49-F238E27FC236}">
                <a16:creationId xmlns:a16="http://schemas.microsoft.com/office/drawing/2014/main" id="{1EC0E5E9-B090-428F-A05E-E7EF0124ABFF}"/>
              </a:ext>
            </a:extLst>
          </p:cNvPr>
          <p:cNvSpPr txBox="1"/>
          <p:nvPr/>
        </p:nvSpPr>
        <p:spPr>
          <a:xfrm>
            <a:off x="3496370" y="3481258"/>
            <a:ext cx="7184808" cy="646331"/>
          </a:xfrm>
          <a:prstGeom prst="rect">
            <a:avLst/>
          </a:prstGeom>
          <a:noFill/>
        </p:spPr>
        <p:txBody>
          <a:bodyPr wrap="square">
            <a:spAutoFit/>
          </a:bodyPr>
          <a:lstStyle/>
          <a:p>
            <a:pPr marL="0" marR="0" lvl="0" indent="0" algn="l" defTabSz="1828847"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06653"/>
                </a:solidFill>
                <a:effectLst/>
                <a:uLnTx/>
                <a:uFillTx/>
                <a:latin typeface="Roboto Light"/>
                <a:ea typeface="Roboto" panose="02000000000000000000" pitchFamily="2" charset="0"/>
                <a:cs typeface="+mn-cs"/>
              </a:rPr>
              <a:t>A. </a:t>
            </a:r>
            <a:r>
              <a:rPr kumimoji="0" lang="fr-FR" sz="36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Anti-inflammatory</a:t>
            </a:r>
          </a:p>
        </p:txBody>
      </p:sp>
      <p:sp>
        <p:nvSpPr>
          <p:cNvPr id="13" name="ZoneTexte 12">
            <a:extLst>
              <a:ext uri="{FF2B5EF4-FFF2-40B4-BE49-F238E27FC236}">
                <a16:creationId xmlns:a16="http://schemas.microsoft.com/office/drawing/2014/main" id="{0B552C52-DF53-E004-7DD8-3EA3089B7EDC}"/>
              </a:ext>
            </a:extLst>
          </p:cNvPr>
          <p:cNvSpPr txBox="1"/>
          <p:nvPr/>
        </p:nvSpPr>
        <p:spPr>
          <a:xfrm>
            <a:off x="152400" y="1905621"/>
            <a:ext cx="17983200" cy="1266822"/>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What are the benefits of CBD? </a:t>
            </a:r>
          </a:p>
          <a:p>
            <a:pPr marL="0" marR="0" lvl="0" indent="0" algn="just" defTabSz="1828847" rtl="0" eaLnBrk="1" fontAlgn="auto" latinLnBrk="0" hangingPunct="1">
              <a:lnSpc>
                <a:spcPct val="120000"/>
              </a:lnSpc>
              <a:spcBef>
                <a:spcPts val="0"/>
              </a:spcBef>
              <a:spcAft>
                <a:spcPts val="0"/>
              </a:spcAft>
              <a:buClrTx/>
              <a:buSzTx/>
              <a:buFontTx/>
              <a:buNone/>
              <a:tabLst/>
              <a:defRPr/>
            </a:pPr>
            <a:endParaRPr kumimoji="0" lang="fr-FR" sz="3600" b="1" i="0" u="none" strike="noStrike" kern="1200" cap="none" spc="-300" normalizeH="0" baseline="0" noProof="0" dirty="0">
              <a:ln>
                <a:noFill/>
              </a:ln>
              <a:solidFill>
                <a:prstClr val="black">
                  <a:lumMod val="75000"/>
                  <a:lumOff val="25000"/>
                </a:prstClr>
              </a:solidFill>
              <a:effectLst/>
              <a:uLnTx/>
              <a:uFillTx/>
              <a:latin typeface="Sofia Pro"/>
              <a:ea typeface="+mn-ea"/>
              <a:cs typeface="+mn-cs"/>
            </a:endParaRPr>
          </a:p>
        </p:txBody>
      </p:sp>
      <p:sp>
        <p:nvSpPr>
          <p:cNvPr id="15" name="ZoneTexte 14">
            <a:extLst>
              <a:ext uri="{FF2B5EF4-FFF2-40B4-BE49-F238E27FC236}">
                <a16:creationId xmlns:a16="http://schemas.microsoft.com/office/drawing/2014/main" id="{42533EE4-CB67-215D-568A-82F8E06821F0}"/>
              </a:ext>
            </a:extLst>
          </p:cNvPr>
          <p:cNvSpPr txBox="1"/>
          <p:nvPr/>
        </p:nvSpPr>
        <p:spPr>
          <a:xfrm>
            <a:off x="3434447" y="7104740"/>
            <a:ext cx="10725518" cy="646331"/>
          </a:xfrm>
          <a:prstGeom prst="rect">
            <a:avLst/>
          </a:prstGeom>
          <a:noFill/>
        </p:spPr>
        <p:txBody>
          <a:bodyPr wrap="square">
            <a:spAutoFit/>
          </a:bodyPr>
          <a:lstStyle/>
          <a:p>
            <a:pPr marL="0" marR="0" lvl="0" indent="0" algn="l" defTabSz="1828847"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06653"/>
                </a:solidFill>
                <a:effectLst/>
                <a:uLnTx/>
                <a:uFillTx/>
                <a:latin typeface="Roboto Light"/>
                <a:ea typeface="Roboto" panose="02000000000000000000" pitchFamily="2" charset="0"/>
                <a:cs typeface="+mn-cs"/>
              </a:rPr>
              <a:t>C. </a:t>
            </a:r>
            <a:r>
              <a:rPr kumimoji="0" lang="fr-FR" sz="36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Regulates sebum production</a:t>
            </a:r>
          </a:p>
        </p:txBody>
      </p:sp>
      <p:sp>
        <p:nvSpPr>
          <p:cNvPr id="19" name="ZoneTexte 18">
            <a:extLst>
              <a:ext uri="{FF2B5EF4-FFF2-40B4-BE49-F238E27FC236}">
                <a16:creationId xmlns:a16="http://schemas.microsoft.com/office/drawing/2014/main" id="{4B48260A-62A2-C5BB-3068-3F9D036A57B8}"/>
              </a:ext>
            </a:extLst>
          </p:cNvPr>
          <p:cNvSpPr txBox="1"/>
          <p:nvPr/>
        </p:nvSpPr>
        <p:spPr>
          <a:xfrm>
            <a:off x="3434447" y="5304539"/>
            <a:ext cx="7184808" cy="646331"/>
          </a:xfrm>
          <a:prstGeom prst="rect">
            <a:avLst/>
          </a:prstGeom>
          <a:noFill/>
        </p:spPr>
        <p:txBody>
          <a:bodyPr wrap="square">
            <a:spAutoFit/>
          </a:bodyPr>
          <a:lstStyle/>
          <a:p>
            <a:pPr marL="0" marR="0" lvl="0" indent="0" algn="l" defTabSz="1828847"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06653"/>
                </a:solidFill>
                <a:effectLst/>
                <a:uLnTx/>
                <a:uFillTx/>
                <a:latin typeface="Roboto Light"/>
                <a:ea typeface="Roboto" panose="02000000000000000000" pitchFamily="2" charset="0"/>
                <a:cs typeface="+mn-cs"/>
              </a:rPr>
              <a:t>B. </a:t>
            </a:r>
            <a:r>
              <a:rPr kumimoji="0" lang="fr-FR" sz="3600" b="0" i="0" u="none" strike="noStrike" kern="1200" cap="none" spc="0" normalizeH="0" baseline="0" noProof="0" dirty="0" err="1">
                <a:ln>
                  <a:noFill/>
                </a:ln>
                <a:solidFill>
                  <a:prstClr val="black"/>
                </a:solidFill>
                <a:effectLst/>
                <a:uLnTx/>
                <a:uFillTx/>
                <a:latin typeface="Roboto Light"/>
                <a:ea typeface="Roboto" panose="02000000000000000000" pitchFamily="2" charset="0"/>
                <a:cs typeface="+mn-cs"/>
              </a:rPr>
              <a:t>Antioxidant</a:t>
            </a:r>
            <a:endParaRPr kumimoji="0" lang="fr-FR" sz="36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18" name="Rectangle 17">
            <a:extLst>
              <a:ext uri="{FF2B5EF4-FFF2-40B4-BE49-F238E27FC236}">
                <a16:creationId xmlns:a16="http://schemas.microsoft.com/office/drawing/2014/main" id="{E92F7BDA-CDF7-46C8-A61B-47FAA85EA3E9}"/>
              </a:ext>
            </a:extLst>
          </p:cNvPr>
          <p:cNvSpPr/>
          <p:nvPr/>
        </p:nvSpPr>
        <p:spPr>
          <a:xfrm>
            <a:off x="2" y="177231"/>
            <a:ext cx="18288000" cy="1338828"/>
          </a:xfrm>
          <a:prstGeom prst="rect">
            <a:avLst/>
          </a:prstGeom>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SERUM </a:t>
            </a:r>
            <a:r>
              <a:rPr kumimoji="0" lang="en-US" sz="8100" b="0"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rPr>
              <a:t>CBD</a:t>
            </a:r>
            <a:endParaRPr kumimoji="0" lang="fr-FR" sz="8100" b="1"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endParaRPr>
          </a:p>
        </p:txBody>
      </p:sp>
      <p:grpSp>
        <p:nvGrpSpPr>
          <p:cNvPr id="5" name="Groupe 4">
            <a:extLst>
              <a:ext uri="{FF2B5EF4-FFF2-40B4-BE49-F238E27FC236}">
                <a16:creationId xmlns:a16="http://schemas.microsoft.com/office/drawing/2014/main" id="{42721124-1666-DA12-7D7D-19F9BC2E5D59}"/>
              </a:ext>
            </a:extLst>
          </p:cNvPr>
          <p:cNvGrpSpPr/>
          <p:nvPr/>
        </p:nvGrpSpPr>
        <p:grpSpPr>
          <a:xfrm>
            <a:off x="3135390" y="3202514"/>
            <a:ext cx="13794068" cy="4896546"/>
            <a:chOff x="3135390" y="3202514"/>
            <a:chExt cx="13794068" cy="4896546"/>
          </a:xfrm>
        </p:grpSpPr>
        <p:sp>
          <p:nvSpPr>
            <p:cNvPr id="2" name="Rectangle 1">
              <a:extLst>
                <a:ext uri="{FF2B5EF4-FFF2-40B4-BE49-F238E27FC236}">
                  <a16:creationId xmlns:a16="http://schemas.microsoft.com/office/drawing/2014/main" id="{22710013-C583-857D-BAAA-57168BA436FA}"/>
                </a:ext>
              </a:extLst>
            </p:cNvPr>
            <p:cNvSpPr/>
            <p:nvPr/>
          </p:nvSpPr>
          <p:spPr>
            <a:xfrm>
              <a:off x="3138180" y="3202514"/>
              <a:ext cx="13791278" cy="1296144"/>
            </a:xfrm>
            <a:prstGeom prst="rect">
              <a:avLst/>
            </a:prstGeom>
            <a:solidFill>
              <a:srgbClr val="00584A">
                <a:alpha val="50000"/>
              </a:srgbClr>
            </a:solidFill>
            <a:ln>
              <a:solidFill>
                <a:srgbClr val="005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47"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8A7ECF08-E339-BC16-6B78-CBF1F522A1D4}"/>
                </a:ext>
              </a:extLst>
            </p:cNvPr>
            <p:cNvSpPr/>
            <p:nvPr/>
          </p:nvSpPr>
          <p:spPr>
            <a:xfrm>
              <a:off x="3135390" y="5022786"/>
              <a:ext cx="13791278" cy="1296144"/>
            </a:xfrm>
            <a:prstGeom prst="rect">
              <a:avLst/>
            </a:prstGeom>
            <a:solidFill>
              <a:srgbClr val="00584A">
                <a:alpha val="50000"/>
              </a:srgbClr>
            </a:solidFill>
            <a:ln>
              <a:solidFill>
                <a:srgbClr val="005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47"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37205D51-AA76-5FED-F2E1-98248B1EEBA4}"/>
                </a:ext>
              </a:extLst>
            </p:cNvPr>
            <p:cNvSpPr/>
            <p:nvPr/>
          </p:nvSpPr>
          <p:spPr>
            <a:xfrm>
              <a:off x="3138180" y="6802916"/>
              <a:ext cx="13791278" cy="1296144"/>
            </a:xfrm>
            <a:prstGeom prst="rect">
              <a:avLst/>
            </a:prstGeom>
            <a:solidFill>
              <a:srgbClr val="00584A">
                <a:alpha val="50000"/>
              </a:srgbClr>
            </a:solidFill>
            <a:ln>
              <a:solidFill>
                <a:srgbClr val="005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47"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18526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54C7573-C2A2-4DEE-9849-12458BC6F6D2}"/>
              </a:ext>
            </a:extLst>
          </p:cNvPr>
          <p:cNvSpPr/>
          <p:nvPr/>
        </p:nvSpPr>
        <p:spPr>
          <a:xfrm>
            <a:off x="3108422" y="3202514"/>
            <a:ext cx="13791278" cy="1296144"/>
          </a:xfrm>
          <a:prstGeom prst="rect">
            <a:avLst/>
          </a:prstGeom>
          <a:noFill/>
          <a:ln>
            <a:solidFill>
              <a:srgbClr val="005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47"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F92F09AB-E164-44B4-81D5-E537F5B51879}"/>
              </a:ext>
            </a:extLst>
          </p:cNvPr>
          <p:cNvSpPr/>
          <p:nvPr/>
        </p:nvSpPr>
        <p:spPr>
          <a:xfrm>
            <a:off x="3122138" y="5022786"/>
            <a:ext cx="13791278" cy="1296144"/>
          </a:xfrm>
          <a:prstGeom prst="rect">
            <a:avLst/>
          </a:prstGeom>
          <a:noFill/>
          <a:ln>
            <a:solidFill>
              <a:srgbClr val="0E6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47"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756F8618-99D7-452C-BC9B-F17545ACC85C}"/>
              </a:ext>
            </a:extLst>
          </p:cNvPr>
          <p:cNvSpPr/>
          <p:nvPr/>
        </p:nvSpPr>
        <p:spPr>
          <a:xfrm>
            <a:off x="3122138" y="6802916"/>
            <a:ext cx="13791278" cy="1296144"/>
          </a:xfrm>
          <a:prstGeom prst="rect">
            <a:avLst/>
          </a:prstGeom>
          <a:noFill/>
          <a:ln>
            <a:solidFill>
              <a:srgbClr val="005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47"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Espace réservé du contenu 2">
            <a:extLst>
              <a:ext uri="{FF2B5EF4-FFF2-40B4-BE49-F238E27FC236}">
                <a16:creationId xmlns:a16="http://schemas.microsoft.com/office/drawing/2014/main" id="{6FED2B02-4C33-4EA1-A10D-DBC7DFC1351A}"/>
              </a:ext>
            </a:extLst>
          </p:cNvPr>
          <p:cNvSpPr>
            <a:spLocks noGrp="1"/>
          </p:cNvSpPr>
          <p:nvPr>
            <p:ph idx="4294967295"/>
          </p:nvPr>
        </p:nvSpPr>
        <p:spPr>
          <a:xfrm>
            <a:off x="0" y="1724025"/>
            <a:ext cx="19061907" cy="1666875"/>
          </a:xfrm>
          <a:ln>
            <a:noFill/>
          </a:ln>
        </p:spPr>
        <p:txBody>
          <a:bodyPr>
            <a:normAutofit/>
          </a:bodyPr>
          <a:lstStyle/>
          <a:p>
            <a:pPr marL="0" indent="0">
              <a:buNone/>
            </a:pPr>
            <a:r>
              <a:rPr lang="en-US" sz="8001" b="1" spc="-300" dirty="0">
                <a:solidFill>
                  <a:srgbClr val="B16F6F"/>
                </a:solidFill>
                <a:latin typeface="Sofia Pro"/>
              </a:rPr>
              <a:t> </a:t>
            </a:r>
            <a:r>
              <a:rPr lang="en-US" sz="8001" b="1" spc="-300" dirty="0">
                <a:solidFill>
                  <a:srgbClr val="B16F6F"/>
                </a:solidFill>
                <a:highlight>
                  <a:srgbClr val="F4C6BE"/>
                </a:highlight>
                <a:latin typeface="Sofia Pro"/>
              </a:rPr>
              <a:t>  </a:t>
            </a:r>
          </a:p>
          <a:p>
            <a:pPr marL="0" indent="0">
              <a:buNone/>
            </a:pPr>
            <a:endParaRPr lang="fr-FR" sz="5601" spc="-300" dirty="0">
              <a:latin typeface="Sofia Pro"/>
            </a:endParaRPr>
          </a:p>
        </p:txBody>
      </p:sp>
      <p:sp>
        <p:nvSpPr>
          <p:cNvPr id="41" name="ZoneTexte 40">
            <a:extLst>
              <a:ext uri="{FF2B5EF4-FFF2-40B4-BE49-F238E27FC236}">
                <a16:creationId xmlns:a16="http://schemas.microsoft.com/office/drawing/2014/main" id="{1EC0E5E9-B090-428F-A05E-E7EF0124ABFF}"/>
              </a:ext>
            </a:extLst>
          </p:cNvPr>
          <p:cNvSpPr txBox="1"/>
          <p:nvPr/>
        </p:nvSpPr>
        <p:spPr>
          <a:xfrm>
            <a:off x="3496370" y="3481258"/>
            <a:ext cx="7184808" cy="646331"/>
          </a:xfrm>
          <a:prstGeom prst="rect">
            <a:avLst/>
          </a:prstGeom>
          <a:noFill/>
        </p:spPr>
        <p:txBody>
          <a:bodyPr wrap="square">
            <a:spAutoFit/>
          </a:bodyPr>
          <a:lstStyle/>
          <a:p>
            <a:pPr marL="0" marR="0" lvl="0" indent="0" algn="l" defTabSz="1828847"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0584A"/>
                </a:solidFill>
                <a:effectLst/>
                <a:uLnTx/>
                <a:uFillTx/>
                <a:latin typeface="Roboto Light"/>
                <a:ea typeface="Roboto" panose="02000000000000000000" pitchFamily="2" charset="0"/>
                <a:cs typeface="+mn-cs"/>
              </a:rPr>
              <a:t>A. </a:t>
            </a:r>
            <a:r>
              <a:rPr kumimoji="0" lang="fr-FR" sz="3600" b="1"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Purifying, smoothing, exfoliating</a:t>
            </a:r>
            <a:r>
              <a:rPr kumimoji="0" lang="fr-FR" sz="3600" b="1" i="0" u="none" strike="noStrike" kern="1200" cap="none" spc="0" normalizeH="0" baseline="0" noProof="0" dirty="0">
                <a:ln>
                  <a:noFill/>
                </a:ln>
                <a:solidFill>
                  <a:srgbClr val="006653"/>
                </a:solidFill>
                <a:effectLst/>
                <a:uLnTx/>
                <a:uFillTx/>
                <a:latin typeface="Roboto Light"/>
                <a:ea typeface="Roboto" panose="02000000000000000000" pitchFamily="2" charset="0"/>
                <a:cs typeface="+mn-cs"/>
              </a:rPr>
              <a:t> </a:t>
            </a:r>
            <a:endParaRPr kumimoji="0" lang="fr-FR" sz="36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13" name="ZoneTexte 12">
            <a:extLst>
              <a:ext uri="{FF2B5EF4-FFF2-40B4-BE49-F238E27FC236}">
                <a16:creationId xmlns:a16="http://schemas.microsoft.com/office/drawing/2014/main" id="{0B552C52-DF53-E004-7DD8-3EA3089B7EDC}"/>
              </a:ext>
            </a:extLst>
          </p:cNvPr>
          <p:cNvSpPr txBox="1"/>
          <p:nvPr/>
        </p:nvSpPr>
        <p:spPr>
          <a:xfrm>
            <a:off x="152400" y="1905621"/>
            <a:ext cx="17983200" cy="1266822"/>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What are the 3 key actions of SERUM CBD? </a:t>
            </a:r>
          </a:p>
          <a:p>
            <a:pPr marL="0" marR="0" lvl="0" indent="0" algn="just" defTabSz="1828847" rtl="0" eaLnBrk="1" fontAlgn="auto" latinLnBrk="0" hangingPunct="1">
              <a:lnSpc>
                <a:spcPct val="120000"/>
              </a:lnSpc>
              <a:spcBef>
                <a:spcPts val="0"/>
              </a:spcBef>
              <a:spcAft>
                <a:spcPts val="0"/>
              </a:spcAft>
              <a:buClrTx/>
              <a:buSzTx/>
              <a:buFontTx/>
              <a:buNone/>
              <a:tabLst/>
              <a:defRPr/>
            </a:pPr>
            <a:endParaRPr kumimoji="0" lang="fr-FR" sz="3600" b="1" i="0" u="none" strike="noStrike" kern="1200" cap="none" spc="-300" normalizeH="0" baseline="0" noProof="0" dirty="0">
              <a:ln>
                <a:noFill/>
              </a:ln>
              <a:solidFill>
                <a:prstClr val="black">
                  <a:lumMod val="75000"/>
                  <a:lumOff val="25000"/>
                </a:prstClr>
              </a:solidFill>
              <a:effectLst/>
              <a:uLnTx/>
              <a:uFillTx/>
              <a:latin typeface="Sofia Pro"/>
              <a:ea typeface="+mn-ea"/>
              <a:cs typeface="+mn-cs"/>
            </a:endParaRPr>
          </a:p>
        </p:txBody>
      </p:sp>
      <p:sp>
        <p:nvSpPr>
          <p:cNvPr id="15" name="ZoneTexte 14">
            <a:extLst>
              <a:ext uri="{FF2B5EF4-FFF2-40B4-BE49-F238E27FC236}">
                <a16:creationId xmlns:a16="http://schemas.microsoft.com/office/drawing/2014/main" id="{42533EE4-CB67-215D-568A-82F8E06821F0}"/>
              </a:ext>
            </a:extLst>
          </p:cNvPr>
          <p:cNvSpPr txBox="1"/>
          <p:nvPr/>
        </p:nvSpPr>
        <p:spPr>
          <a:xfrm>
            <a:off x="3434447" y="7104740"/>
            <a:ext cx="10725518" cy="646331"/>
          </a:xfrm>
          <a:prstGeom prst="rect">
            <a:avLst/>
          </a:prstGeom>
          <a:noFill/>
        </p:spPr>
        <p:txBody>
          <a:bodyPr wrap="square">
            <a:spAutoFit/>
          </a:bodyPr>
          <a:lstStyle/>
          <a:p>
            <a:pPr marL="0" marR="0" lvl="0" indent="0" algn="l" defTabSz="1828847"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0584A"/>
                </a:solidFill>
                <a:effectLst/>
                <a:uLnTx/>
                <a:uFillTx/>
                <a:latin typeface="Roboto Light"/>
                <a:ea typeface="Roboto" panose="02000000000000000000" pitchFamily="2" charset="0"/>
                <a:cs typeface="+mn-cs"/>
              </a:rPr>
              <a:t>C. </a:t>
            </a:r>
            <a:r>
              <a:rPr kumimoji="0" lang="fr-FR" sz="3600" b="1" i="0" u="none" strike="noStrike" kern="1200" cap="none" spc="0" normalizeH="0" baseline="0" noProof="0" dirty="0" err="1">
                <a:ln>
                  <a:noFill/>
                </a:ln>
                <a:solidFill>
                  <a:prstClr val="black"/>
                </a:solidFill>
                <a:effectLst/>
                <a:uLnTx/>
                <a:uFillTx/>
                <a:latin typeface="Roboto Light"/>
                <a:ea typeface="Roboto" panose="02000000000000000000" pitchFamily="2" charset="0"/>
                <a:cs typeface="+mn-cs"/>
              </a:rPr>
              <a:t>Anti-dark spot</a:t>
            </a:r>
            <a:r>
              <a:rPr kumimoji="0" lang="fr-FR" sz="3600" b="1"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 unifying, radiance</a:t>
            </a:r>
            <a:endParaRPr kumimoji="0" lang="fr-FR" sz="36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18" name="Rectangle 17">
            <a:extLst>
              <a:ext uri="{FF2B5EF4-FFF2-40B4-BE49-F238E27FC236}">
                <a16:creationId xmlns:a16="http://schemas.microsoft.com/office/drawing/2014/main" id="{E92F7BDA-CDF7-46C8-A61B-47FAA85EA3E9}"/>
              </a:ext>
            </a:extLst>
          </p:cNvPr>
          <p:cNvSpPr/>
          <p:nvPr/>
        </p:nvSpPr>
        <p:spPr>
          <a:xfrm>
            <a:off x="2" y="177231"/>
            <a:ext cx="18288000" cy="1338828"/>
          </a:xfrm>
          <a:prstGeom prst="rect">
            <a:avLst/>
          </a:prstGeom>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SERUM </a:t>
            </a:r>
            <a:r>
              <a:rPr kumimoji="0" lang="en-US" sz="8100" b="0"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rPr>
              <a:t>CBD</a:t>
            </a:r>
            <a:endParaRPr kumimoji="0" lang="fr-FR" sz="8100" b="1"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endParaRPr>
          </a:p>
        </p:txBody>
      </p:sp>
      <p:sp>
        <p:nvSpPr>
          <p:cNvPr id="3" name="ZoneTexte 2">
            <a:extLst>
              <a:ext uri="{FF2B5EF4-FFF2-40B4-BE49-F238E27FC236}">
                <a16:creationId xmlns:a16="http://schemas.microsoft.com/office/drawing/2014/main" id="{520EC98F-5B77-4442-110F-928B1F984CA5}"/>
              </a:ext>
            </a:extLst>
          </p:cNvPr>
          <p:cNvSpPr txBox="1"/>
          <p:nvPr/>
        </p:nvSpPr>
        <p:spPr>
          <a:xfrm>
            <a:off x="3434447" y="5372124"/>
            <a:ext cx="10129153" cy="646331"/>
          </a:xfrm>
          <a:prstGeom prst="rect">
            <a:avLst/>
          </a:prstGeom>
          <a:noFill/>
        </p:spPr>
        <p:txBody>
          <a:bodyPr wrap="square">
            <a:spAutoFit/>
          </a:bodyPr>
          <a:lstStyle/>
          <a:p>
            <a:pPr marL="0" marR="0" lvl="0" indent="0" algn="l" defTabSz="1828847"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0584A"/>
                </a:solidFill>
                <a:effectLst/>
                <a:uLnTx/>
                <a:uFillTx/>
                <a:latin typeface="Roboto Light"/>
                <a:ea typeface="Roboto" panose="02000000000000000000" pitchFamily="2" charset="0"/>
                <a:cs typeface="+mn-cs"/>
              </a:rPr>
              <a:t>B. </a:t>
            </a:r>
            <a:r>
              <a:rPr kumimoji="0" lang="fr-FR" sz="3600" b="1" i="0" u="none" strike="noStrike" kern="1200" cap="none" spc="0" normalizeH="0" baseline="0" noProof="0" dirty="0">
                <a:ln>
                  <a:noFill/>
                </a:ln>
                <a:solidFill>
                  <a:srgbClr val="111111"/>
                </a:solidFill>
                <a:effectLst/>
                <a:uLnTx/>
                <a:uFillTx/>
                <a:latin typeface="Roboto Light"/>
                <a:ea typeface="Roboto" panose="02000000000000000000" pitchFamily="2" charset="0"/>
                <a:cs typeface="+mn-cs"/>
              </a:rPr>
              <a:t>De-stressing, smoothing, re-</a:t>
            </a:r>
            <a:r>
              <a:rPr kumimoji="0" lang="fr-FR" sz="3600" b="1" i="0" u="none" strike="noStrike" kern="1200" cap="none" spc="0" normalizeH="0" baseline="0" noProof="0" dirty="0" err="1">
                <a:ln>
                  <a:noFill/>
                </a:ln>
                <a:solidFill>
                  <a:srgbClr val="111111"/>
                </a:solidFill>
                <a:effectLst/>
                <a:uLnTx/>
                <a:uFillTx/>
                <a:latin typeface="Roboto Light"/>
                <a:ea typeface="Roboto" panose="02000000000000000000" pitchFamily="2" charset="0"/>
                <a:cs typeface="+mn-cs"/>
              </a:rPr>
              <a:t>harmonising</a:t>
            </a:r>
            <a:endParaRPr kumimoji="0" lang="fr-FR" sz="3600" b="1" i="0" u="none" strike="noStrike" kern="1200" cap="none" spc="0" normalizeH="0" baseline="0" noProof="0" dirty="0">
              <a:ln>
                <a:noFill/>
              </a:ln>
              <a:solidFill>
                <a:srgbClr val="111111"/>
              </a:solidFill>
              <a:effectLst/>
              <a:uLnTx/>
              <a:uFillTx/>
              <a:latin typeface="Roboto Light"/>
              <a:ea typeface="Roboto" panose="02000000000000000000" pitchFamily="2" charset="0"/>
              <a:cs typeface="+mn-cs"/>
            </a:endParaRPr>
          </a:p>
        </p:txBody>
      </p:sp>
      <p:sp>
        <p:nvSpPr>
          <p:cNvPr id="4" name="Rectangle 3">
            <a:extLst>
              <a:ext uri="{FF2B5EF4-FFF2-40B4-BE49-F238E27FC236}">
                <a16:creationId xmlns:a16="http://schemas.microsoft.com/office/drawing/2014/main" id="{2F589934-2549-5FF5-F44F-E4BADE8C8334}"/>
              </a:ext>
            </a:extLst>
          </p:cNvPr>
          <p:cNvSpPr/>
          <p:nvPr/>
        </p:nvSpPr>
        <p:spPr>
          <a:xfrm>
            <a:off x="3122138" y="5050480"/>
            <a:ext cx="13791278" cy="1296144"/>
          </a:xfrm>
          <a:prstGeom prst="rect">
            <a:avLst/>
          </a:prstGeom>
          <a:solidFill>
            <a:srgbClr val="00584A">
              <a:alpha val="50000"/>
            </a:srgbClr>
          </a:solidFill>
          <a:ln>
            <a:solidFill>
              <a:srgbClr val="005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47"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1045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Espace réservé du contenu 2">
            <a:extLst>
              <a:ext uri="{FF2B5EF4-FFF2-40B4-BE49-F238E27FC236}">
                <a16:creationId xmlns:a16="http://schemas.microsoft.com/office/drawing/2014/main" id="{6FED2B02-4C33-4EA1-A10D-DBC7DFC1351A}"/>
              </a:ext>
            </a:extLst>
          </p:cNvPr>
          <p:cNvSpPr>
            <a:spLocks noGrp="1"/>
          </p:cNvSpPr>
          <p:nvPr>
            <p:ph idx="4294967295"/>
          </p:nvPr>
        </p:nvSpPr>
        <p:spPr>
          <a:xfrm>
            <a:off x="0" y="1724025"/>
            <a:ext cx="19061907" cy="1666875"/>
          </a:xfrm>
          <a:ln>
            <a:noFill/>
          </a:ln>
        </p:spPr>
        <p:txBody>
          <a:bodyPr>
            <a:normAutofit/>
          </a:bodyPr>
          <a:lstStyle/>
          <a:p>
            <a:pPr marL="0" indent="0">
              <a:buNone/>
            </a:pPr>
            <a:r>
              <a:rPr lang="en-US" sz="8001" b="1" spc="-300" dirty="0">
                <a:solidFill>
                  <a:srgbClr val="B16F6F"/>
                </a:solidFill>
                <a:latin typeface="Sofia Pro"/>
              </a:rPr>
              <a:t> </a:t>
            </a:r>
            <a:r>
              <a:rPr lang="en-US" sz="8001" b="1" spc="-300" dirty="0">
                <a:solidFill>
                  <a:srgbClr val="B16F6F"/>
                </a:solidFill>
                <a:highlight>
                  <a:srgbClr val="F4C6BE"/>
                </a:highlight>
                <a:latin typeface="Sofia Pro"/>
              </a:rPr>
              <a:t>  </a:t>
            </a:r>
          </a:p>
          <a:p>
            <a:pPr marL="0" indent="0">
              <a:buNone/>
            </a:pPr>
            <a:endParaRPr lang="fr-FR" sz="5601" spc="-300" dirty="0">
              <a:latin typeface="Sofia Pro"/>
            </a:endParaRPr>
          </a:p>
        </p:txBody>
      </p:sp>
      <p:pic>
        <p:nvPicPr>
          <p:cNvPr id="23" name="Picture 2" descr="https://www.verre-et-plastique.fr/media/image/a0/f7/40/103501-30ml-braunglas-m-pipette-s-600px5c8fb24c6333e.jpg">
            <a:extLst>
              <a:ext uri="{FF2B5EF4-FFF2-40B4-BE49-F238E27FC236}">
                <a16:creationId xmlns:a16="http://schemas.microsoft.com/office/drawing/2014/main" id="{478FEDE8-2096-6689-D996-2B8DC40772F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000" b="98500" l="33167" r="65667"/>
                    </a14:imgEffect>
                    <a14:imgEffect>
                      <a14:brightnessContrast bright="100000"/>
                    </a14:imgEffect>
                  </a14:imgLayer>
                </a14:imgProps>
              </a:ext>
              <a:ext uri="{28A0092B-C50C-407E-A947-70E740481C1C}">
                <a14:useLocalDpi xmlns:a14="http://schemas.microsoft.com/office/drawing/2010/main" val="0"/>
              </a:ext>
            </a:extLst>
          </a:blip>
          <a:srcRect l="31218" r="33173"/>
          <a:stretch/>
        </p:blipFill>
        <p:spPr bwMode="auto">
          <a:xfrm>
            <a:off x="1341882" y="230923"/>
            <a:ext cx="3600021" cy="10109792"/>
          </a:xfrm>
          <a:prstGeom prst="rect">
            <a:avLst/>
          </a:prstGeom>
          <a:noFill/>
          <a:effectLst/>
        </p:spPr>
      </p:pic>
      <p:sp>
        <p:nvSpPr>
          <p:cNvPr id="31" name="ZoneTexte 30">
            <a:extLst>
              <a:ext uri="{FF2B5EF4-FFF2-40B4-BE49-F238E27FC236}">
                <a16:creationId xmlns:a16="http://schemas.microsoft.com/office/drawing/2014/main" id="{60A7DF9B-0062-BACF-18C9-724B0A20C2A1}"/>
              </a:ext>
            </a:extLst>
          </p:cNvPr>
          <p:cNvSpPr txBox="1"/>
          <p:nvPr/>
        </p:nvSpPr>
        <p:spPr>
          <a:xfrm>
            <a:off x="10565745" y="2966102"/>
            <a:ext cx="668892" cy="830997"/>
          </a:xfrm>
          <a:prstGeom prst="rect">
            <a:avLst/>
          </a:prstGeom>
          <a:noFill/>
        </p:spPr>
        <p:txBody>
          <a:bodyPr wrap="squar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srgbClr val="333638"/>
                </a:solidFill>
                <a:effectLst/>
                <a:uLnTx/>
                <a:uFillTx/>
                <a:latin typeface="Calibri"/>
                <a:ea typeface="+mn-ea"/>
                <a:cs typeface="+mn-cs"/>
              </a:rPr>
              <a:t>+</a:t>
            </a:r>
            <a:endParaRPr kumimoji="0" lang="fr-FR" sz="4800" b="0" i="0" u="none" strike="noStrike" kern="1200" cap="none" spc="0" normalizeH="0" baseline="0" noProof="0" dirty="0">
              <a:ln>
                <a:noFill/>
              </a:ln>
              <a:solidFill>
                <a:srgbClr val="333638"/>
              </a:solidFill>
              <a:effectLst/>
              <a:uLnTx/>
              <a:uFillTx/>
              <a:latin typeface="Calibri"/>
              <a:ea typeface="+mn-ea"/>
              <a:cs typeface="+mn-cs"/>
            </a:endParaRPr>
          </a:p>
        </p:txBody>
      </p:sp>
      <p:pic>
        <p:nvPicPr>
          <p:cNvPr id="3" name="Image 2">
            <a:extLst>
              <a:ext uri="{FF2B5EF4-FFF2-40B4-BE49-F238E27FC236}">
                <a16:creationId xmlns:a16="http://schemas.microsoft.com/office/drawing/2014/main" id="{D1E7517C-C6A5-0264-C19B-72F77EB370BE}"/>
              </a:ext>
            </a:extLst>
          </p:cNvPr>
          <p:cNvPicPr>
            <a:picLocks noChangeAspect="1"/>
          </p:cNvPicPr>
          <p:nvPr/>
        </p:nvPicPr>
        <p:blipFill>
          <a:blip r:embed="rId5"/>
          <a:stretch>
            <a:fillRect/>
          </a:stretch>
        </p:blipFill>
        <p:spPr>
          <a:xfrm>
            <a:off x="11326616" y="2714183"/>
            <a:ext cx="1624328" cy="1434030"/>
          </a:xfrm>
          <a:prstGeom prst="rect">
            <a:avLst/>
          </a:prstGeom>
        </p:spPr>
      </p:pic>
      <p:sp>
        <p:nvSpPr>
          <p:cNvPr id="20" name="ZoneTexte 19">
            <a:extLst>
              <a:ext uri="{FF2B5EF4-FFF2-40B4-BE49-F238E27FC236}">
                <a16:creationId xmlns:a16="http://schemas.microsoft.com/office/drawing/2014/main" id="{97A3E1F7-5789-612A-A1A7-7DBE1B7F1402}"/>
              </a:ext>
            </a:extLst>
          </p:cNvPr>
          <p:cNvSpPr txBox="1"/>
          <p:nvPr/>
        </p:nvSpPr>
        <p:spPr>
          <a:xfrm flipH="1">
            <a:off x="13042919" y="3160256"/>
            <a:ext cx="962526" cy="646331"/>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333638"/>
                </a:solidFill>
                <a:effectLst/>
                <a:uLnTx/>
                <a:uFillTx/>
                <a:latin typeface="Roboto Light"/>
                <a:ea typeface="Roboto" panose="02000000000000000000" pitchFamily="2" charset="0"/>
                <a:cs typeface="+mn-cs"/>
              </a:rPr>
              <a:t>M.  </a:t>
            </a:r>
            <a:endParaRPr kumimoji="0" lang="fr-FR" sz="3600" b="0" i="0" u="none" strike="noStrike" kern="1200" cap="none" spc="0" normalizeH="0" baseline="0" noProof="0" dirty="0">
              <a:ln>
                <a:noFill/>
              </a:ln>
              <a:solidFill>
                <a:srgbClr val="333638"/>
              </a:solidFill>
              <a:effectLst/>
              <a:uLnTx/>
              <a:uFillTx/>
              <a:latin typeface="Roboto Light"/>
              <a:ea typeface="Roboto" panose="02000000000000000000" pitchFamily="2" charset="0"/>
              <a:cs typeface="+mn-cs"/>
            </a:endParaRPr>
          </a:p>
        </p:txBody>
      </p:sp>
      <p:sp>
        <p:nvSpPr>
          <p:cNvPr id="2" name="Rectangle 1">
            <a:extLst>
              <a:ext uri="{FF2B5EF4-FFF2-40B4-BE49-F238E27FC236}">
                <a16:creationId xmlns:a16="http://schemas.microsoft.com/office/drawing/2014/main" id="{2A2C994A-2ACE-E0C3-98F0-6DAB75A1CB76}"/>
              </a:ext>
            </a:extLst>
          </p:cNvPr>
          <p:cNvSpPr/>
          <p:nvPr/>
        </p:nvSpPr>
        <p:spPr>
          <a:xfrm>
            <a:off x="10630120" y="2195082"/>
            <a:ext cx="4022372" cy="6851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69"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333638"/>
              </a:solidFill>
              <a:effectLst/>
              <a:uLnTx/>
              <a:uFillTx/>
              <a:latin typeface="Calibri"/>
              <a:ea typeface="+mn-ea"/>
              <a:cs typeface="+mn-cs"/>
            </a:endParaRPr>
          </a:p>
        </p:txBody>
      </p:sp>
      <p:sp>
        <p:nvSpPr>
          <p:cNvPr id="44" name="ZoneTexte 43">
            <a:extLst>
              <a:ext uri="{FF2B5EF4-FFF2-40B4-BE49-F238E27FC236}">
                <a16:creationId xmlns:a16="http://schemas.microsoft.com/office/drawing/2014/main" id="{C480FA2B-08EF-5D4D-C2C3-570520738726}"/>
              </a:ext>
            </a:extLst>
          </p:cNvPr>
          <p:cNvSpPr txBox="1"/>
          <p:nvPr/>
        </p:nvSpPr>
        <p:spPr>
          <a:xfrm>
            <a:off x="6119516" y="2113836"/>
            <a:ext cx="8174003" cy="1569660"/>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"I can use </a:t>
            </a:r>
            <a:r>
              <a:rPr kumimoji="0" lang="fr-FR" sz="4800" b="0" i="0" u="none" strike="noStrike" kern="1200" cap="none" spc="0" normalizeH="0" baseline="0" noProof="0" dirty="0">
                <a:ln>
                  <a:noFill/>
                </a:ln>
                <a:solidFill>
                  <a:srgbClr val="333638"/>
                </a:solidFill>
                <a:effectLst/>
                <a:uLnTx/>
                <a:uFillTx/>
                <a:latin typeface="KyivType Sans" panose="00000500000000000000" pitchFamily="50" charset="0"/>
                <a:ea typeface="Roboto" panose="02000000000000000000" pitchFamily="2" charset="0"/>
                <a:cs typeface="+mn-cs"/>
              </a:rPr>
              <a:t>SERUM CBD </a:t>
            </a:r>
            <a:r>
              <a:rPr kumimoji="0" lang="fr-FR" sz="4800" b="0" i="0" u="none" strike="noStrike" kern="1200" cap="none" spc="0" normalizeH="0" baseline="0" noProof="0" dirty="0" err="1">
                <a:ln>
                  <a:noFill/>
                </a:ln>
                <a:solidFill>
                  <a:srgbClr val="333638"/>
                </a:solidFill>
                <a:effectLst/>
                <a:uLnTx/>
                <a:uFillTx/>
                <a:latin typeface="KyivType Sans" panose="00000500000000000000" pitchFamily="50" charset="0"/>
                <a:ea typeface="Roboto" panose="02000000000000000000" pitchFamily="2" charset="0"/>
                <a:cs typeface="+mn-cs"/>
              </a:rPr>
              <a:t>alone</a:t>
            </a:r>
            <a:r>
              <a:rPr kumimoji="0" lang="fr-FR" sz="48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a:t>
            </a:r>
          </a:p>
        </p:txBody>
      </p:sp>
      <p:sp>
        <p:nvSpPr>
          <p:cNvPr id="45" name="Rectangle 44">
            <a:extLst>
              <a:ext uri="{FF2B5EF4-FFF2-40B4-BE49-F238E27FC236}">
                <a16:creationId xmlns:a16="http://schemas.microsoft.com/office/drawing/2014/main" id="{B0433B92-07C4-AE19-6531-8A750A87DA34}"/>
              </a:ext>
            </a:extLst>
          </p:cNvPr>
          <p:cNvSpPr/>
          <p:nvPr/>
        </p:nvSpPr>
        <p:spPr>
          <a:xfrm>
            <a:off x="9865957" y="6024685"/>
            <a:ext cx="800219" cy="646331"/>
          </a:xfrm>
          <a:prstGeom prst="rect">
            <a:avLst/>
          </a:prstGeom>
        </p:spPr>
        <p:txBody>
          <a:bodyPr wrap="non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333638"/>
                </a:solidFill>
                <a:effectLst/>
                <a:uLnTx/>
                <a:uFillTx/>
                <a:latin typeface="Roboto Light"/>
                <a:ea typeface="Roboto" panose="02000000000000000000" pitchFamily="2" charset="0"/>
                <a:cs typeface="+mn-cs"/>
              </a:rPr>
              <a:t>OR</a:t>
            </a:r>
          </a:p>
        </p:txBody>
      </p:sp>
      <p:sp>
        <p:nvSpPr>
          <p:cNvPr id="46" name="ZoneTexte 45">
            <a:extLst>
              <a:ext uri="{FF2B5EF4-FFF2-40B4-BE49-F238E27FC236}">
                <a16:creationId xmlns:a16="http://schemas.microsoft.com/office/drawing/2014/main" id="{33E31115-1D95-7587-6683-2B4317EDD51D}"/>
              </a:ext>
            </a:extLst>
          </p:cNvPr>
          <p:cNvSpPr txBox="1"/>
          <p:nvPr/>
        </p:nvSpPr>
        <p:spPr>
          <a:xfrm>
            <a:off x="6532966" y="5949565"/>
            <a:ext cx="2520356" cy="830997"/>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TRUE</a:t>
            </a:r>
          </a:p>
        </p:txBody>
      </p:sp>
      <p:sp>
        <p:nvSpPr>
          <p:cNvPr id="47" name="ZoneTexte 46">
            <a:extLst>
              <a:ext uri="{FF2B5EF4-FFF2-40B4-BE49-F238E27FC236}">
                <a16:creationId xmlns:a16="http://schemas.microsoft.com/office/drawing/2014/main" id="{0263D7EC-9705-750D-D33C-4E829CDB92F2}"/>
              </a:ext>
            </a:extLst>
          </p:cNvPr>
          <p:cNvSpPr txBox="1"/>
          <p:nvPr/>
        </p:nvSpPr>
        <p:spPr>
          <a:xfrm>
            <a:off x="11648089" y="5949564"/>
            <a:ext cx="2111465" cy="830997"/>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FALSE</a:t>
            </a:r>
          </a:p>
        </p:txBody>
      </p:sp>
      <p:sp>
        <p:nvSpPr>
          <p:cNvPr id="15" name="Rectangle 14">
            <a:extLst>
              <a:ext uri="{FF2B5EF4-FFF2-40B4-BE49-F238E27FC236}">
                <a16:creationId xmlns:a16="http://schemas.microsoft.com/office/drawing/2014/main" id="{C7BE3882-EA8C-4C93-8DC7-504E19398518}"/>
              </a:ext>
            </a:extLst>
          </p:cNvPr>
          <p:cNvSpPr/>
          <p:nvPr/>
        </p:nvSpPr>
        <p:spPr>
          <a:xfrm>
            <a:off x="2" y="177231"/>
            <a:ext cx="18288000" cy="1338828"/>
          </a:xfrm>
          <a:prstGeom prst="rect">
            <a:avLst/>
          </a:prstGeom>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SERUM </a:t>
            </a:r>
            <a:r>
              <a:rPr kumimoji="0" lang="en-US" sz="8100" b="0"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rPr>
              <a:t>CBD</a:t>
            </a:r>
            <a:endParaRPr kumimoji="0" lang="fr-FR" sz="8100" b="1"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endParaRPr>
          </a:p>
        </p:txBody>
      </p:sp>
      <p:pic>
        <p:nvPicPr>
          <p:cNvPr id="4" name="Image 3" descr="Une image contenant texte, Solution, Solvant, bouteille&#10;&#10;Description générée automatiquement">
            <a:extLst>
              <a:ext uri="{FF2B5EF4-FFF2-40B4-BE49-F238E27FC236}">
                <a16:creationId xmlns:a16="http://schemas.microsoft.com/office/drawing/2014/main" id="{9D9D1CBC-89C0-4ADD-5E84-90E9264D2E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928" y="527938"/>
            <a:ext cx="5775059" cy="9231124"/>
          </a:xfrm>
          <a:prstGeom prst="rect">
            <a:avLst/>
          </a:prstGeom>
        </p:spPr>
      </p:pic>
    </p:spTree>
    <p:extLst>
      <p:ext uri="{BB962C8B-B14F-4D97-AF65-F5344CB8AC3E}">
        <p14:creationId xmlns:p14="http://schemas.microsoft.com/office/powerpoint/2010/main" val="406654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Espace réservé du contenu 2">
            <a:extLst>
              <a:ext uri="{FF2B5EF4-FFF2-40B4-BE49-F238E27FC236}">
                <a16:creationId xmlns:a16="http://schemas.microsoft.com/office/drawing/2014/main" id="{6FED2B02-4C33-4EA1-A10D-DBC7DFC1351A}"/>
              </a:ext>
            </a:extLst>
          </p:cNvPr>
          <p:cNvSpPr>
            <a:spLocks noGrp="1"/>
          </p:cNvSpPr>
          <p:nvPr>
            <p:ph type="body" sz="quarter" idx="4294967295"/>
          </p:nvPr>
        </p:nvSpPr>
        <p:spPr>
          <a:xfrm>
            <a:off x="0" y="1905001"/>
            <a:ext cx="15773400" cy="7319963"/>
          </a:xfrm>
          <a:prstGeom prst="rect">
            <a:avLst/>
          </a:prstGeom>
          <a:ln>
            <a:noFill/>
          </a:ln>
        </p:spPr>
        <p:txBody>
          <a:bodyPr>
            <a:normAutofit/>
          </a:bodyPr>
          <a:lstStyle/>
          <a:p>
            <a:pPr marL="0" indent="0">
              <a:buNone/>
            </a:pPr>
            <a:r>
              <a:rPr lang="en-US" sz="8001" b="1" spc="-300" dirty="0">
                <a:solidFill>
                  <a:srgbClr val="333638"/>
                </a:solidFill>
                <a:latin typeface="Sofia Pro"/>
              </a:rPr>
              <a:t> </a:t>
            </a:r>
            <a:r>
              <a:rPr lang="en-US" sz="8001" b="1" spc="-300" dirty="0">
                <a:solidFill>
                  <a:srgbClr val="333638"/>
                </a:solidFill>
                <a:highlight>
                  <a:srgbClr val="F4C6BE"/>
                </a:highlight>
                <a:latin typeface="Sofia Pro"/>
              </a:rPr>
              <a:t>  </a:t>
            </a:r>
          </a:p>
          <a:p>
            <a:pPr marL="0" indent="0">
              <a:buNone/>
            </a:pPr>
            <a:endParaRPr lang="fr-FR" sz="5601" spc="-300" dirty="0">
              <a:solidFill>
                <a:srgbClr val="333638"/>
              </a:solidFill>
              <a:latin typeface="Sofia Pro"/>
            </a:endParaRPr>
          </a:p>
        </p:txBody>
      </p:sp>
      <p:sp>
        <p:nvSpPr>
          <p:cNvPr id="44" name="ZoneTexte 43">
            <a:extLst>
              <a:ext uri="{FF2B5EF4-FFF2-40B4-BE49-F238E27FC236}">
                <a16:creationId xmlns:a16="http://schemas.microsoft.com/office/drawing/2014/main" id="{C480FA2B-08EF-5D4D-C2C3-570520738726}"/>
              </a:ext>
            </a:extLst>
          </p:cNvPr>
          <p:cNvSpPr txBox="1"/>
          <p:nvPr/>
        </p:nvSpPr>
        <p:spPr>
          <a:xfrm>
            <a:off x="0" y="2095134"/>
            <a:ext cx="18288000" cy="1569660"/>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Native plant cells </a:t>
            </a:r>
            <a:r>
              <a:rPr kumimoji="0" lang="fr-FR" sz="4800" b="0" i="0" u="none" strike="noStrike" kern="1200" cap="none" spc="0" normalizeH="0" baseline="0" noProof="0" dirty="0" err="1">
                <a:ln>
                  <a:noFill/>
                </a:ln>
                <a:solidFill>
                  <a:srgbClr val="333638"/>
                </a:solidFill>
                <a:effectLst/>
                <a:uLnTx/>
                <a:uFillTx/>
                <a:latin typeface="Roboto" panose="02000000000000000000" pitchFamily="2" charset="0"/>
                <a:ea typeface="Roboto" panose="02000000000000000000" pitchFamily="2" charset="0"/>
                <a:cs typeface="+mn-cs"/>
              </a:rPr>
              <a:t>from</a:t>
            </a:r>
            <a:r>
              <a:rPr kumimoji="0" lang="fr-FR" sz="48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 </a:t>
            </a:r>
            <a:r>
              <a:rPr kumimoji="0" lang="fr-FR" sz="4800" b="0" i="0" u="none" strike="noStrike" kern="1200" cap="none" spc="0" normalizeH="0" baseline="0" noProof="0" dirty="0" err="1">
                <a:ln>
                  <a:noFill/>
                </a:ln>
                <a:solidFill>
                  <a:srgbClr val="333638"/>
                </a:solidFill>
                <a:effectLst/>
                <a:uLnTx/>
                <a:uFillTx/>
                <a:latin typeface="Roboto" panose="02000000000000000000" pitchFamily="2" charset="0"/>
                <a:ea typeface="Roboto" panose="02000000000000000000" pitchFamily="2" charset="0"/>
                <a:cs typeface="+mn-cs"/>
              </a:rPr>
              <a:t>Sacred</a:t>
            </a:r>
            <a:r>
              <a:rPr kumimoji="0" lang="fr-FR" sz="48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 Lotus</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err="1">
                <a:ln>
                  <a:noFill/>
                </a:ln>
                <a:solidFill>
                  <a:srgbClr val="333638"/>
                </a:solidFill>
                <a:effectLst/>
                <a:uLnTx/>
                <a:uFillTx/>
                <a:latin typeface="Roboto" panose="02000000000000000000" pitchFamily="2" charset="0"/>
                <a:ea typeface="Roboto" panose="02000000000000000000" pitchFamily="2" charset="0"/>
                <a:cs typeface="+mn-cs"/>
              </a:rPr>
              <a:t>fight</a:t>
            </a:r>
            <a:r>
              <a:rPr kumimoji="0" lang="fr-FR" sz="48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 skin stress</a:t>
            </a:r>
            <a:r>
              <a:rPr lang="fr-FR" sz="4800" dirty="0">
                <a:solidFill>
                  <a:srgbClr val="333638"/>
                </a:solidFill>
                <a:latin typeface="Roboto" panose="02000000000000000000" pitchFamily="2" charset="0"/>
                <a:ea typeface="Roboto" panose="02000000000000000000" pitchFamily="2" charset="0"/>
              </a:rPr>
              <a:t>.</a:t>
            </a:r>
            <a:endParaRPr kumimoji="0" lang="fr-FR" sz="48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endParaRPr>
          </a:p>
        </p:txBody>
      </p:sp>
      <p:sp>
        <p:nvSpPr>
          <p:cNvPr id="45" name="Rectangle 44">
            <a:extLst>
              <a:ext uri="{FF2B5EF4-FFF2-40B4-BE49-F238E27FC236}">
                <a16:creationId xmlns:a16="http://schemas.microsoft.com/office/drawing/2014/main" id="{B0433B92-07C4-AE19-6531-8A750A87DA34}"/>
              </a:ext>
            </a:extLst>
          </p:cNvPr>
          <p:cNvSpPr/>
          <p:nvPr/>
        </p:nvSpPr>
        <p:spPr>
          <a:xfrm>
            <a:off x="7144335" y="5866330"/>
            <a:ext cx="800219" cy="646331"/>
          </a:xfrm>
          <a:prstGeom prst="rect">
            <a:avLst/>
          </a:prstGeom>
        </p:spPr>
        <p:txBody>
          <a:bodyPr wrap="non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333638"/>
                </a:solidFill>
                <a:effectLst/>
                <a:uLnTx/>
                <a:uFillTx/>
                <a:latin typeface="Roboto Light"/>
                <a:ea typeface="Roboto" panose="02000000000000000000" pitchFamily="2" charset="0"/>
                <a:cs typeface="+mn-cs"/>
              </a:rPr>
              <a:t>OR</a:t>
            </a:r>
          </a:p>
        </p:txBody>
      </p:sp>
      <p:sp>
        <p:nvSpPr>
          <p:cNvPr id="46" name="ZoneTexte 45">
            <a:extLst>
              <a:ext uri="{FF2B5EF4-FFF2-40B4-BE49-F238E27FC236}">
                <a16:creationId xmlns:a16="http://schemas.microsoft.com/office/drawing/2014/main" id="{33E31115-1D95-7587-6683-2B4317EDD51D}"/>
              </a:ext>
            </a:extLst>
          </p:cNvPr>
          <p:cNvSpPr txBox="1"/>
          <p:nvPr/>
        </p:nvSpPr>
        <p:spPr>
          <a:xfrm>
            <a:off x="3811344" y="5791210"/>
            <a:ext cx="2520356" cy="830997"/>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TRUE</a:t>
            </a:r>
          </a:p>
        </p:txBody>
      </p:sp>
      <p:sp>
        <p:nvSpPr>
          <p:cNvPr id="47" name="ZoneTexte 46">
            <a:extLst>
              <a:ext uri="{FF2B5EF4-FFF2-40B4-BE49-F238E27FC236}">
                <a16:creationId xmlns:a16="http://schemas.microsoft.com/office/drawing/2014/main" id="{0263D7EC-9705-750D-D33C-4E829CDB92F2}"/>
              </a:ext>
            </a:extLst>
          </p:cNvPr>
          <p:cNvSpPr txBox="1"/>
          <p:nvPr/>
        </p:nvSpPr>
        <p:spPr>
          <a:xfrm>
            <a:off x="8926467" y="5791208"/>
            <a:ext cx="2111465" cy="830997"/>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FALSE</a:t>
            </a:r>
          </a:p>
        </p:txBody>
      </p:sp>
      <p:sp>
        <p:nvSpPr>
          <p:cNvPr id="8" name="Rectangle 7">
            <a:extLst>
              <a:ext uri="{FF2B5EF4-FFF2-40B4-BE49-F238E27FC236}">
                <a16:creationId xmlns:a16="http://schemas.microsoft.com/office/drawing/2014/main" id="{63A4B882-E1D3-40FA-BDD8-31719DB875FD}"/>
              </a:ext>
            </a:extLst>
          </p:cNvPr>
          <p:cNvSpPr/>
          <p:nvPr/>
        </p:nvSpPr>
        <p:spPr>
          <a:xfrm>
            <a:off x="2" y="177231"/>
            <a:ext cx="18288000" cy="1338828"/>
          </a:xfrm>
          <a:prstGeom prst="rect">
            <a:avLst/>
          </a:prstGeom>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SERUM </a:t>
            </a:r>
            <a:r>
              <a:rPr kumimoji="0" lang="en-US" sz="8100" b="0"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rPr>
              <a:t>CBD</a:t>
            </a:r>
            <a:endParaRPr kumimoji="0" lang="fr-FR" sz="8100" b="1"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endParaRPr>
          </a:p>
        </p:txBody>
      </p:sp>
      <p:pic>
        <p:nvPicPr>
          <p:cNvPr id="3" name="Image 2" descr="Une image contenant pétale, lotus, plante, Plante aquatique&#10;&#10;Description générée automatiquement">
            <a:extLst>
              <a:ext uri="{FF2B5EF4-FFF2-40B4-BE49-F238E27FC236}">
                <a16:creationId xmlns:a16="http://schemas.microsoft.com/office/drawing/2014/main" id="{1EB8BE26-00CC-C7B3-0CFB-4FB7BC3E68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750"/>
          <a:stretch/>
        </p:blipFill>
        <p:spPr>
          <a:xfrm>
            <a:off x="12496800" y="5372100"/>
            <a:ext cx="5562600" cy="4771136"/>
          </a:xfrm>
          <a:prstGeom prst="rect">
            <a:avLst/>
          </a:prstGeom>
        </p:spPr>
      </p:pic>
    </p:spTree>
    <p:extLst>
      <p:ext uri="{BB962C8B-B14F-4D97-AF65-F5344CB8AC3E}">
        <p14:creationId xmlns:p14="http://schemas.microsoft.com/office/powerpoint/2010/main" val="271972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Espace réservé du contenu 2">
            <a:extLst>
              <a:ext uri="{FF2B5EF4-FFF2-40B4-BE49-F238E27FC236}">
                <a16:creationId xmlns:a16="http://schemas.microsoft.com/office/drawing/2014/main" id="{6FED2B02-4C33-4EA1-A10D-DBC7DFC1351A}"/>
              </a:ext>
            </a:extLst>
          </p:cNvPr>
          <p:cNvSpPr>
            <a:spLocks noGrp="1"/>
          </p:cNvSpPr>
          <p:nvPr>
            <p:ph type="body" sz="quarter" idx="4294967295"/>
          </p:nvPr>
        </p:nvSpPr>
        <p:spPr>
          <a:xfrm>
            <a:off x="0" y="1905001"/>
            <a:ext cx="15773400" cy="7319963"/>
          </a:xfrm>
          <a:prstGeom prst="rect">
            <a:avLst/>
          </a:prstGeom>
          <a:ln>
            <a:noFill/>
          </a:ln>
        </p:spPr>
        <p:txBody>
          <a:bodyPr>
            <a:normAutofit/>
          </a:bodyPr>
          <a:lstStyle/>
          <a:p>
            <a:pPr marL="0" indent="0">
              <a:buNone/>
            </a:pPr>
            <a:r>
              <a:rPr lang="en-US" sz="8001" b="1" spc="-300" dirty="0">
                <a:solidFill>
                  <a:srgbClr val="333638"/>
                </a:solidFill>
                <a:latin typeface="Sofia Pro"/>
              </a:rPr>
              <a:t> </a:t>
            </a:r>
            <a:r>
              <a:rPr lang="en-US" sz="8001" b="1" spc="-300" dirty="0">
                <a:solidFill>
                  <a:srgbClr val="333638"/>
                </a:solidFill>
                <a:highlight>
                  <a:srgbClr val="F4C6BE"/>
                </a:highlight>
                <a:latin typeface="Sofia Pro"/>
              </a:rPr>
              <a:t>  </a:t>
            </a:r>
          </a:p>
          <a:p>
            <a:pPr marL="0" indent="0">
              <a:buNone/>
            </a:pPr>
            <a:endParaRPr lang="fr-FR" sz="5601" spc="-300" dirty="0">
              <a:solidFill>
                <a:srgbClr val="333638"/>
              </a:solidFill>
              <a:latin typeface="Sofia Pro"/>
            </a:endParaRPr>
          </a:p>
        </p:txBody>
      </p:sp>
      <p:sp>
        <p:nvSpPr>
          <p:cNvPr id="44" name="ZoneTexte 43">
            <a:extLst>
              <a:ext uri="{FF2B5EF4-FFF2-40B4-BE49-F238E27FC236}">
                <a16:creationId xmlns:a16="http://schemas.microsoft.com/office/drawing/2014/main" id="{C480FA2B-08EF-5D4D-C2C3-570520738726}"/>
              </a:ext>
            </a:extLst>
          </p:cNvPr>
          <p:cNvSpPr txBox="1"/>
          <p:nvPr/>
        </p:nvSpPr>
        <p:spPr>
          <a:xfrm>
            <a:off x="0" y="2095134"/>
            <a:ext cx="18288000" cy="1569660"/>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err="1">
                <a:ln>
                  <a:noFill/>
                </a:ln>
                <a:solidFill>
                  <a:srgbClr val="333638"/>
                </a:solidFill>
                <a:effectLst/>
                <a:uLnTx/>
                <a:uFillTx/>
                <a:latin typeface="Roboto" panose="02000000000000000000" pitchFamily="2" charset="0"/>
                <a:ea typeface="Roboto" panose="02000000000000000000" pitchFamily="2" charset="0"/>
                <a:cs typeface="+mn-cs"/>
              </a:rPr>
              <a:t>Mushroom</a:t>
            </a:r>
            <a:r>
              <a:rPr kumimoji="0" lang="fr-FR" sz="48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 oleo-extracts</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have an </a:t>
            </a:r>
            <a:r>
              <a:rPr kumimoji="0" lang="fr-FR" sz="4800" b="0" i="0" u="none" strike="noStrike" kern="1200" cap="none" spc="0" normalizeH="0" baseline="0" noProof="0" dirty="0" err="1">
                <a:ln>
                  <a:noFill/>
                </a:ln>
                <a:solidFill>
                  <a:srgbClr val="333638"/>
                </a:solidFill>
                <a:effectLst/>
                <a:uLnTx/>
                <a:uFillTx/>
                <a:latin typeface="Roboto" panose="02000000000000000000" pitchFamily="2" charset="0"/>
                <a:ea typeface="Roboto" panose="02000000000000000000" pitchFamily="2" charset="0"/>
                <a:cs typeface="+mn-cs"/>
              </a:rPr>
              <a:t>antioxidant</a:t>
            </a:r>
            <a:r>
              <a:rPr kumimoji="0" lang="fr-FR" sz="48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 action.</a:t>
            </a:r>
          </a:p>
        </p:txBody>
      </p:sp>
      <p:sp>
        <p:nvSpPr>
          <p:cNvPr id="45" name="Rectangle 44">
            <a:extLst>
              <a:ext uri="{FF2B5EF4-FFF2-40B4-BE49-F238E27FC236}">
                <a16:creationId xmlns:a16="http://schemas.microsoft.com/office/drawing/2014/main" id="{B0433B92-07C4-AE19-6531-8A750A87DA34}"/>
              </a:ext>
            </a:extLst>
          </p:cNvPr>
          <p:cNvSpPr/>
          <p:nvPr/>
        </p:nvSpPr>
        <p:spPr>
          <a:xfrm>
            <a:off x="6012403" y="5835423"/>
            <a:ext cx="800219" cy="646331"/>
          </a:xfrm>
          <a:prstGeom prst="rect">
            <a:avLst/>
          </a:prstGeom>
        </p:spPr>
        <p:txBody>
          <a:bodyPr wrap="non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333638"/>
                </a:solidFill>
                <a:effectLst/>
                <a:uLnTx/>
                <a:uFillTx/>
                <a:latin typeface="Roboto Light"/>
                <a:ea typeface="Roboto" panose="02000000000000000000" pitchFamily="2" charset="0"/>
                <a:cs typeface="+mn-cs"/>
              </a:rPr>
              <a:t>OR</a:t>
            </a:r>
          </a:p>
        </p:txBody>
      </p:sp>
      <p:sp>
        <p:nvSpPr>
          <p:cNvPr id="47" name="ZoneTexte 46">
            <a:extLst>
              <a:ext uri="{FF2B5EF4-FFF2-40B4-BE49-F238E27FC236}">
                <a16:creationId xmlns:a16="http://schemas.microsoft.com/office/drawing/2014/main" id="{0263D7EC-9705-750D-D33C-4E829CDB92F2}"/>
              </a:ext>
            </a:extLst>
          </p:cNvPr>
          <p:cNvSpPr txBox="1"/>
          <p:nvPr/>
        </p:nvSpPr>
        <p:spPr>
          <a:xfrm>
            <a:off x="7794535" y="5760301"/>
            <a:ext cx="2111465" cy="830997"/>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FALSE</a:t>
            </a:r>
          </a:p>
        </p:txBody>
      </p:sp>
      <p:sp>
        <p:nvSpPr>
          <p:cNvPr id="9" name="Rectangle 8">
            <a:extLst>
              <a:ext uri="{FF2B5EF4-FFF2-40B4-BE49-F238E27FC236}">
                <a16:creationId xmlns:a16="http://schemas.microsoft.com/office/drawing/2014/main" id="{68BB8D5A-6B58-413C-BA42-9B2321F93196}"/>
              </a:ext>
            </a:extLst>
          </p:cNvPr>
          <p:cNvSpPr/>
          <p:nvPr/>
        </p:nvSpPr>
        <p:spPr>
          <a:xfrm>
            <a:off x="2" y="177231"/>
            <a:ext cx="18288000" cy="1338828"/>
          </a:xfrm>
          <a:prstGeom prst="rect">
            <a:avLst/>
          </a:prstGeom>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SERUM </a:t>
            </a:r>
            <a:r>
              <a:rPr kumimoji="0" lang="en-US" sz="8100" b="0"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rPr>
              <a:t>CBD</a:t>
            </a:r>
            <a:endParaRPr kumimoji="0" lang="fr-FR" sz="8100" b="1"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endParaRPr>
          </a:p>
        </p:txBody>
      </p:sp>
      <p:pic>
        <p:nvPicPr>
          <p:cNvPr id="4" name="Image 3" descr="Une image contenant étoile de mer, échinoderme, invertébré, nourriture&#10;&#10;Description générée automatiquement">
            <a:extLst>
              <a:ext uri="{FF2B5EF4-FFF2-40B4-BE49-F238E27FC236}">
                <a16:creationId xmlns:a16="http://schemas.microsoft.com/office/drawing/2014/main" id="{53FBEABD-DC79-8DE2-2BF2-B42E9BDDF0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8495" y="4224819"/>
            <a:ext cx="7529705" cy="5143500"/>
          </a:xfrm>
          <a:prstGeom prst="rect">
            <a:avLst/>
          </a:prstGeom>
        </p:spPr>
      </p:pic>
      <p:sp>
        <p:nvSpPr>
          <p:cNvPr id="2" name="ZoneTexte 1">
            <a:extLst>
              <a:ext uri="{FF2B5EF4-FFF2-40B4-BE49-F238E27FC236}">
                <a16:creationId xmlns:a16="http://schemas.microsoft.com/office/drawing/2014/main" id="{5F9100CB-86CC-F791-178C-193DB9E6994E}"/>
              </a:ext>
            </a:extLst>
          </p:cNvPr>
          <p:cNvSpPr txBox="1"/>
          <p:nvPr/>
        </p:nvSpPr>
        <p:spPr>
          <a:xfrm>
            <a:off x="2679412" y="5760303"/>
            <a:ext cx="2520356" cy="830997"/>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TRUE</a:t>
            </a:r>
          </a:p>
        </p:txBody>
      </p:sp>
    </p:spTree>
    <p:extLst>
      <p:ext uri="{BB962C8B-B14F-4D97-AF65-F5344CB8AC3E}">
        <p14:creationId xmlns:p14="http://schemas.microsoft.com/office/powerpoint/2010/main" val="197058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allAtOnce"/>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3564566"/>
            <a:ext cx="18288000" cy="1223963"/>
          </a:xfrm>
          <a:prstGeom prst="rect">
            <a:avLst/>
          </a:prstGeom>
        </p:spPr>
        <p:txBody>
          <a:bodyPr>
            <a:noAutofit/>
          </a:bodyPr>
          <a:lstStyle/>
          <a:p>
            <a:r>
              <a:rPr lang="fr-FR" dirty="0">
                <a:latin typeface="KyivType Sans2" panose="00000500000000000000" charset="0"/>
              </a:rPr>
              <a:t>Which serum, </a:t>
            </a:r>
            <a:br>
              <a:rPr lang="fr-FR" dirty="0">
                <a:latin typeface="KyivType Sans2" panose="00000500000000000000" charset="0"/>
              </a:rPr>
            </a:br>
            <a:r>
              <a:rPr lang="fr-FR" dirty="0">
                <a:latin typeface="KyivType Sans2" panose="00000500000000000000" charset="0"/>
              </a:rPr>
              <a:t>for which need?</a:t>
            </a:r>
            <a:endParaRPr lang="fr-FR" dirty="0"/>
          </a:p>
        </p:txBody>
      </p:sp>
    </p:spTree>
    <p:extLst>
      <p:ext uri="{BB962C8B-B14F-4D97-AF65-F5344CB8AC3E}">
        <p14:creationId xmlns:p14="http://schemas.microsoft.com/office/powerpoint/2010/main" val="222366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itre 1">
            <a:extLst>
              <a:ext uri="{FF2B5EF4-FFF2-40B4-BE49-F238E27FC236}">
                <a16:creationId xmlns:a16="http://schemas.microsoft.com/office/drawing/2014/main" id="{C21CBB95-BF9F-B495-A4C9-478F003EA713}"/>
              </a:ext>
            </a:extLst>
          </p:cNvPr>
          <p:cNvSpPr txBox="1">
            <a:spLocks/>
          </p:cNvSpPr>
          <p:nvPr/>
        </p:nvSpPr>
        <p:spPr>
          <a:xfrm>
            <a:off x="666518" y="-198519"/>
            <a:ext cx="16625400" cy="1988267"/>
          </a:xfrm>
          <a:prstGeom prst="rect">
            <a:avLst/>
          </a:prstGeom>
        </p:spPr>
        <p:txBody>
          <a:bodyPr vert="horz" lIns="137154" tIns="68577" rIns="137154" bIns="68577"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1371669" rtl="0" eaLnBrk="1" fontAlgn="auto" latinLnBrk="0" hangingPunct="1">
              <a:lnSpc>
                <a:spcPct val="90000"/>
              </a:lnSpc>
              <a:spcBef>
                <a:spcPct val="0"/>
              </a:spcBef>
              <a:spcAft>
                <a:spcPts val="0"/>
              </a:spcAft>
              <a:buClrTx/>
              <a:buSzTx/>
              <a:buFontTx/>
              <a:buNone/>
              <a:tabLst/>
              <a:defRPr/>
            </a:pPr>
            <a:r>
              <a:rPr kumimoji="0" lang="fr-FR" sz="72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rPr>
              <a:t>SERUMS</a:t>
            </a:r>
          </a:p>
        </p:txBody>
      </p:sp>
      <p:sp>
        <p:nvSpPr>
          <p:cNvPr id="6" name="Rectangle 5">
            <a:extLst>
              <a:ext uri="{FF2B5EF4-FFF2-40B4-BE49-F238E27FC236}">
                <a16:creationId xmlns:a16="http://schemas.microsoft.com/office/drawing/2014/main" id="{76AD9A11-B18C-7052-577E-856C8CF6932C}"/>
              </a:ext>
            </a:extLst>
          </p:cNvPr>
          <p:cNvSpPr/>
          <p:nvPr/>
        </p:nvSpPr>
        <p:spPr>
          <a:xfrm>
            <a:off x="620061" y="8962817"/>
            <a:ext cx="2561898" cy="369332"/>
          </a:xfrm>
          <a:prstGeom prst="rect">
            <a:avLst/>
          </a:prstGeom>
        </p:spPr>
        <p:txBody>
          <a:bodyPr wrap="square">
            <a:spAutoFit/>
          </a:bodyPr>
          <a:lstStyle/>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HYDRA N°1 SERUM</a:t>
            </a:r>
          </a:p>
        </p:txBody>
      </p:sp>
      <p:sp>
        <p:nvSpPr>
          <p:cNvPr id="8" name="Rectangle 7">
            <a:extLst>
              <a:ext uri="{FF2B5EF4-FFF2-40B4-BE49-F238E27FC236}">
                <a16:creationId xmlns:a16="http://schemas.microsoft.com/office/drawing/2014/main" id="{F72C001D-02C0-3889-E8F3-4F4C2D985A69}"/>
              </a:ext>
            </a:extLst>
          </p:cNvPr>
          <p:cNvSpPr/>
          <p:nvPr/>
        </p:nvSpPr>
        <p:spPr>
          <a:xfrm>
            <a:off x="3490834" y="8980005"/>
            <a:ext cx="2553509" cy="646331"/>
          </a:xfrm>
          <a:prstGeom prst="rect">
            <a:avLst/>
          </a:prstGeom>
        </p:spPr>
        <p:txBody>
          <a:bodyPr wrap="square">
            <a:spAutoFit/>
          </a:bodyPr>
          <a:lstStyle/>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ADVANCED </a:t>
            </a:r>
            <a:br>
              <a:rPr kumimoji="0" lang="fr-FR" sz="180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br>
            <a:r>
              <a:rPr kumimoji="0" lang="fr-FR" sz="180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OPTIMIZER SERUM</a:t>
            </a:r>
          </a:p>
        </p:txBody>
      </p:sp>
      <p:sp>
        <p:nvSpPr>
          <p:cNvPr id="11" name="Rectangle 10">
            <a:extLst>
              <a:ext uri="{FF2B5EF4-FFF2-40B4-BE49-F238E27FC236}">
                <a16:creationId xmlns:a16="http://schemas.microsoft.com/office/drawing/2014/main" id="{DF331CE9-1EC2-1936-5183-4634926196A4}"/>
              </a:ext>
            </a:extLst>
          </p:cNvPr>
          <p:cNvSpPr/>
          <p:nvPr/>
        </p:nvSpPr>
        <p:spPr>
          <a:xfrm rot="5400000">
            <a:off x="8683065" y="-5326508"/>
            <a:ext cx="1065522" cy="16780293"/>
          </a:xfrm>
          <a:prstGeom prst="rect">
            <a:avLst/>
          </a:prstGeom>
          <a:solidFill>
            <a:srgbClr val="00584A">
              <a:alpha val="50000"/>
            </a:srgbClr>
          </a:solidFill>
          <a:ln w="28575">
            <a:solidFill>
              <a:srgbClr val="00584A"/>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95"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dirty="0">
              <a:ln>
                <a:noFill/>
              </a:ln>
              <a:solidFill>
                <a:srgbClr val="FFFFFF"/>
              </a:solidFill>
              <a:effectLst/>
              <a:uLnTx/>
              <a:uFillTx/>
              <a:latin typeface="Roboto Light"/>
              <a:ea typeface="+mn-ea"/>
              <a:cs typeface="+mn-cs"/>
            </a:endParaRPr>
          </a:p>
        </p:txBody>
      </p:sp>
      <p:cxnSp>
        <p:nvCxnSpPr>
          <p:cNvPr id="12" name="Connecteur droit 11">
            <a:extLst>
              <a:ext uri="{FF2B5EF4-FFF2-40B4-BE49-F238E27FC236}">
                <a16:creationId xmlns:a16="http://schemas.microsoft.com/office/drawing/2014/main" id="{B246C6BF-5F8D-004B-9784-739FC4D2E3DB}"/>
              </a:ext>
            </a:extLst>
          </p:cNvPr>
          <p:cNvCxnSpPr>
            <a:cxnSpLocks/>
          </p:cNvCxnSpPr>
          <p:nvPr/>
        </p:nvCxnSpPr>
        <p:spPr>
          <a:xfrm>
            <a:off x="6243546" y="2562070"/>
            <a:ext cx="0" cy="6479975"/>
          </a:xfrm>
          <a:prstGeom prst="line">
            <a:avLst/>
          </a:prstGeom>
          <a:ln w="12700">
            <a:solidFill>
              <a:srgbClr val="0E6E59"/>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2DBD6E54-F0B5-7AD0-256F-827EF376DD49}"/>
              </a:ext>
            </a:extLst>
          </p:cNvPr>
          <p:cNvCxnSpPr>
            <a:cxnSpLocks/>
          </p:cNvCxnSpPr>
          <p:nvPr/>
        </p:nvCxnSpPr>
        <p:spPr>
          <a:xfrm>
            <a:off x="3490832" y="2550059"/>
            <a:ext cx="0" cy="6479975"/>
          </a:xfrm>
          <a:prstGeom prst="line">
            <a:avLst/>
          </a:prstGeom>
          <a:ln w="12700">
            <a:solidFill>
              <a:srgbClr val="0E6E59"/>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512039DB-92D8-B5AA-F2EF-3C37B0AC41A7}"/>
              </a:ext>
            </a:extLst>
          </p:cNvPr>
          <p:cNvCxnSpPr>
            <a:cxnSpLocks/>
          </p:cNvCxnSpPr>
          <p:nvPr/>
        </p:nvCxnSpPr>
        <p:spPr>
          <a:xfrm>
            <a:off x="9011285" y="2526373"/>
            <a:ext cx="0" cy="6479975"/>
          </a:xfrm>
          <a:prstGeom prst="line">
            <a:avLst/>
          </a:prstGeom>
          <a:ln w="12700">
            <a:solidFill>
              <a:srgbClr val="0E6E5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B8E634D-2760-2B04-EC84-44F67D41FBB1}"/>
              </a:ext>
            </a:extLst>
          </p:cNvPr>
          <p:cNvSpPr/>
          <p:nvPr/>
        </p:nvSpPr>
        <p:spPr>
          <a:xfrm>
            <a:off x="825678" y="2532611"/>
            <a:ext cx="2730360" cy="1096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HYDRATING</a:t>
            </a:r>
          </a:p>
        </p:txBody>
      </p:sp>
      <p:sp>
        <p:nvSpPr>
          <p:cNvPr id="16" name="Rectangle 15">
            <a:extLst>
              <a:ext uri="{FF2B5EF4-FFF2-40B4-BE49-F238E27FC236}">
                <a16:creationId xmlns:a16="http://schemas.microsoft.com/office/drawing/2014/main" id="{8B5E2FBE-1871-D402-F5E1-A1C7AE1C068B}"/>
              </a:ext>
            </a:extLst>
          </p:cNvPr>
          <p:cNvSpPr/>
          <p:nvPr/>
        </p:nvSpPr>
        <p:spPr>
          <a:xfrm>
            <a:off x="3490835" y="2524301"/>
            <a:ext cx="2821028" cy="1096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FIRMING</a:t>
            </a:r>
          </a:p>
        </p:txBody>
      </p:sp>
      <p:sp>
        <p:nvSpPr>
          <p:cNvPr id="17" name="Rectangle 16">
            <a:extLst>
              <a:ext uri="{FF2B5EF4-FFF2-40B4-BE49-F238E27FC236}">
                <a16:creationId xmlns:a16="http://schemas.microsoft.com/office/drawing/2014/main" id="{5822E753-B25B-E908-CC83-9E34FF7C5F9A}"/>
              </a:ext>
            </a:extLst>
          </p:cNvPr>
          <p:cNvSpPr/>
          <p:nvPr/>
        </p:nvSpPr>
        <p:spPr>
          <a:xfrm>
            <a:off x="6256845" y="2505636"/>
            <a:ext cx="2821029" cy="1096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GLOBAL ANTI-AGING</a:t>
            </a:r>
          </a:p>
        </p:txBody>
      </p:sp>
      <p:pic>
        <p:nvPicPr>
          <p:cNvPr id="19" name="Picture 2">
            <a:extLst>
              <a:ext uri="{FF2B5EF4-FFF2-40B4-BE49-F238E27FC236}">
                <a16:creationId xmlns:a16="http://schemas.microsoft.com/office/drawing/2014/main" id="{5E4C126C-2B26-606A-75B6-6074083ED6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964" t="23153" r="35563" b="5990"/>
          <a:stretch/>
        </p:blipFill>
        <p:spPr bwMode="auto">
          <a:xfrm>
            <a:off x="802789" y="4151646"/>
            <a:ext cx="1186964" cy="459197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436F5B4B-C363-D4A8-A1F7-579667513683}"/>
              </a:ext>
            </a:extLst>
          </p:cNvPr>
          <p:cNvSpPr/>
          <p:nvPr/>
        </p:nvSpPr>
        <p:spPr>
          <a:xfrm>
            <a:off x="54809" y="1398596"/>
            <a:ext cx="18287279" cy="461665"/>
          </a:xfrm>
          <a:prstGeom prst="rect">
            <a:avLst/>
          </a:prstGeom>
        </p:spPr>
        <p:txBody>
          <a:bodyPr wrap="square">
            <a:spAutoFit/>
          </a:bodyPr>
          <a:lstStyle/>
          <a:p>
            <a:pPr marL="0" marR="0" lvl="0" indent="0" algn="ctr" defTabSz="1371572"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Serums for in-depth actions and optimized results</a:t>
            </a:r>
          </a:p>
        </p:txBody>
      </p:sp>
      <p:pic>
        <p:nvPicPr>
          <p:cNvPr id="22" name="Picture 6">
            <a:extLst>
              <a:ext uri="{FF2B5EF4-FFF2-40B4-BE49-F238E27FC236}">
                <a16:creationId xmlns:a16="http://schemas.microsoft.com/office/drawing/2014/main" id="{665B5F8C-CBCB-B01A-A5D0-743E686E6806}"/>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33016" t="17048" r="32000" b="6932"/>
          <a:stretch/>
        </p:blipFill>
        <p:spPr bwMode="auto">
          <a:xfrm>
            <a:off x="6297863" y="4236974"/>
            <a:ext cx="1382600" cy="45066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4F3A2747-CC23-41E8-F0EE-7F35B4315C28}"/>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3618068" y="4082640"/>
            <a:ext cx="1274952" cy="469307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423E5FBF-37C3-DC65-0650-2763751AAD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29680" y="7462866"/>
            <a:ext cx="882791" cy="1211151"/>
          </a:xfrm>
          <a:prstGeom prst="rect">
            <a:avLst/>
          </a:prstGeom>
        </p:spPr>
      </p:pic>
      <p:sp>
        <p:nvSpPr>
          <p:cNvPr id="3" name="ZoneTexte 2">
            <a:extLst>
              <a:ext uri="{FF2B5EF4-FFF2-40B4-BE49-F238E27FC236}">
                <a16:creationId xmlns:a16="http://schemas.microsoft.com/office/drawing/2014/main" id="{B2839483-A4E4-D0F8-14B8-D69B9B0CE6CF}"/>
              </a:ext>
            </a:extLst>
          </p:cNvPr>
          <p:cNvSpPr txBox="1"/>
          <p:nvPr/>
        </p:nvSpPr>
        <p:spPr>
          <a:xfrm>
            <a:off x="1101353" y="6802013"/>
            <a:ext cx="3074324" cy="646331"/>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Hyaluronic</a:t>
            </a:r>
            <a:r>
              <a:rPr kumimoji="0" lang="fr-FR" sz="18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 </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acid</a:t>
            </a:r>
            <a:endParaRPr kumimoji="0" lang="fr-FR" sz="18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endParaRPr>
          </a:p>
        </p:txBody>
      </p:sp>
      <p:sp>
        <p:nvSpPr>
          <p:cNvPr id="27" name="Rectangle 26">
            <a:extLst>
              <a:ext uri="{FF2B5EF4-FFF2-40B4-BE49-F238E27FC236}">
                <a16:creationId xmlns:a16="http://schemas.microsoft.com/office/drawing/2014/main" id="{91109ADE-B42C-D064-226F-FF7ECC494F31}"/>
              </a:ext>
            </a:extLst>
          </p:cNvPr>
          <p:cNvSpPr/>
          <p:nvPr/>
        </p:nvSpPr>
        <p:spPr>
          <a:xfrm>
            <a:off x="4880119" y="5311205"/>
            <a:ext cx="1114408" cy="646331"/>
          </a:xfrm>
          <a:prstGeom prst="rect">
            <a:avLst/>
          </a:prstGeom>
        </p:spPr>
        <p:txBody>
          <a:bodyPr wrap="non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Hibiscus </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peptides</a:t>
            </a:r>
          </a:p>
        </p:txBody>
      </p:sp>
      <p:sp>
        <p:nvSpPr>
          <p:cNvPr id="28" name="Rectangle 27">
            <a:extLst>
              <a:ext uri="{FF2B5EF4-FFF2-40B4-BE49-F238E27FC236}">
                <a16:creationId xmlns:a16="http://schemas.microsoft.com/office/drawing/2014/main" id="{DFCDE430-5C08-6B95-3D09-C4451B733B86}"/>
              </a:ext>
            </a:extLst>
          </p:cNvPr>
          <p:cNvSpPr/>
          <p:nvPr/>
        </p:nvSpPr>
        <p:spPr>
          <a:xfrm>
            <a:off x="4858850" y="7212198"/>
            <a:ext cx="1064715" cy="369332"/>
          </a:xfrm>
          <a:prstGeom prst="rect">
            <a:avLst/>
          </a:prstGeom>
        </p:spPr>
        <p:txBody>
          <a:bodyPr wrap="non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565655"/>
                </a:solidFill>
                <a:effectLst/>
                <a:uLnTx/>
                <a:uFillTx/>
                <a:latin typeface="Roboto Light" panose="02000000000000000000" pitchFamily="2" charset="0"/>
                <a:ea typeface="Roboto Light" panose="02000000000000000000" pitchFamily="2" charset="0"/>
                <a:cs typeface="+mn-cs"/>
              </a:rPr>
              <a:t>Collagen</a:t>
            </a:r>
            <a:endParaRPr kumimoji="0" lang="fr-FR" sz="1800" b="0" i="0" u="none" strike="noStrike" kern="120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sp>
        <p:nvSpPr>
          <p:cNvPr id="35" name="ZoneTexte 34">
            <a:extLst>
              <a:ext uri="{FF2B5EF4-FFF2-40B4-BE49-F238E27FC236}">
                <a16:creationId xmlns:a16="http://schemas.microsoft.com/office/drawing/2014/main" id="{12D4FAF0-9384-A73A-6AFA-CF09269B0794}"/>
              </a:ext>
            </a:extLst>
          </p:cNvPr>
          <p:cNvSpPr txBox="1"/>
          <p:nvPr/>
        </p:nvSpPr>
        <p:spPr>
          <a:xfrm>
            <a:off x="7190046" y="7756126"/>
            <a:ext cx="2107476" cy="646331"/>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565655"/>
                </a:solidFill>
                <a:effectLst/>
                <a:uLnTx/>
                <a:uFillTx/>
                <a:latin typeface="Roboto Light" panose="02000000000000000000" pitchFamily="2" charset="0"/>
                <a:ea typeface="Roboto Light" panose="02000000000000000000" pitchFamily="2" charset="0"/>
                <a:cs typeface="+mn-cs"/>
              </a:rPr>
              <a:t>Cell</a:t>
            </a:r>
            <a:r>
              <a:rPr kumimoji="0" lang="fr-FR" sz="1800" b="0" i="0" u="none" strike="noStrike" kern="120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-Energy </a:t>
            </a:r>
            <a:r>
              <a:rPr kumimoji="0" lang="fr-FR" sz="1800" b="0" i="0" u="none" strike="noStrike" kern="1200" cap="none" spc="0" normalizeH="0" baseline="0" noProof="0" dirty="0" err="1">
                <a:ln>
                  <a:noFill/>
                </a:ln>
                <a:solidFill>
                  <a:srgbClr val="565655"/>
                </a:solidFill>
                <a:effectLst/>
                <a:uLnTx/>
                <a:uFillTx/>
                <a:latin typeface="Roboto Light" panose="02000000000000000000" pitchFamily="2" charset="0"/>
                <a:ea typeface="Roboto Light" panose="02000000000000000000" pitchFamily="2" charset="0"/>
                <a:cs typeface="+mn-cs"/>
              </a:rPr>
              <a:t>complex</a:t>
            </a:r>
            <a:endParaRPr kumimoji="0" lang="fr-FR" sz="1800" b="0" i="0" u="none" strike="noStrike" kern="120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cxnSp>
        <p:nvCxnSpPr>
          <p:cNvPr id="36" name="Connecteur droit 35">
            <a:extLst>
              <a:ext uri="{FF2B5EF4-FFF2-40B4-BE49-F238E27FC236}">
                <a16:creationId xmlns:a16="http://schemas.microsoft.com/office/drawing/2014/main" id="{DD18F65D-4DD3-15F6-66B4-515A9E08D8C4}"/>
              </a:ext>
            </a:extLst>
          </p:cNvPr>
          <p:cNvCxnSpPr>
            <a:cxnSpLocks/>
          </p:cNvCxnSpPr>
          <p:nvPr/>
        </p:nvCxnSpPr>
        <p:spPr>
          <a:xfrm>
            <a:off x="11877105" y="2543977"/>
            <a:ext cx="0" cy="6479975"/>
          </a:xfrm>
          <a:prstGeom prst="line">
            <a:avLst/>
          </a:prstGeom>
          <a:ln w="12700">
            <a:solidFill>
              <a:srgbClr val="0E6E59"/>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C22758A-043A-6573-0CBD-362F10E1C0A5}"/>
              </a:ext>
            </a:extLst>
          </p:cNvPr>
          <p:cNvSpPr/>
          <p:nvPr/>
        </p:nvSpPr>
        <p:spPr>
          <a:xfrm>
            <a:off x="6256845" y="8955245"/>
            <a:ext cx="2821029" cy="646331"/>
          </a:xfrm>
          <a:prstGeom prst="rect">
            <a:avLst/>
          </a:prstGeom>
        </p:spPr>
        <p:txBody>
          <a:bodyPr wrap="square">
            <a:spAutoFit/>
          </a:bodyPr>
          <a:lstStyle/>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CELLULAR CODE </a:t>
            </a:r>
          </a:p>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SERUM </a:t>
            </a:r>
          </a:p>
        </p:txBody>
      </p:sp>
      <p:pic>
        <p:nvPicPr>
          <p:cNvPr id="34" name="Image 33" descr="Une image contenant fleur, plante, sombre&#10;&#10;Description générée automatiquement">
            <a:extLst>
              <a:ext uri="{FF2B5EF4-FFF2-40B4-BE49-F238E27FC236}">
                <a16:creationId xmlns:a16="http://schemas.microsoft.com/office/drawing/2014/main" id="{57799B94-39E1-32C3-FCC7-B70C6BCF37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0678" y="5903244"/>
            <a:ext cx="1207599" cy="805065"/>
          </a:xfrm>
          <a:prstGeom prst="rect">
            <a:avLst/>
          </a:prstGeom>
        </p:spPr>
      </p:pic>
      <p:pic>
        <p:nvPicPr>
          <p:cNvPr id="46" name="Image 45" descr="Une image contenant graphiques vectoriels&#10;&#10;Description générée automatiquement">
            <a:extLst>
              <a:ext uri="{FF2B5EF4-FFF2-40B4-BE49-F238E27FC236}">
                <a16:creationId xmlns:a16="http://schemas.microsoft.com/office/drawing/2014/main" id="{5DB842DB-18CE-B9F9-F79D-D0B60284A4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5482" y="7613067"/>
            <a:ext cx="663830" cy="910746"/>
          </a:xfrm>
          <a:prstGeom prst="rect">
            <a:avLst/>
          </a:prstGeom>
        </p:spPr>
      </p:pic>
      <p:cxnSp>
        <p:nvCxnSpPr>
          <p:cNvPr id="45" name="Connecteur droit 44">
            <a:extLst>
              <a:ext uri="{FF2B5EF4-FFF2-40B4-BE49-F238E27FC236}">
                <a16:creationId xmlns:a16="http://schemas.microsoft.com/office/drawing/2014/main" id="{AA1D5D0C-014D-47F7-83A3-5F41B15A7A75}"/>
              </a:ext>
            </a:extLst>
          </p:cNvPr>
          <p:cNvCxnSpPr>
            <a:cxnSpLocks/>
          </p:cNvCxnSpPr>
          <p:nvPr/>
        </p:nvCxnSpPr>
        <p:spPr>
          <a:xfrm>
            <a:off x="14842992" y="2562070"/>
            <a:ext cx="0" cy="6479975"/>
          </a:xfrm>
          <a:prstGeom prst="line">
            <a:avLst/>
          </a:prstGeom>
          <a:ln w="12700">
            <a:solidFill>
              <a:srgbClr val="0E6E59"/>
            </a:solidFill>
          </a:ln>
        </p:spPr>
        <p:style>
          <a:lnRef idx="1">
            <a:schemeClr val="accent1"/>
          </a:lnRef>
          <a:fillRef idx="0">
            <a:schemeClr val="accent1"/>
          </a:fillRef>
          <a:effectRef idx="0">
            <a:schemeClr val="accent1"/>
          </a:effectRef>
          <a:fontRef idx="minor">
            <a:schemeClr val="tx1"/>
          </a:fontRef>
        </p:style>
      </p:cxnSp>
      <p:grpSp>
        <p:nvGrpSpPr>
          <p:cNvPr id="30" name="Groupe 29">
            <a:extLst>
              <a:ext uri="{FF2B5EF4-FFF2-40B4-BE49-F238E27FC236}">
                <a16:creationId xmlns:a16="http://schemas.microsoft.com/office/drawing/2014/main" id="{888144C5-0293-7FAE-6398-4F108B0312CA}"/>
              </a:ext>
            </a:extLst>
          </p:cNvPr>
          <p:cNvGrpSpPr/>
          <p:nvPr/>
        </p:nvGrpSpPr>
        <p:grpSpPr>
          <a:xfrm>
            <a:off x="8974928" y="2532683"/>
            <a:ext cx="3022397" cy="6878017"/>
            <a:chOff x="8974926" y="2514471"/>
            <a:chExt cx="3022396" cy="6878017"/>
          </a:xfrm>
        </p:grpSpPr>
        <p:sp>
          <p:nvSpPr>
            <p:cNvPr id="10" name="Rectangle 9">
              <a:extLst>
                <a:ext uri="{FF2B5EF4-FFF2-40B4-BE49-F238E27FC236}">
                  <a16:creationId xmlns:a16="http://schemas.microsoft.com/office/drawing/2014/main" id="{27986749-9D39-A245-CFDC-F6E9F87452DA}"/>
                </a:ext>
              </a:extLst>
            </p:cNvPr>
            <p:cNvSpPr/>
            <p:nvPr/>
          </p:nvSpPr>
          <p:spPr>
            <a:xfrm>
              <a:off x="9011284" y="9023156"/>
              <a:ext cx="2821023" cy="369332"/>
            </a:xfrm>
            <a:prstGeom prst="rect">
              <a:avLst/>
            </a:prstGeom>
          </p:spPr>
          <p:txBody>
            <a:bodyPr wrap="square">
              <a:spAutoFit/>
            </a:bodyPr>
            <a:lstStyle/>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11111"/>
                  </a:solidFill>
                  <a:effectLst/>
                  <a:uLnTx/>
                  <a:uFillTx/>
                  <a:latin typeface="Roboto Light" panose="02000000000000000000" pitchFamily="2" charset="0"/>
                  <a:ea typeface="Roboto Light" panose="02000000000000000000" pitchFamily="2" charset="0"/>
                  <a:cs typeface="+mn-cs"/>
                </a:rPr>
                <a:t>ELIXIR VITAL </a:t>
              </a:r>
            </a:p>
          </p:txBody>
        </p:sp>
        <p:sp>
          <p:nvSpPr>
            <p:cNvPr id="18" name="Rectangle 17">
              <a:extLst>
                <a:ext uri="{FF2B5EF4-FFF2-40B4-BE49-F238E27FC236}">
                  <a16:creationId xmlns:a16="http://schemas.microsoft.com/office/drawing/2014/main" id="{7F9594B8-6748-D277-8BEE-0A48B79E76E5}"/>
                </a:ext>
              </a:extLst>
            </p:cNvPr>
            <p:cNvSpPr/>
            <p:nvPr/>
          </p:nvSpPr>
          <p:spPr>
            <a:xfrm>
              <a:off x="9011286" y="2514471"/>
              <a:ext cx="2986035" cy="1096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PREVENTION &amp; REPAIR ANTI-AGING</a:t>
              </a:r>
            </a:p>
          </p:txBody>
        </p:sp>
        <p:pic>
          <p:nvPicPr>
            <p:cNvPr id="24" name="Image 23" descr="Une image contenant plante, arbre&#10;&#10;Description générée automatiquement">
              <a:extLst>
                <a:ext uri="{FF2B5EF4-FFF2-40B4-BE49-F238E27FC236}">
                  <a16:creationId xmlns:a16="http://schemas.microsoft.com/office/drawing/2014/main" id="{BDDC917E-5184-35C6-3A2E-F8D5EE9657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8143" y="7494509"/>
              <a:ext cx="568679" cy="1133678"/>
            </a:xfrm>
            <a:prstGeom prst="rect">
              <a:avLst/>
            </a:prstGeom>
          </p:spPr>
        </p:pic>
        <p:sp>
          <p:nvSpPr>
            <p:cNvPr id="25" name="ZoneTexte 24">
              <a:extLst>
                <a:ext uri="{FF2B5EF4-FFF2-40B4-BE49-F238E27FC236}">
                  <a16:creationId xmlns:a16="http://schemas.microsoft.com/office/drawing/2014/main" id="{9776D5E5-3CC6-731B-26C6-6BB32E2FD05C}"/>
                </a:ext>
              </a:extLst>
            </p:cNvPr>
            <p:cNvSpPr txBox="1"/>
            <p:nvPr/>
          </p:nvSpPr>
          <p:spPr>
            <a:xfrm>
              <a:off x="10045852" y="6445761"/>
              <a:ext cx="1951470" cy="923330"/>
            </a:xfrm>
            <a:prstGeom prst="rect">
              <a:avLst/>
            </a:prstGeom>
            <a:noFill/>
          </p:spPr>
          <p:txBody>
            <a:bodyPr wrap="square" rtlCol="0">
              <a:spAutoFit/>
            </a:bodyPr>
            <a:lstStyle/>
            <a:p>
              <a:pPr algn="ctr" defTabSz="1371669">
                <a:defRPr/>
              </a:pPr>
              <a:r>
                <a:rPr kumimoji="0" lang="fr-FR" sz="1800" b="0" i="0" u="none" strike="noStrike" kern="1200" cap="none" spc="0" normalizeH="0" baseline="0" noProof="0" dirty="0" err="1">
                  <a:ln>
                    <a:noFill/>
                  </a:ln>
                  <a:solidFill>
                    <a:srgbClr val="111111"/>
                  </a:solidFill>
                  <a:effectLst/>
                  <a:uLnTx/>
                  <a:uFillTx/>
                  <a:latin typeface="Roboto Light" panose="02000000000000000000" pitchFamily="2" charset="0"/>
                  <a:ea typeface="Roboto Light" panose="02000000000000000000" pitchFamily="2" charset="0"/>
                  <a:cs typeface="+mn-cs"/>
                </a:rPr>
                <a:t>Beech</a:t>
              </a:r>
              <a:r>
                <a:rPr kumimoji="0" lang="fr-FR" sz="1800" b="0" i="0" u="none" strike="noStrike" kern="1200" cap="none" spc="0" normalizeH="0" baseline="0" noProof="0" dirty="0">
                  <a:ln>
                    <a:noFill/>
                  </a:ln>
                  <a:solidFill>
                    <a:srgbClr val="111111"/>
                  </a:solidFill>
                  <a:effectLst/>
                  <a:uLnTx/>
                  <a:uFillTx/>
                  <a:latin typeface="Roboto Light" panose="02000000000000000000" pitchFamily="2" charset="0"/>
                  <a:ea typeface="Roboto Light" panose="02000000000000000000" pitchFamily="2" charset="0"/>
                  <a:cs typeface="+mn-cs"/>
                </a:rPr>
                <a:t> </a:t>
              </a:r>
              <a:r>
                <a:rPr kumimoji="0" lang="fr-FR" sz="1800" b="0" i="0" u="none" strike="noStrike" kern="1200" cap="none" spc="0" normalizeH="0" baseline="0" noProof="0" dirty="0" err="1">
                  <a:ln>
                    <a:noFill/>
                  </a:ln>
                  <a:solidFill>
                    <a:srgbClr val="111111"/>
                  </a:solidFill>
                  <a:effectLst/>
                  <a:uLnTx/>
                  <a:uFillTx/>
                  <a:latin typeface="Roboto Light" panose="02000000000000000000" pitchFamily="2" charset="0"/>
                  <a:ea typeface="Roboto Light" panose="02000000000000000000" pitchFamily="2" charset="0"/>
                  <a:cs typeface="+mn-cs"/>
                </a:rPr>
                <a:t>bud</a:t>
              </a:r>
              <a:r>
                <a:rPr kumimoji="0" lang="fr-FR" sz="1800" b="0" i="0" u="none" strike="noStrike" kern="1200" cap="none" spc="0" normalizeH="0" baseline="0" noProof="0" dirty="0">
                  <a:ln>
                    <a:noFill/>
                  </a:ln>
                  <a:solidFill>
                    <a:srgbClr val="111111"/>
                  </a:solidFill>
                  <a:effectLst/>
                  <a:uLnTx/>
                  <a:uFillTx/>
                  <a:latin typeface="Roboto Light" panose="02000000000000000000" pitchFamily="2" charset="0"/>
                  <a:ea typeface="Roboto Light" panose="02000000000000000000" pitchFamily="2" charset="0"/>
                  <a:cs typeface="+mn-cs"/>
                </a:rPr>
                <a:t> </a:t>
              </a:r>
            </a:p>
            <a:p>
              <a:pPr algn="ctr" defTabSz="1371669">
                <a:defRPr/>
              </a:pPr>
              <a:r>
                <a:rPr kumimoji="0" lang="fr-FR" sz="1800" b="0" i="0" u="none" strike="noStrike" kern="1200" cap="none" spc="0" normalizeH="0" baseline="0" noProof="0" dirty="0">
                  <a:ln>
                    <a:noFill/>
                  </a:ln>
                  <a:solidFill>
                    <a:srgbClr val="111111"/>
                  </a:solidFill>
                  <a:effectLst/>
                  <a:uLnTx/>
                  <a:uFillTx/>
                  <a:latin typeface="Roboto Light" panose="02000000000000000000" pitchFamily="2" charset="0"/>
                  <a:ea typeface="Roboto Light" panose="02000000000000000000" pitchFamily="2" charset="0"/>
                  <a:cs typeface="+mn-cs"/>
                </a:rPr>
                <a:t>and </a:t>
              </a:r>
              <a:r>
                <a:rPr kumimoji="0" lang="fr-FR" sz="1800" b="0" i="0" u="none" strike="noStrike" kern="1200" cap="none" spc="0" normalizeH="0" baseline="0" noProof="0" dirty="0" err="1">
                  <a:ln>
                    <a:noFill/>
                  </a:ln>
                  <a:solidFill>
                    <a:srgbClr val="111111"/>
                  </a:solidFill>
                  <a:effectLst/>
                  <a:uLnTx/>
                  <a:uFillTx/>
                  <a:latin typeface="Roboto Light" panose="02000000000000000000" pitchFamily="2" charset="0"/>
                  <a:ea typeface="Roboto Light" panose="02000000000000000000" pitchFamily="2" charset="0"/>
                  <a:cs typeface="+mn-cs"/>
                </a:rPr>
                <a:t>soy</a:t>
              </a:r>
              <a:endParaRPr kumimoji="0" lang="fr-FR" sz="1800" b="0" i="0" u="none" strike="noStrike" kern="1200" cap="none" spc="0" normalizeH="0" baseline="0" noProof="0" dirty="0">
                <a:ln>
                  <a:noFill/>
                </a:ln>
                <a:solidFill>
                  <a:srgbClr val="111111"/>
                </a:solidFill>
                <a:effectLst/>
                <a:uLnTx/>
                <a:uFillTx/>
                <a:latin typeface="Roboto Light" panose="02000000000000000000" pitchFamily="2" charset="0"/>
                <a:ea typeface="Roboto Light" panose="02000000000000000000" pitchFamily="2" charset="0"/>
                <a:cs typeface="+mn-cs"/>
              </a:endParaRP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1111"/>
                  </a:solidFill>
                  <a:effectLst/>
                  <a:uLnTx/>
                  <a:uFillTx/>
                  <a:latin typeface="Roboto Light" panose="02000000000000000000" pitchFamily="2" charset="0"/>
                  <a:ea typeface="Roboto Light" panose="02000000000000000000" pitchFamily="2" charset="0"/>
                  <a:cs typeface="+mn-cs"/>
                </a:rPr>
                <a:t>peptides </a:t>
              </a:r>
            </a:p>
          </p:txBody>
        </p:sp>
        <p:pic>
          <p:nvPicPr>
            <p:cNvPr id="32" name="Image 31" descr="Une image contenant alimentation, intérieur, blanc, sauce&#10;&#10;Description générée automatiquement">
              <a:extLst>
                <a:ext uri="{FF2B5EF4-FFF2-40B4-BE49-F238E27FC236}">
                  <a16:creationId xmlns:a16="http://schemas.microsoft.com/office/drawing/2014/main" id="{FB9369E7-E7B4-9C23-D1AE-BFC69EE23A7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06090" y="8336401"/>
              <a:ext cx="879269" cy="499967"/>
            </a:xfrm>
            <a:prstGeom prst="rect">
              <a:avLst/>
            </a:prstGeom>
          </p:spPr>
        </p:pic>
        <p:pic>
          <p:nvPicPr>
            <p:cNvPr id="29" name="Image 28" descr="Une image contenant texte&#10;&#10;Description générée automatiquement">
              <a:extLst>
                <a:ext uri="{FF2B5EF4-FFF2-40B4-BE49-F238E27FC236}">
                  <a16:creationId xmlns:a16="http://schemas.microsoft.com/office/drawing/2014/main" id="{C68B1858-F7F4-D047-A56C-6B10E85301F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4465" r="37702" b="27593"/>
            <a:stretch/>
          </p:blipFill>
          <p:spPr>
            <a:xfrm>
              <a:off x="8974926" y="4346539"/>
              <a:ext cx="1481301" cy="4489829"/>
            </a:xfrm>
            <a:prstGeom prst="rect">
              <a:avLst/>
            </a:prstGeom>
          </p:spPr>
        </p:pic>
      </p:grpSp>
      <p:grpSp>
        <p:nvGrpSpPr>
          <p:cNvPr id="38" name="Groupe 37">
            <a:extLst>
              <a:ext uri="{FF2B5EF4-FFF2-40B4-BE49-F238E27FC236}">
                <a16:creationId xmlns:a16="http://schemas.microsoft.com/office/drawing/2014/main" id="{F74AC55F-D9E7-2A39-A3F3-4AF3912407AF}"/>
              </a:ext>
            </a:extLst>
          </p:cNvPr>
          <p:cNvGrpSpPr/>
          <p:nvPr/>
        </p:nvGrpSpPr>
        <p:grpSpPr>
          <a:xfrm>
            <a:off x="11877107" y="2527098"/>
            <a:ext cx="3280221" cy="6846145"/>
            <a:chOff x="11877104" y="2527098"/>
            <a:chExt cx="3280221" cy="6846145"/>
          </a:xfrm>
        </p:grpSpPr>
        <p:sp>
          <p:nvSpPr>
            <p:cNvPr id="39" name="Rectangle 38">
              <a:extLst>
                <a:ext uri="{FF2B5EF4-FFF2-40B4-BE49-F238E27FC236}">
                  <a16:creationId xmlns:a16="http://schemas.microsoft.com/office/drawing/2014/main" id="{A0030207-CF5B-108A-FA63-A447FCD3A471}"/>
                </a:ext>
              </a:extLst>
            </p:cNvPr>
            <p:cNvSpPr/>
            <p:nvPr/>
          </p:nvSpPr>
          <p:spPr>
            <a:xfrm>
              <a:off x="11877104" y="9003911"/>
              <a:ext cx="2821023" cy="369332"/>
            </a:xfrm>
            <a:prstGeom prst="rect">
              <a:avLst/>
            </a:prstGeom>
          </p:spPr>
          <p:txBody>
            <a:bodyPr wrap="square">
              <a:spAutoFit/>
            </a:bodyPr>
            <a:lstStyle/>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11111"/>
                  </a:solidFill>
                  <a:effectLst/>
                  <a:uLnTx/>
                  <a:uFillTx/>
                  <a:latin typeface="Roboto Light" panose="02000000000000000000" pitchFamily="2" charset="0"/>
                  <a:ea typeface="Roboto Light" panose="02000000000000000000" pitchFamily="2" charset="0"/>
                  <a:cs typeface="Roboto Light" panose="02000000000000000000" pitchFamily="2" charset="0"/>
                </a:rPr>
                <a:t>SERUM C20</a:t>
              </a:r>
            </a:p>
          </p:txBody>
        </p:sp>
        <p:pic>
          <p:nvPicPr>
            <p:cNvPr id="40" name="Image 39" descr="Une image contenant intérieur, fermer&#10;&#10;Description générée automatiquement">
              <a:extLst>
                <a:ext uri="{FF2B5EF4-FFF2-40B4-BE49-F238E27FC236}">
                  <a16:creationId xmlns:a16="http://schemas.microsoft.com/office/drawing/2014/main" id="{DED6B4C7-97D2-E1BE-E92C-72F0679FC0A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006" b="89984" l="9962" r="89984">
                          <a14:foregroundMark x1="38503" y1="60703" x2="38503" y2="60703"/>
                          <a14:foregroundMark x1="61335" y1="42286" x2="65051" y2="47294"/>
                          <a14:foregroundMark x1="64777" y1="54566" x2="64513" y2="61551"/>
                          <a14:foregroundMark x1="65051" y1="47294" x2="64881" y2="51787"/>
                          <a14:foregroundMark x1="65159" y1="55614" x2="64351" y2="76131"/>
                          <a14:foregroundMark x1="49435" y1="9006" x2="49435" y2="9006"/>
                          <a14:foregroundMark x1="65267" y1="78635" x2="64782" y2="82553"/>
                          <a14:foregroundMark x1="65734" y1="64152" x2="65582" y2="66194"/>
                          <a14:foregroundMark x1="64512" y1="54566" x2="64826" y2="67499"/>
                          <a14:foregroundMark x1="64297" y1="45718" x2="64444" y2="51787"/>
                          <a14:foregroundMark x1="65242" y1="54566" x2="64977" y2="65003"/>
                          <a14:foregroundMark x1="65431" y1="47136" x2="65313" y2="51787"/>
                          <a14:foregroundMark x1="65379" y1="54566" x2="65582" y2="64492"/>
                          <a14:foregroundMark x1="65280" y1="49745" x2="65322" y2="51787"/>
                          <a14:backgroundMark x1="49381" y1="8926" x2="49381" y2="8926"/>
                          <a14:backgroundMark x1="66263" y1="51787" x2="66263" y2="54566"/>
                        </a14:backgroundRemoval>
                      </a14:imgEffect>
                    </a14:imgLayer>
                  </a14:imgProps>
                </a:ext>
                <a:ext uri="{28A0092B-C50C-407E-A947-70E740481C1C}">
                  <a14:useLocalDpi xmlns:a14="http://schemas.microsoft.com/office/drawing/2010/main" val="0"/>
                </a:ext>
              </a:extLst>
            </a:blip>
            <a:srcRect l="30579" t="8425" r="32339" b="8345"/>
            <a:stretch/>
          </p:blipFill>
          <p:spPr>
            <a:xfrm>
              <a:off x="11967653" y="4383336"/>
              <a:ext cx="1439022" cy="4306629"/>
            </a:xfrm>
            <a:prstGeom prst="rect">
              <a:avLst/>
            </a:prstGeom>
          </p:spPr>
        </p:pic>
        <p:pic>
          <p:nvPicPr>
            <p:cNvPr id="42" name="Image 41">
              <a:extLst>
                <a:ext uri="{FF2B5EF4-FFF2-40B4-BE49-F238E27FC236}">
                  <a16:creationId xmlns:a16="http://schemas.microsoft.com/office/drawing/2014/main" id="{53926FD2-733B-BFDE-0125-B80F6D8DAFD6}"/>
                </a:ext>
              </a:extLst>
            </p:cNvPr>
            <p:cNvPicPr>
              <a:picLocks noChangeAspect="1"/>
            </p:cNvPicPr>
            <p:nvPr/>
          </p:nvPicPr>
          <p:blipFill>
            <a:blip r:embed="rId14"/>
            <a:stretch>
              <a:fillRect/>
            </a:stretch>
          </p:blipFill>
          <p:spPr>
            <a:xfrm>
              <a:off x="13400739" y="6337483"/>
              <a:ext cx="822002" cy="744453"/>
            </a:xfrm>
            <a:prstGeom prst="ellipse">
              <a:avLst/>
            </a:prstGeom>
          </p:spPr>
        </p:pic>
        <p:sp>
          <p:nvSpPr>
            <p:cNvPr id="43" name="Rectangle 42">
              <a:extLst>
                <a:ext uri="{FF2B5EF4-FFF2-40B4-BE49-F238E27FC236}">
                  <a16:creationId xmlns:a16="http://schemas.microsoft.com/office/drawing/2014/main" id="{76DAB9D2-3C22-5AA1-510A-AA811FF18B3A}"/>
                </a:ext>
              </a:extLst>
            </p:cNvPr>
            <p:cNvSpPr/>
            <p:nvPr/>
          </p:nvSpPr>
          <p:spPr>
            <a:xfrm>
              <a:off x="11877107" y="2527098"/>
              <a:ext cx="2821020" cy="1096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ANTI-AGING </a:t>
              </a:r>
            </a:p>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RADIANCE</a:t>
              </a:r>
            </a:p>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UNIFYING</a:t>
              </a:r>
            </a:p>
          </p:txBody>
        </p:sp>
        <p:sp>
          <p:nvSpPr>
            <p:cNvPr id="44" name="ZoneTexte 43">
              <a:extLst>
                <a:ext uri="{FF2B5EF4-FFF2-40B4-BE49-F238E27FC236}">
                  <a16:creationId xmlns:a16="http://schemas.microsoft.com/office/drawing/2014/main" id="{91B250CB-6E14-7B75-5BBD-1D15690C7A15}"/>
                </a:ext>
              </a:extLst>
            </p:cNvPr>
            <p:cNvSpPr txBox="1"/>
            <p:nvPr/>
          </p:nvSpPr>
          <p:spPr>
            <a:xfrm>
              <a:off x="13187606" y="5886693"/>
              <a:ext cx="1590302" cy="369332"/>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Vitamine C </a:t>
              </a:r>
            </a:p>
          </p:txBody>
        </p:sp>
        <p:sp>
          <p:nvSpPr>
            <p:cNvPr id="31" name="ZoneTexte 30">
              <a:extLst>
                <a:ext uri="{FF2B5EF4-FFF2-40B4-BE49-F238E27FC236}">
                  <a16:creationId xmlns:a16="http://schemas.microsoft.com/office/drawing/2014/main" id="{76CFFD95-D98D-6AFD-42B9-E5A2B2694E48}"/>
                </a:ext>
              </a:extLst>
            </p:cNvPr>
            <p:cNvSpPr txBox="1"/>
            <p:nvPr/>
          </p:nvSpPr>
          <p:spPr>
            <a:xfrm>
              <a:off x="13322045" y="7454673"/>
              <a:ext cx="1835280" cy="923330"/>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111111"/>
                  </a:solidFill>
                  <a:effectLst/>
                  <a:uLnTx/>
                  <a:uFillTx/>
                  <a:latin typeface="Roboto Light" panose="02000000000000000000" pitchFamily="2" charset="0"/>
                  <a:ea typeface="Roboto Light" panose="02000000000000000000" pitchFamily="2" charset="0"/>
                  <a:cs typeface="+mn-cs"/>
                </a:rPr>
                <a:t>Pomegranate</a:t>
              </a:r>
              <a:endParaRPr kumimoji="0" lang="fr-FR" sz="1800" b="0" i="0" u="none" strike="noStrike" kern="1200" cap="none" spc="0" normalizeH="0" baseline="0" noProof="0" dirty="0">
                <a:ln>
                  <a:noFill/>
                </a:ln>
                <a:solidFill>
                  <a:srgbClr val="111111"/>
                </a:solidFill>
                <a:effectLst/>
                <a:uLnTx/>
                <a:uFillTx/>
                <a:latin typeface="Roboto Light" panose="02000000000000000000" pitchFamily="2" charset="0"/>
                <a:ea typeface="Roboto Light" panose="02000000000000000000" pitchFamily="2" charset="0"/>
                <a:cs typeface="+mn-cs"/>
              </a:endParaRPr>
            </a:p>
            <a:p>
              <a:pPr marL="0" marR="0" lvl="0" indent="0" algn="l" defTabSz="1371669"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1111"/>
                  </a:solidFill>
                  <a:effectLst/>
                  <a:uLnTx/>
                  <a:uFillTx/>
                  <a:latin typeface="Roboto Light" panose="02000000000000000000" pitchFamily="2" charset="0"/>
                  <a:ea typeface="Roboto Light" panose="02000000000000000000" pitchFamily="2" charset="0"/>
                  <a:cs typeface="+mn-cs"/>
                </a:rPr>
                <a:t>&amp; </a:t>
              </a:r>
              <a:r>
                <a:rPr kumimoji="0" lang="fr-FR" sz="1800" b="0" i="0" u="none" strike="noStrike" kern="1200" cap="none" spc="0" normalizeH="0" baseline="0" noProof="0" dirty="0" err="1">
                  <a:ln>
                    <a:noFill/>
                  </a:ln>
                  <a:solidFill>
                    <a:srgbClr val="111111"/>
                  </a:solidFill>
                  <a:effectLst/>
                  <a:uLnTx/>
                  <a:uFillTx/>
                  <a:latin typeface="Roboto Light" panose="02000000000000000000" pitchFamily="2" charset="0"/>
                  <a:ea typeface="Roboto Light" panose="02000000000000000000" pitchFamily="2" charset="0"/>
                  <a:cs typeface="+mn-cs"/>
                </a:rPr>
                <a:t>Turmeric</a:t>
              </a:r>
              <a:r>
                <a:rPr kumimoji="0" lang="fr-FR" sz="1800" b="0" i="0" u="none" strike="noStrike" kern="1200" cap="none" spc="0" normalizeH="0" baseline="0" noProof="0" dirty="0">
                  <a:ln>
                    <a:noFill/>
                  </a:ln>
                  <a:solidFill>
                    <a:srgbClr val="111111"/>
                  </a:solidFill>
                  <a:effectLst/>
                  <a:uLnTx/>
                  <a:uFillTx/>
                  <a:latin typeface="Roboto Light" panose="02000000000000000000" pitchFamily="2" charset="0"/>
                  <a:ea typeface="Roboto Light" panose="02000000000000000000" pitchFamily="2" charset="0"/>
                  <a:cs typeface="+mn-cs"/>
                </a:rPr>
                <a:t> Native </a:t>
              </a:r>
              <a:r>
                <a:rPr kumimoji="0" lang="fr-FR" sz="1800" b="0" i="0" u="none" strike="noStrike" kern="1200" cap="none" spc="0" normalizeH="0" baseline="0" noProof="0" dirty="0" err="1">
                  <a:ln>
                    <a:noFill/>
                  </a:ln>
                  <a:solidFill>
                    <a:srgbClr val="111111"/>
                  </a:solidFill>
                  <a:effectLst/>
                  <a:uLnTx/>
                  <a:uFillTx/>
                  <a:latin typeface="Roboto Light" panose="02000000000000000000" pitchFamily="2" charset="0"/>
                  <a:ea typeface="Roboto Light" panose="02000000000000000000" pitchFamily="2" charset="0"/>
                  <a:cs typeface="+mn-cs"/>
                </a:rPr>
                <a:t>Cells</a:t>
              </a:r>
              <a:endParaRPr kumimoji="0" lang="fr-FR" sz="1800" b="0" i="0" u="none" strike="noStrike" kern="1200" cap="none" spc="0" normalizeH="0" baseline="0" noProof="0" dirty="0">
                <a:ln>
                  <a:noFill/>
                </a:ln>
                <a:solidFill>
                  <a:srgbClr val="111111"/>
                </a:solidFill>
                <a:effectLst/>
                <a:uLnTx/>
                <a:uFillTx/>
                <a:latin typeface="Roboto Light" panose="02000000000000000000" pitchFamily="2" charset="0"/>
                <a:ea typeface="Roboto Light" panose="02000000000000000000" pitchFamily="2" charset="0"/>
                <a:cs typeface="+mn-cs"/>
              </a:endParaRPr>
            </a:p>
          </p:txBody>
        </p:sp>
      </p:grpSp>
      <p:grpSp>
        <p:nvGrpSpPr>
          <p:cNvPr id="57" name="Groupe 56">
            <a:extLst>
              <a:ext uri="{FF2B5EF4-FFF2-40B4-BE49-F238E27FC236}">
                <a16:creationId xmlns:a16="http://schemas.microsoft.com/office/drawing/2014/main" id="{DC33FFA0-4327-7FA6-09FB-9C33016DFFCE}"/>
              </a:ext>
            </a:extLst>
          </p:cNvPr>
          <p:cNvGrpSpPr/>
          <p:nvPr/>
        </p:nvGrpSpPr>
        <p:grpSpPr>
          <a:xfrm>
            <a:off x="14784952" y="2088469"/>
            <a:ext cx="4042160" cy="7331317"/>
            <a:chOff x="14784950" y="2088467"/>
            <a:chExt cx="4042159" cy="7331316"/>
          </a:xfrm>
        </p:grpSpPr>
        <p:grpSp>
          <p:nvGrpSpPr>
            <p:cNvPr id="37" name="Groupe 36">
              <a:extLst>
                <a:ext uri="{FF2B5EF4-FFF2-40B4-BE49-F238E27FC236}">
                  <a16:creationId xmlns:a16="http://schemas.microsoft.com/office/drawing/2014/main" id="{BC800AF7-7C25-8E25-58CF-F20C214DE79A}"/>
                </a:ext>
              </a:extLst>
            </p:cNvPr>
            <p:cNvGrpSpPr/>
            <p:nvPr/>
          </p:nvGrpSpPr>
          <p:grpSpPr>
            <a:xfrm>
              <a:off x="14784950" y="2088467"/>
              <a:ext cx="4042159" cy="7331316"/>
              <a:chOff x="14784950" y="2088467"/>
              <a:chExt cx="4042159" cy="7331316"/>
            </a:xfrm>
          </p:grpSpPr>
          <p:sp>
            <p:nvSpPr>
              <p:cNvPr id="41" name="Rectangle 40">
                <a:extLst>
                  <a:ext uri="{FF2B5EF4-FFF2-40B4-BE49-F238E27FC236}">
                    <a16:creationId xmlns:a16="http://schemas.microsoft.com/office/drawing/2014/main" id="{9DFBF782-A382-AE97-0CA3-5F2748DC4512}"/>
                  </a:ext>
                </a:extLst>
              </p:cNvPr>
              <p:cNvSpPr/>
              <p:nvPr/>
            </p:nvSpPr>
            <p:spPr>
              <a:xfrm>
                <a:off x="14874390" y="2088467"/>
                <a:ext cx="2743182" cy="406758"/>
              </a:xfrm>
              <a:prstGeom prst="rect">
                <a:avLst/>
              </a:prstGeom>
              <a:solidFill>
                <a:srgbClr val="005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21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NEW</a:t>
                </a:r>
              </a:p>
            </p:txBody>
          </p:sp>
          <p:sp>
            <p:nvSpPr>
              <p:cNvPr id="47" name="Rectangle 46">
                <a:extLst>
                  <a:ext uri="{FF2B5EF4-FFF2-40B4-BE49-F238E27FC236}">
                    <a16:creationId xmlns:a16="http://schemas.microsoft.com/office/drawing/2014/main" id="{2A267678-19C4-43AC-BC61-3719AA65C36C}"/>
                  </a:ext>
                </a:extLst>
              </p:cNvPr>
              <p:cNvSpPr/>
              <p:nvPr/>
            </p:nvSpPr>
            <p:spPr>
              <a:xfrm>
                <a:off x="14796552" y="2536446"/>
                <a:ext cx="2821020" cy="1096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DE-STRESSING, SMOOTHING</a:t>
                </a:r>
              </a:p>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RE-HARMONISING</a:t>
                </a:r>
              </a:p>
            </p:txBody>
          </p:sp>
          <p:sp>
            <p:nvSpPr>
              <p:cNvPr id="50" name="ZoneTexte 49">
                <a:extLst>
                  <a:ext uri="{FF2B5EF4-FFF2-40B4-BE49-F238E27FC236}">
                    <a16:creationId xmlns:a16="http://schemas.microsoft.com/office/drawing/2014/main" id="{5495AE8C-8766-493F-9C1D-B3C41A61F2C6}"/>
                  </a:ext>
                </a:extLst>
              </p:cNvPr>
              <p:cNvSpPr txBox="1"/>
              <p:nvPr/>
            </p:nvSpPr>
            <p:spPr>
              <a:xfrm>
                <a:off x="16243905" y="6845781"/>
                <a:ext cx="1835281" cy="646331"/>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lang="fr-FR" dirty="0">
                    <a:solidFill>
                      <a:srgbClr val="111111"/>
                    </a:solidFill>
                    <a:latin typeface="Roboto Light" panose="02000000000000000000" pitchFamily="2" charset="0"/>
                    <a:ea typeface="Roboto Light" panose="02000000000000000000" pitchFamily="2" charset="0"/>
                  </a:rPr>
                  <a:t>N</a:t>
                </a:r>
                <a:r>
                  <a:rPr kumimoji="0" lang="fr-FR" sz="1800" b="0" i="0" u="none" strike="noStrike" kern="1200" cap="none" spc="0" normalizeH="0" baseline="0" noProof="0" dirty="0" err="1">
                    <a:ln>
                      <a:noFill/>
                    </a:ln>
                    <a:solidFill>
                      <a:srgbClr val="111111"/>
                    </a:solidFill>
                    <a:effectLst/>
                    <a:uLnTx/>
                    <a:uFillTx/>
                    <a:latin typeface="Roboto Light" panose="02000000000000000000" pitchFamily="2" charset="0"/>
                    <a:ea typeface="Roboto Light" panose="02000000000000000000" pitchFamily="2" charset="0"/>
                    <a:cs typeface="+mn-cs"/>
                  </a:rPr>
                  <a:t>ative</a:t>
                </a:r>
                <a:r>
                  <a:rPr kumimoji="0" lang="fr-FR" sz="1800" b="0" i="0" u="none" strike="noStrike" kern="1200" cap="none" spc="0" normalizeH="0" baseline="0" noProof="0" dirty="0">
                    <a:ln>
                      <a:noFill/>
                    </a:ln>
                    <a:solidFill>
                      <a:srgbClr val="111111"/>
                    </a:solidFill>
                    <a:effectLst/>
                    <a:uLnTx/>
                    <a:uFillTx/>
                    <a:latin typeface="Roboto Light" panose="02000000000000000000" pitchFamily="2" charset="0"/>
                    <a:ea typeface="Roboto Light" panose="02000000000000000000" pitchFamily="2" charset="0"/>
                    <a:cs typeface="+mn-cs"/>
                  </a:rPr>
                  <a:t> </a:t>
                </a:r>
                <a:r>
                  <a:rPr kumimoji="0" lang="fr-FR" sz="1800" b="0" i="0" u="none" strike="noStrike" kern="1200" cap="none" spc="0" normalizeH="0" baseline="0" noProof="0" dirty="0" err="1">
                    <a:ln>
                      <a:noFill/>
                    </a:ln>
                    <a:solidFill>
                      <a:srgbClr val="111111"/>
                    </a:solidFill>
                    <a:effectLst/>
                    <a:uLnTx/>
                    <a:uFillTx/>
                    <a:latin typeface="Roboto Light" panose="02000000000000000000" pitchFamily="2" charset="0"/>
                    <a:ea typeface="Roboto Light" panose="02000000000000000000" pitchFamily="2" charset="0"/>
                    <a:cs typeface="+mn-cs"/>
                  </a:rPr>
                  <a:t>cells</a:t>
                </a:r>
                <a:r>
                  <a:rPr kumimoji="0" lang="fr-FR" sz="1800" b="0" i="0" u="none" strike="noStrike" kern="1200" cap="none" spc="0" normalizeH="0" baseline="0" noProof="0" dirty="0">
                    <a:ln>
                      <a:noFill/>
                    </a:ln>
                    <a:solidFill>
                      <a:srgbClr val="111111"/>
                    </a:solidFill>
                    <a:effectLst/>
                    <a:uLnTx/>
                    <a:uFillTx/>
                    <a:latin typeface="Roboto Light" panose="02000000000000000000" pitchFamily="2" charset="0"/>
                    <a:ea typeface="Roboto Light" panose="02000000000000000000" pitchFamily="2" charset="0"/>
                    <a:cs typeface="+mn-cs"/>
                  </a:rPr>
                  <a:t> of </a:t>
                </a:r>
                <a:r>
                  <a:rPr kumimoji="0" lang="fr-FR" sz="1800" b="0" i="0" u="none" strike="noStrike" kern="1200" cap="none" spc="0" normalizeH="0" baseline="0" noProof="0" dirty="0" err="1">
                    <a:ln>
                      <a:noFill/>
                    </a:ln>
                    <a:solidFill>
                      <a:srgbClr val="111111"/>
                    </a:solidFill>
                    <a:effectLst/>
                    <a:uLnTx/>
                    <a:uFillTx/>
                    <a:latin typeface="Roboto Light" panose="02000000000000000000" pitchFamily="2" charset="0"/>
                    <a:ea typeface="Roboto Light" panose="02000000000000000000" pitchFamily="2" charset="0"/>
                    <a:cs typeface="+mn-cs"/>
                  </a:rPr>
                  <a:t>sacred</a:t>
                </a:r>
                <a:r>
                  <a:rPr kumimoji="0" lang="fr-FR" sz="1800" b="0" i="0" u="none" strike="noStrike" kern="1200" cap="none" spc="0" normalizeH="0" baseline="0" noProof="0" dirty="0">
                    <a:ln>
                      <a:noFill/>
                    </a:ln>
                    <a:solidFill>
                      <a:srgbClr val="111111"/>
                    </a:solidFill>
                    <a:effectLst/>
                    <a:uLnTx/>
                    <a:uFillTx/>
                    <a:latin typeface="Roboto Light" panose="02000000000000000000" pitchFamily="2" charset="0"/>
                    <a:ea typeface="Roboto Light" panose="02000000000000000000" pitchFamily="2" charset="0"/>
                    <a:cs typeface="+mn-cs"/>
                  </a:rPr>
                  <a:t> lotus</a:t>
                </a:r>
              </a:p>
            </p:txBody>
          </p:sp>
          <p:sp>
            <p:nvSpPr>
              <p:cNvPr id="52" name="ZoneTexte 51">
                <a:extLst>
                  <a:ext uri="{FF2B5EF4-FFF2-40B4-BE49-F238E27FC236}">
                    <a16:creationId xmlns:a16="http://schemas.microsoft.com/office/drawing/2014/main" id="{C80A35B1-B8B0-42EB-97E1-71743A5842A1}"/>
                  </a:ext>
                </a:extLst>
              </p:cNvPr>
              <p:cNvSpPr txBox="1"/>
              <p:nvPr/>
            </p:nvSpPr>
            <p:spPr>
              <a:xfrm>
                <a:off x="16790649" y="5857009"/>
                <a:ext cx="2036460" cy="369332"/>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1111"/>
                    </a:solidFill>
                    <a:effectLst/>
                    <a:uLnTx/>
                    <a:uFillTx/>
                    <a:latin typeface="Roboto Light" panose="02000000000000000000" pitchFamily="2" charset="0"/>
                    <a:ea typeface="Roboto Light" panose="02000000000000000000" pitchFamily="2" charset="0"/>
                    <a:cs typeface="+mn-cs"/>
                  </a:rPr>
                  <a:t>CBD</a:t>
                </a:r>
              </a:p>
            </p:txBody>
          </p:sp>
          <p:sp>
            <p:nvSpPr>
              <p:cNvPr id="53" name="Rectangle 52">
                <a:extLst>
                  <a:ext uri="{FF2B5EF4-FFF2-40B4-BE49-F238E27FC236}">
                    <a16:creationId xmlns:a16="http://schemas.microsoft.com/office/drawing/2014/main" id="{699E5D1A-3A7D-4D1F-B714-A52F0D23E51D}"/>
                  </a:ext>
                </a:extLst>
              </p:cNvPr>
              <p:cNvSpPr/>
              <p:nvPr/>
            </p:nvSpPr>
            <p:spPr>
              <a:xfrm>
                <a:off x="14784950" y="9050451"/>
                <a:ext cx="2821023" cy="369332"/>
              </a:xfrm>
              <a:prstGeom prst="rect">
                <a:avLst/>
              </a:prstGeom>
            </p:spPr>
            <p:txBody>
              <a:bodyPr wrap="square">
                <a:spAutoFit/>
              </a:bodyPr>
              <a:lstStyle/>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11111"/>
                    </a:solidFill>
                    <a:effectLst/>
                    <a:uLnTx/>
                    <a:uFillTx/>
                    <a:latin typeface="Roboto Light" panose="02000000000000000000" pitchFamily="2" charset="0"/>
                    <a:ea typeface="Roboto Light" panose="02000000000000000000" pitchFamily="2" charset="0"/>
                    <a:cs typeface="Roboto Light" panose="02000000000000000000" pitchFamily="2" charset="0"/>
                  </a:rPr>
                  <a:t>SERUM CBD</a:t>
                </a:r>
              </a:p>
            </p:txBody>
          </p:sp>
          <p:pic>
            <p:nvPicPr>
              <p:cNvPr id="4" name="Image 3" descr="Une image contenant texte, Solution, Solvant, bouteille&#10;&#10;Description générée automatiquement">
                <a:extLst>
                  <a:ext uri="{FF2B5EF4-FFF2-40B4-BE49-F238E27FC236}">
                    <a16:creationId xmlns:a16="http://schemas.microsoft.com/office/drawing/2014/main" id="{A1DE87E5-A64E-5B74-0254-E4B28EC69E4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7842" t="13721" r="26125"/>
              <a:stretch/>
            </p:blipFill>
            <p:spPr>
              <a:xfrm>
                <a:off x="14839761" y="4267016"/>
                <a:ext cx="1590302" cy="4764422"/>
              </a:xfrm>
              <a:prstGeom prst="rect">
                <a:avLst/>
              </a:prstGeom>
            </p:spPr>
          </p:pic>
          <p:sp>
            <p:nvSpPr>
              <p:cNvPr id="33" name="ZoneTexte 32">
                <a:extLst>
                  <a:ext uri="{FF2B5EF4-FFF2-40B4-BE49-F238E27FC236}">
                    <a16:creationId xmlns:a16="http://schemas.microsoft.com/office/drawing/2014/main" id="{77533730-AC31-E713-3230-AE7F85277E18}"/>
                  </a:ext>
                </a:extLst>
              </p:cNvPr>
              <p:cNvSpPr txBox="1"/>
              <p:nvPr/>
            </p:nvSpPr>
            <p:spPr>
              <a:xfrm>
                <a:off x="16243905" y="8258856"/>
                <a:ext cx="1835281" cy="369332"/>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1111"/>
                    </a:solidFill>
                    <a:effectLst/>
                    <a:uLnTx/>
                    <a:uFillTx/>
                    <a:latin typeface="Roboto Light" panose="02000000000000000000" pitchFamily="2" charset="0"/>
                    <a:ea typeface="Roboto Light" panose="02000000000000000000" pitchFamily="2" charset="0"/>
                    <a:cs typeface="+mn-cs"/>
                  </a:rPr>
                  <a:t>Reishi</a:t>
                </a:r>
              </a:p>
            </p:txBody>
          </p:sp>
        </p:grpSp>
        <p:pic>
          <p:nvPicPr>
            <p:cNvPr id="48" name="Image 47" descr="Une image contenant pétale, lotus, plante, Plante aquatique&#10;&#10;Description générée automatiquement">
              <a:extLst>
                <a:ext uri="{FF2B5EF4-FFF2-40B4-BE49-F238E27FC236}">
                  <a16:creationId xmlns:a16="http://schemas.microsoft.com/office/drawing/2014/main" id="{6308EAC9-6544-BCD1-DD7E-E09EE6C2203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690062" y="7404798"/>
              <a:ext cx="903008" cy="706754"/>
            </a:xfrm>
            <a:prstGeom prst="rect">
              <a:avLst/>
            </a:prstGeom>
          </p:spPr>
        </p:pic>
        <p:pic>
          <p:nvPicPr>
            <p:cNvPr id="54" name="Image 53" descr="Une image contenant étoile de mer, échinoderme, invertébré, nourriture&#10;&#10;Description générée automatiquement">
              <a:extLst>
                <a:ext uri="{FF2B5EF4-FFF2-40B4-BE49-F238E27FC236}">
                  <a16:creationId xmlns:a16="http://schemas.microsoft.com/office/drawing/2014/main" id="{8F19582B-342B-3233-5C97-2DD5F3FE8CC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870974" y="8531585"/>
              <a:ext cx="656452" cy="448419"/>
            </a:xfrm>
            <a:prstGeom prst="rect">
              <a:avLst/>
            </a:prstGeom>
          </p:spPr>
        </p:pic>
        <p:pic>
          <p:nvPicPr>
            <p:cNvPr id="56" name="Image 55" descr="Une image contenant Chanvre, cannabis, feuille, plante&#10;&#10;Description générée automatiquement">
              <a:extLst>
                <a:ext uri="{FF2B5EF4-FFF2-40B4-BE49-F238E27FC236}">
                  <a16:creationId xmlns:a16="http://schemas.microsoft.com/office/drawing/2014/main" id="{60223B32-B6FD-64CB-166F-3CA99AAC909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496773" y="6242995"/>
              <a:ext cx="997461" cy="559017"/>
            </a:xfrm>
            <a:prstGeom prst="rect">
              <a:avLst/>
            </a:prstGeom>
          </p:spPr>
        </p:pic>
      </p:grpSp>
    </p:spTree>
    <p:extLst>
      <p:ext uri="{BB962C8B-B14F-4D97-AF65-F5344CB8AC3E}">
        <p14:creationId xmlns:p14="http://schemas.microsoft.com/office/powerpoint/2010/main" val="86499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10"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par>
                                <p:cTn id="63" presetID="10" presetClass="entr" presetSubtype="0"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cTn>
                              </p:par>
                              <p:par>
                                <p:cTn id="71" presetID="10"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fade">
                                      <p:cBhvr>
                                        <p:cTn id="78" dur="500"/>
                                        <p:tgtEl>
                                          <p:spTgt spid="38"/>
                                        </p:tgtEl>
                                      </p:cBhvr>
                                    </p:animEffect>
                                  </p:childTnLst>
                                </p:cTn>
                              </p:par>
                              <p:par>
                                <p:cTn id="79" presetID="10" presetClass="entr" presetSubtype="0" fill="hold"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fade">
                                      <p:cBhvr>
                                        <p:cTn id="81" dur="500"/>
                                        <p:tgtEl>
                                          <p:spTgt spid="4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57"/>
                                        </p:tgtEl>
                                        <p:attrNameLst>
                                          <p:attrName>style.visibility</p:attrName>
                                        </p:attrNameLst>
                                      </p:cBhvr>
                                      <p:to>
                                        <p:strVal val="visible"/>
                                      </p:to>
                                    </p:set>
                                    <p:animEffect transition="in" filter="fade">
                                      <p:cBhvr>
                                        <p:cTn id="8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5" grpId="0"/>
      <p:bldP spid="16" grpId="0"/>
      <p:bldP spid="17" grpId="0"/>
      <p:bldP spid="3" grpId="0"/>
      <p:bldP spid="27" grpId="0"/>
      <p:bldP spid="28" grpId="0"/>
      <p:bldP spid="35"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0" name="Connecteur droit 99"/>
          <p:cNvCxnSpPr>
            <a:cxnSpLocks/>
          </p:cNvCxnSpPr>
          <p:nvPr/>
        </p:nvCxnSpPr>
        <p:spPr>
          <a:xfrm>
            <a:off x="9128767" y="2148479"/>
            <a:ext cx="18050" cy="8117568"/>
          </a:xfrm>
          <a:prstGeom prst="line">
            <a:avLst/>
          </a:prstGeom>
          <a:ln w="19050"/>
        </p:spPr>
        <p:style>
          <a:lnRef idx="1">
            <a:schemeClr val="dk1"/>
          </a:lnRef>
          <a:fillRef idx="0">
            <a:schemeClr val="dk1"/>
          </a:fillRef>
          <a:effectRef idx="0">
            <a:schemeClr val="dk1"/>
          </a:effectRef>
          <a:fontRef idx="minor">
            <a:schemeClr val="tx1"/>
          </a:fontRef>
        </p:style>
      </p:cxnSp>
      <p:sp>
        <p:nvSpPr>
          <p:cNvPr id="48" name="Rectangle 47"/>
          <p:cNvSpPr/>
          <p:nvPr/>
        </p:nvSpPr>
        <p:spPr>
          <a:xfrm>
            <a:off x="338090" y="2148479"/>
            <a:ext cx="8772627" cy="1097850"/>
          </a:xfrm>
          <a:prstGeom prst="rect">
            <a:avLst/>
          </a:prstGeom>
          <a:solidFill>
            <a:srgbClr val="00584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Roboto Light" panose="02000000000000000000" pitchFamily="2" charset="0"/>
                <a:ea typeface="+mn-ea"/>
                <a:cs typeface="Times New Roman" panose="02020603050405020304" pitchFamily="18" charset="0"/>
              </a:rPr>
              <a:t>PREVENTION &amp; REPAIR</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Roboto Light" panose="02000000000000000000" pitchFamily="2" charset="0"/>
                <a:ea typeface="+mn-ea"/>
                <a:cs typeface="Times New Roman" panose="02020603050405020304" pitchFamily="18" charset="0"/>
              </a:rPr>
              <a:t>ANTI-AGING</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Roboto Light" panose="02000000000000000000" pitchFamily="2" charset="0"/>
                <a:ea typeface="+mn-ea"/>
                <a:cs typeface="Times New Roman" panose="02020603050405020304" pitchFamily="18" charset="0"/>
              </a:rPr>
              <a:t> </a:t>
            </a:r>
            <a:endParaRPr kumimoji="0" lang="fr-FR" sz="1575" b="0" i="0" u="none" strike="noStrike" kern="1200" cap="none" spc="0" normalizeH="0" baseline="0" noProof="0" dirty="0">
              <a:ln>
                <a:noFill/>
              </a:ln>
              <a:solidFill>
                <a:srgbClr val="000000"/>
              </a:solidFill>
              <a:effectLst/>
              <a:uLnTx/>
              <a:uFillTx/>
              <a:latin typeface="Roboto Light" panose="02000000000000000000" pitchFamily="2" charset="0"/>
              <a:ea typeface="+mn-ea"/>
              <a:cs typeface="Times New Roman" panose="02020603050405020304" pitchFamily="18" charset="0"/>
            </a:endParaRPr>
          </a:p>
        </p:txBody>
      </p:sp>
      <p:sp>
        <p:nvSpPr>
          <p:cNvPr id="56" name="Rectangle 55">
            <a:extLst>
              <a:ext uri="{FF2B5EF4-FFF2-40B4-BE49-F238E27FC236}">
                <a16:creationId xmlns:a16="http://schemas.microsoft.com/office/drawing/2014/main" id="{9FCC6E40-721C-A00E-CCC6-74FC7B6FEC87}"/>
              </a:ext>
            </a:extLst>
          </p:cNvPr>
          <p:cNvSpPr/>
          <p:nvPr/>
        </p:nvSpPr>
        <p:spPr>
          <a:xfrm>
            <a:off x="9162053" y="2148479"/>
            <a:ext cx="8858439" cy="1097850"/>
          </a:xfrm>
          <a:prstGeom prst="rect">
            <a:avLst/>
          </a:prstGeom>
          <a:solidFill>
            <a:srgbClr val="00584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endParaRPr>
          </a:p>
          <a:p>
            <a:pPr marL="0" marR="0" lvl="0" indent="0" algn="ctr" defTabSz="1371503"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Roboto Light" panose="02000000000000000000" pitchFamily="2" charset="0"/>
                <a:ea typeface="+mn-ea"/>
                <a:cs typeface="Times New Roman" panose="02020603050405020304" pitchFamily="18" charset="0"/>
              </a:rPr>
              <a:t>DE-STRESSING, SMOOTHING</a:t>
            </a:r>
          </a:p>
          <a:p>
            <a:pPr marL="0" marR="0" lvl="0" indent="0" algn="ctr" defTabSz="1371503"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Roboto Light" panose="02000000000000000000" pitchFamily="2" charset="0"/>
                <a:ea typeface="+mn-ea"/>
                <a:cs typeface="Times New Roman" panose="02020603050405020304" pitchFamily="18" charset="0"/>
              </a:rPr>
              <a:t>RE-HARMONI</a:t>
            </a:r>
            <a:r>
              <a:rPr lang="fr-FR" sz="2400" dirty="0">
                <a:solidFill>
                  <a:srgbClr val="000000"/>
                </a:solidFill>
                <a:latin typeface="Roboto Light" panose="02000000000000000000" pitchFamily="2" charset="0"/>
                <a:cs typeface="Times New Roman" panose="02020603050405020304" pitchFamily="18" charset="0"/>
              </a:rPr>
              <a:t>S</a:t>
            </a:r>
            <a:r>
              <a:rPr kumimoji="0" lang="fr-FR" sz="2400" b="0" i="0" u="none" strike="noStrike" kern="1200" cap="none" spc="0" normalizeH="0" baseline="0" noProof="0" dirty="0">
                <a:ln>
                  <a:noFill/>
                </a:ln>
                <a:solidFill>
                  <a:srgbClr val="000000"/>
                </a:solidFill>
                <a:effectLst/>
                <a:uLnTx/>
                <a:uFillTx/>
                <a:latin typeface="Roboto Light" panose="02000000000000000000" pitchFamily="2" charset="0"/>
                <a:ea typeface="+mn-ea"/>
                <a:cs typeface="Times New Roman" panose="02020603050405020304" pitchFamily="18" charset="0"/>
              </a:rPr>
              <a:t>ING</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Roboto Light" panose="02000000000000000000" pitchFamily="2" charset="0"/>
                <a:ea typeface="+mn-ea"/>
                <a:cs typeface="Times New Roman" panose="02020603050405020304" pitchFamily="18" charset="0"/>
              </a:rPr>
              <a:t> </a:t>
            </a:r>
          </a:p>
        </p:txBody>
      </p:sp>
      <p:sp>
        <p:nvSpPr>
          <p:cNvPr id="52" name="ZoneTexte 51">
            <a:extLst>
              <a:ext uri="{FF2B5EF4-FFF2-40B4-BE49-F238E27FC236}">
                <a16:creationId xmlns:a16="http://schemas.microsoft.com/office/drawing/2014/main" id="{112496E2-711F-051F-F2BB-F4285DC70144}"/>
              </a:ext>
            </a:extLst>
          </p:cNvPr>
          <p:cNvSpPr txBox="1"/>
          <p:nvPr/>
        </p:nvSpPr>
        <p:spPr>
          <a:xfrm>
            <a:off x="154703" y="3460389"/>
            <a:ext cx="8495970" cy="1477328"/>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"I have tired, damaged skin or I want to maintain its balance to delay the signs of aging!"</a:t>
            </a:r>
          </a:p>
        </p:txBody>
      </p:sp>
      <p:sp>
        <p:nvSpPr>
          <p:cNvPr id="67" name="ZoneTexte 66">
            <a:extLst>
              <a:ext uri="{FF2B5EF4-FFF2-40B4-BE49-F238E27FC236}">
                <a16:creationId xmlns:a16="http://schemas.microsoft.com/office/drawing/2014/main" id="{45231892-BB81-C578-4C04-3EDC03609024}"/>
              </a:ext>
            </a:extLst>
          </p:cNvPr>
          <p:cNvSpPr txBox="1"/>
          <p:nvPr/>
        </p:nvSpPr>
        <p:spPr>
          <a:xfrm>
            <a:off x="2791106" y="5471582"/>
            <a:ext cx="3223164" cy="1938992"/>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C000">
                    <a:lumMod val="75000"/>
                  </a:srgbClr>
                </a:solidFill>
                <a:effectLst/>
                <a:uLnTx/>
                <a:uFillTx/>
                <a:latin typeface="Roboto" panose="02000000000000000000" pitchFamily="2" charset="0"/>
                <a:ea typeface="Roboto" panose="02000000000000000000" pitchFamily="2" charset="0"/>
                <a:cs typeface="+mn-cs"/>
              </a:rPr>
              <a:t>All skin types</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FFC000">
                  <a:lumMod val="75000"/>
                </a:srgbClr>
              </a:solidFill>
              <a:effectLst/>
              <a:uLnTx/>
              <a:uFillTx/>
              <a:latin typeface="Roboto" panose="02000000000000000000" pitchFamily="2" charset="0"/>
              <a:ea typeface="Roboto" panose="02000000000000000000" pitchFamily="2" charset="0"/>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C000">
                    <a:lumMod val="75000"/>
                  </a:srgbClr>
                </a:solidFill>
                <a:effectLst/>
                <a:uLnTx/>
                <a:uFillTx/>
                <a:latin typeface="Roboto" panose="02000000000000000000" pitchFamily="2" charset="0"/>
                <a:ea typeface="Roboto" panose="02000000000000000000" pitchFamily="2" charset="0"/>
                <a:cs typeface="+mn-cs"/>
              </a:rPr>
              <a:t>Anti-aging prevention and skin repair</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endParaRPr>
          </a:p>
        </p:txBody>
      </p:sp>
      <p:sp>
        <p:nvSpPr>
          <p:cNvPr id="70" name="ZoneTexte 69">
            <a:extLst>
              <a:ext uri="{FF2B5EF4-FFF2-40B4-BE49-F238E27FC236}">
                <a16:creationId xmlns:a16="http://schemas.microsoft.com/office/drawing/2014/main" id="{FC0A13B2-C65B-00A6-A5BE-EA1C2D5E568F}"/>
              </a:ext>
            </a:extLst>
          </p:cNvPr>
          <p:cNvSpPr txBox="1"/>
          <p:nvPr/>
        </p:nvSpPr>
        <p:spPr>
          <a:xfrm>
            <a:off x="3088830" y="8360748"/>
            <a:ext cx="1620372" cy="646331"/>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Two-phase texture </a:t>
            </a:r>
          </a:p>
        </p:txBody>
      </p:sp>
      <p:sp>
        <p:nvSpPr>
          <p:cNvPr id="71" name="ZoneTexte 70">
            <a:extLst>
              <a:ext uri="{FF2B5EF4-FFF2-40B4-BE49-F238E27FC236}">
                <a16:creationId xmlns:a16="http://schemas.microsoft.com/office/drawing/2014/main" id="{5F50B35D-AC18-A841-2619-F61132F2EBC7}"/>
              </a:ext>
            </a:extLst>
          </p:cNvPr>
          <p:cNvSpPr txBox="1"/>
          <p:nvPr/>
        </p:nvSpPr>
        <p:spPr>
          <a:xfrm>
            <a:off x="2951919" y="7668251"/>
            <a:ext cx="1942065" cy="646331"/>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Phyto-aromatic serum</a:t>
            </a:r>
          </a:p>
        </p:txBody>
      </p:sp>
      <p:sp>
        <p:nvSpPr>
          <p:cNvPr id="6" name="Rectangle 5">
            <a:extLst>
              <a:ext uri="{FF2B5EF4-FFF2-40B4-BE49-F238E27FC236}">
                <a16:creationId xmlns:a16="http://schemas.microsoft.com/office/drawing/2014/main" id="{C8F6246F-BBB9-6F6E-57F0-E051B812A5C9}"/>
              </a:ext>
            </a:extLst>
          </p:cNvPr>
          <p:cNvSpPr/>
          <p:nvPr/>
        </p:nvSpPr>
        <p:spPr>
          <a:xfrm>
            <a:off x="9110717" y="1732036"/>
            <a:ext cx="9144537" cy="416444"/>
          </a:xfrm>
          <a:prstGeom prst="rect">
            <a:avLst/>
          </a:prstGeom>
          <a:solidFill>
            <a:srgbClr val="005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7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NEW</a:t>
            </a:r>
          </a:p>
        </p:txBody>
      </p:sp>
      <p:sp>
        <p:nvSpPr>
          <p:cNvPr id="3" name="Espace réservé du titre 1">
            <a:extLst>
              <a:ext uri="{FF2B5EF4-FFF2-40B4-BE49-F238E27FC236}">
                <a16:creationId xmlns:a16="http://schemas.microsoft.com/office/drawing/2014/main" id="{D4CD277D-3142-4511-EE4C-318A51B5DAC4}"/>
              </a:ext>
            </a:extLst>
          </p:cNvPr>
          <p:cNvSpPr txBox="1">
            <a:spLocks/>
          </p:cNvSpPr>
          <p:nvPr/>
        </p:nvSpPr>
        <p:spPr>
          <a:xfrm>
            <a:off x="666518" y="-198519"/>
            <a:ext cx="16625400" cy="1988267"/>
          </a:xfrm>
          <a:prstGeom prst="rect">
            <a:avLst/>
          </a:prstGeom>
        </p:spPr>
        <p:txBody>
          <a:bodyPr vert="horz" lIns="137154" tIns="68577" rIns="137154" bIns="68577"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fr-FR" sz="72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rPr>
              <a:t>THE SERUMS</a:t>
            </a:r>
          </a:p>
        </p:txBody>
      </p:sp>
      <p:pic>
        <p:nvPicPr>
          <p:cNvPr id="7" name="Image 6" descr="Une image contenant texte, Solution, Produits de beauté, bouteille&#10;&#10;Description générée automatiquement">
            <a:extLst>
              <a:ext uri="{FF2B5EF4-FFF2-40B4-BE49-F238E27FC236}">
                <a16:creationId xmlns:a16="http://schemas.microsoft.com/office/drawing/2014/main" id="{E41BC3C2-930E-B0C9-4D90-B8AACA55ED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24910" y="6981620"/>
            <a:ext cx="922037" cy="2758257"/>
          </a:xfrm>
          <a:prstGeom prst="rect">
            <a:avLst/>
          </a:prstGeom>
        </p:spPr>
      </p:pic>
      <p:sp>
        <p:nvSpPr>
          <p:cNvPr id="10" name="ZoneTexte 9">
            <a:extLst>
              <a:ext uri="{FF2B5EF4-FFF2-40B4-BE49-F238E27FC236}">
                <a16:creationId xmlns:a16="http://schemas.microsoft.com/office/drawing/2014/main" id="{0774287A-03AD-27F8-BC13-4D3CFC10B99B}"/>
              </a:ext>
            </a:extLst>
          </p:cNvPr>
          <p:cNvSpPr txBox="1"/>
          <p:nvPr/>
        </p:nvSpPr>
        <p:spPr>
          <a:xfrm>
            <a:off x="11800677" y="5528771"/>
            <a:ext cx="4511682" cy="156966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cs typeface="+mn-cs"/>
              </a:rPr>
              <a:t>All skin types</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cs typeface="+mn-cs"/>
              </a:rPr>
              <a:t>Ensures anti-stress action on body and mind</a:t>
            </a:r>
          </a:p>
        </p:txBody>
      </p:sp>
      <p:sp>
        <p:nvSpPr>
          <p:cNvPr id="12" name="ZoneTexte 11">
            <a:extLst>
              <a:ext uri="{FF2B5EF4-FFF2-40B4-BE49-F238E27FC236}">
                <a16:creationId xmlns:a16="http://schemas.microsoft.com/office/drawing/2014/main" id="{B6327B7B-D174-A71E-DDAE-7BEE161A73C6}"/>
              </a:ext>
            </a:extLst>
          </p:cNvPr>
          <p:cNvSpPr txBox="1"/>
          <p:nvPr/>
        </p:nvSpPr>
        <p:spPr>
          <a:xfrm>
            <a:off x="13746159" y="7668250"/>
            <a:ext cx="2077141" cy="36933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Night </a:t>
            </a:r>
            <a:r>
              <a:rPr kumimoji="0" lang="fr-FR" sz="1800" b="0" i="1"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mn-cs"/>
              </a:rPr>
              <a:t>Oleo-serum</a:t>
            </a:r>
            <a:endParaRPr kumimoji="0" lang="fr-FR" sz="180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3" name="ZoneTexte 12">
            <a:extLst>
              <a:ext uri="{FF2B5EF4-FFF2-40B4-BE49-F238E27FC236}">
                <a16:creationId xmlns:a16="http://schemas.microsoft.com/office/drawing/2014/main" id="{36619B77-FCC8-5CD7-A651-C0B1362B532B}"/>
              </a:ext>
            </a:extLst>
          </p:cNvPr>
          <p:cNvSpPr txBox="1"/>
          <p:nvPr/>
        </p:nvSpPr>
        <p:spPr>
          <a:xfrm>
            <a:off x="13381598" y="8510142"/>
            <a:ext cx="2441702" cy="64633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Oily texture with a non-greasy finish</a:t>
            </a:r>
          </a:p>
        </p:txBody>
      </p:sp>
      <p:sp>
        <p:nvSpPr>
          <p:cNvPr id="15" name="ZoneTexte 14">
            <a:extLst>
              <a:ext uri="{FF2B5EF4-FFF2-40B4-BE49-F238E27FC236}">
                <a16:creationId xmlns:a16="http://schemas.microsoft.com/office/drawing/2014/main" id="{B6749260-3887-EFA9-6143-E7282325A29B}"/>
              </a:ext>
            </a:extLst>
          </p:cNvPr>
          <p:cNvSpPr txBox="1"/>
          <p:nvPr/>
        </p:nvSpPr>
        <p:spPr>
          <a:xfrm>
            <a:off x="10211390" y="3460389"/>
            <a:ext cx="7690259" cy="1938992"/>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"I'm stressed at the moment and it's showing on my skin. I want my skin to be more resistant, soothed and more even."</a:t>
            </a:r>
          </a:p>
        </p:txBody>
      </p:sp>
      <p:pic>
        <p:nvPicPr>
          <p:cNvPr id="16" name="Image 15" descr="Une image contenant plante, arbre&#10;&#10;Description générée automatiquement">
            <a:extLst>
              <a:ext uri="{FF2B5EF4-FFF2-40B4-BE49-F238E27FC236}">
                <a16:creationId xmlns:a16="http://schemas.microsoft.com/office/drawing/2014/main" id="{BB482998-6E3C-D347-32CE-E84D6BDB0B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587" y="8360749"/>
            <a:ext cx="568679" cy="1133678"/>
          </a:xfrm>
          <a:prstGeom prst="rect">
            <a:avLst/>
          </a:prstGeom>
        </p:spPr>
      </p:pic>
      <p:pic>
        <p:nvPicPr>
          <p:cNvPr id="17" name="Image 16" descr="Une image contenant alimentation, intérieur, blanc, sauce&#10;&#10;Description générée automatiquement">
            <a:extLst>
              <a:ext uri="{FF2B5EF4-FFF2-40B4-BE49-F238E27FC236}">
                <a16:creationId xmlns:a16="http://schemas.microsoft.com/office/drawing/2014/main" id="{1ECD0636-D4B8-CBF8-1424-F4E4AA5D91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3534" y="9202640"/>
            <a:ext cx="879269" cy="499967"/>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4399376B-972C-EF24-2307-CC43069A47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465" r="37702" b="27593"/>
          <a:stretch/>
        </p:blipFill>
        <p:spPr>
          <a:xfrm>
            <a:off x="629559" y="7081126"/>
            <a:ext cx="877185" cy="2658751"/>
          </a:xfrm>
          <a:prstGeom prst="rect">
            <a:avLst/>
          </a:prstGeom>
        </p:spPr>
      </p:pic>
      <p:pic>
        <p:nvPicPr>
          <p:cNvPr id="4" name="Image 3" descr="Une image contenant pétale, lotus, plante, Plante aquatique&#10;&#10;Description générée automatiquement">
            <a:extLst>
              <a:ext uri="{FF2B5EF4-FFF2-40B4-BE49-F238E27FC236}">
                <a16:creationId xmlns:a16="http://schemas.microsoft.com/office/drawing/2014/main" id="{071AA0CC-53E7-A059-3887-FE13AF7A1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9760" y="8574211"/>
            <a:ext cx="903008" cy="706754"/>
          </a:xfrm>
          <a:prstGeom prst="rect">
            <a:avLst/>
          </a:prstGeom>
        </p:spPr>
      </p:pic>
      <p:pic>
        <p:nvPicPr>
          <p:cNvPr id="5" name="Image 4" descr="Une image contenant étoile de mer, échinoderme, invertébré, nourriture&#10;&#10;Description générée automatiquement">
            <a:extLst>
              <a:ext uri="{FF2B5EF4-FFF2-40B4-BE49-F238E27FC236}">
                <a16:creationId xmlns:a16="http://schemas.microsoft.com/office/drawing/2014/main" id="{0C081D8C-57F2-7BBD-A7FA-A4C552426F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90254" y="9387095"/>
            <a:ext cx="656452" cy="448419"/>
          </a:xfrm>
          <a:prstGeom prst="rect">
            <a:avLst/>
          </a:prstGeom>
        </p:spPr>
      </p:pic>
      <p:pic>
        <p:nvPicPr>
          <p:cNvPr id="9" name="Image 8" descr="Une image contenant Chanvre, cannabis, feuille, plante&#10;&#10;Description générée automatiquement">
            <a:extLst>
              <a:ext uri="{FF2B5EF4-FFF2-40B4-BE49-F238E27FC236}">
                <a16:creationId xmlns:a16="http://schemas.microsoft.com/office/drawing/2014/main" id="{472E9459-02A1-D6C3-CD76-225A573D6E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52295" y="7991415"/>
            <a:ext cx="997461" cy="559017"/>
          </a:xfrm>
          <a:prstGeom prst="rect">
            <a:avLst/>
          </a:prstGeom>
        </p:spPr>
      </p:pic>
    </p:spTree>
    <p:extLst>
      <p:ext uri="{BB962C8B-B14F-4D97-AF65-F5344CB8AC3E}">
        <p14:creationId xmlns:p14="http://schemas.microsoft.com/office/powerpoint/2010/main" val="1318019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0C8698DD-D281-FEEF-10FB-DA1E08C9F671}"/>
              </a:ext>
            </a:extLst>
          </p:cNvPr>
          <p:cNvSpPr txBox="1"/>
          <p:nvPr/>
        </p:nvSpPr>
        <p:spPr>
          <a:xfrm>
            <a:off x="271463" y="2588429"/>
            <a:ext cx="17802225" cy="1384995"/>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 </a:t>
            </a:r>
            <a:r>
              <a:rPr kumimoji="0" lang="fr-FR" sz="4200" b="0" i="0" u="none" strike="noStrike" kern="1200" cap="none" spc="0" normalizeH="0" baseline="0" noProof="0" dirty="0" err="1">
                <a:ln>
                  <a:noFill/>
                </a:ln>
                <a:solidFill>
                  <a:srgbClr val="333638"/>
                </a:solidFill>
                <a:effectLst/>
                <a:uLnTx/>
                <a:uFillTx/>
                <a:latin typeface="Roboto" panose="02000000000000000000" pitchFamily="2" charset="0"/>
                <a:ea typeface="Roboto" panose="02000000000000000000" pitchFamily="2" charset="0"/>
                <a:cs typeface="+mn-cs"/>
              </a:rPr>
              <a:t>My</a:t>
            </a:r>
            <a:r>
              <a:rPr kumimoji="0" lang="fr-FR" sz="42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 skin is damaged and sensitized after </a:t>
            </a:r>
            <a:r>
              <a:rPr kumimoji="0" lang="fr-FR" sz="4200" b="0" i="0" u="none" strike="noStrike" kern="1200" cap="none" spc="0" normalizeH="0" baseline="0" noProof="0" dirty="0" err="1">
                <a:ln>
                  <a:noFill/>
                </a:ln>
                <a:solidFill>
                  <a:srgbClr val="333638"/>
                </a:solidFill>
                <a:effectLst/>
                <a:uLnTx/>
                <a:uFillTx/>
                <a:latin typeface="Roboto" panose="02000000000000000000" pitchFamily="2" charset="0"/>
                <a:ea typeface="Roboto" panose="02000000000000000000" pitchFamily="2" charset="0"/>
                <a:cs typeface="+mn-cs"/>
              </a:rPr>
              <a:t>several</a:t>
            </a:r>
            <a:r>
              <a:rPr kumimoji="0" lang="fr-FR" sz="42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 </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err="1">
                <a:ln>
                  <a:noFill/>
                </a:ln>
                <a:solidFill>
                  <a:srgbClr val="333638"/>
                </a:solidFill>
                <a:effectLst/>
                <a:uLnTx/>
                <a:uFillTx/>
                <a:latin typeface="Roboto" panose="02000000000000000000" pitchFamily="2" charset="0"/>
                <a:ea typeface="Roboto" panose="02000000000000000000" pitchFamily="2" charset="0"/>
                <a:cs typeface="+mn-cs"/>
              </a:rPr>
              <a:t>mesotherapy</a:t>
            </a:r>
            <a:r>
              <a:rPr kumimoji="0" lang="fr-FR" sz="42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 </a:t>
            </a:r>
            <a:r>
              <a:rPr kumimoji="0" lang="fr-FR" sz="4200" b="0" i="0" u="none" strike="noStrike" kern="1200" cap="none" spc="0" normalizeH="0" baseline="0" noProof="0" dirty="0" err="1">
                <a:ln>
                  <a:noFill/>
                </a:ln>
                <a:solidFill>
                  <a:srgbClr val="333638"/>
                </a:solidFill>
                <a:effectLst/>
                <a:uLnTx/>
                <a:uFillTx/>
                <a:latin typeface="Roboto" panose="02000000000000000000" pitchFamily="2" charset="0"/>
                <a:ea typeface="Roboto" panose="02000000000000000000" pitchFamily="2" charset="0"/>
                <a:cs typeface="+mn-cs"/>
              </a:rPr>
              <a:t>treatments</a:t>
            </a:r>
            <a:r>
              <a:rPr kumimoji="0" lang="fr-FR" sz="42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 ... »</a:t>
            </a:r>
          </a:p>
        </p:txBody>
      </p:sp>
      <p:sp>
        <p:nvSpPr>
          <p:cNvPr id="8" name="Rectangle 7">
            <a:extLst>
              <a:ext uri="{FF2B5EF4-FFF2-40B4-BE49-F238E27FC236}">
                <a16:creationId xmlns:a16="http://schemas.microsoft.com/office/drawing/2014/main" id="{DB672F77-58FA-09A9-7AEC-712C98278702}"/>
              </a:ext>
            </a:extLst>
          </p:cNvPr>
          <p:cNvSpPr/>
          <p:nvPr/>
        </p:nvSpPr>
        <p:spPr>
          <a:xfrm>
            <a:off x="8848975" y="6629885"/>
            <a:ext cx="800219" cy="646331"/>
          </a:xfrm>
          <a:prstGeom prst="rect">
            <a:avLst/>
          </a:prstGeom>
        </p:spPr>
        <p:txBody>
          <a:bodyPr wrap="non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OR</a:t>
            </a:r>
          </a:p>
        </p:txBody>
      </p:sp>
      <p:sp>
        <p:nvSpPr>
          <p:cNvPr id="9" name="ZoneTexte 8">
            <a:extLst>
              <a:ext uri="{FF2B5EF4-FFF2-40B4-BE49-F238E27FC236}">
                <a16:creationId xmlns:a16="http://schemas.microsoft.com/office/drawing/2014/main" id="{01DE230D-4133-3904-DAB3-135EC3107EDC}"/>
              </a:ext>
            </a:extLst>
          </p:cNvPr>
          <p:cNvSpPr txBox="1"/>
          <p:nvPr/>
        </p:nvSpPr>
        <p:spPr>
          <a:xfrm>
            <a:off x="2" y="4701736"/>
            <a:ext cx="9144000" cy="830997"/>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ELIXIR VITAL</a:t>
            </a:r>
          </a:p>
        </p:txBody>
      </p:sp>
      <p:sp>
        <p:nvSpPr>
          <p:cNvPr id="10" name="ZoneTexte 9">
            <a:extLst>
              <a:ext uri="{FF2B5EF4-FFF2-40B4-BE49-F238E27FC236}">
                <a16:creationId xmlns:a16="http://schemas.microsoft.com/office/drawing/2014/main" id="{9AE1697F-BA08-3C17-C69F-5630680248D0}"/>
              </a:ext>
            </a:extLst>
          </p:cNvPr>
          <p:cNvSpPr txBox="1"/>
          <p:nvPr/>
        </p:nvSpPr>
        <p:spPr>
          <a:xfrm>
            <a:off x="9144003" y="4614863"/>
            <a:ext cx="9143997" cy="1107996"/>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SERUM </a:t>
            </a:r>
            <a:r>
              <a:rPr kumimoji="0" lang="fr-FR" sz="6600" b="0"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cs typeface="+mn-cs"/>
              </a:rPr>
              <a:t>CBD</a:t>
            </a:r>
            <a:endParaRPr kumimoji="0" lang="fr-FR" sz="4800" b="0"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cs typeface="+mn-cs"/>
            </a:endParaRPr>
          </a:p>
        </p:txBody>
      </p:sp>
      <p:sp>
        <p:nvSpPr>
          <p:cNvPr id="11" name="Rectangle 10">
            <a:extLst>
              <a:ext uri="{FF2B5EF4-FFF2-40B4-BE49-F238E27FC236}">
                <a16:creationId xmlns:a16="http://schemas.microsoft.com/office/drawing/2014/main" id="{483C90C7-35FD-0C59-C6D0-D4E8281D5DB7}"/>
              </a:ext>
            </a:extLst>
          </p:cNvPr>
          <p:cNvSpPr/>
          <p:nvPr/>
        </p:nvSpPr>
        <p:spPr>
          <a:xfrm>
            <a:off x="1" y="586314"/>
            <a:ext cx="18287999" cy="1135695"/>
          </a:xfrm>
          <a:prstGeom prst="rect">
            <a:avLst/>
          </a:prstGeom>
        </p:spPr>
        <p:txBody>
          <a:bodyPr vert="horz" lIns="137154" tIns="68577" rIns="137154" bIns="68577" rtlCol="0" anchor="ctr">
            <a:normAutofit/>
          </a:body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ELIXIR VITAL </a:t>
            </a:r>
            <a:r>
              <a:rPr kumimoji="0" lang="en-US" sz="7200" b="0" i="0" u="none" strike="noStrike" kern="1200" cap="none" spc="0" normalizeH="0" baseline="0" noProof="0" dirty="0" err="1">
                <a:ln>
                  <a:noFill/>
                </a:ln>
                <a:solidFill>
                  <a:srgbClr val="3E3E3E"/>
                </a:solidFill>
                <a:effectLst/>
                <a:uLnTx/>
                <a:uFillTx/>
                <a:latin typeface="KyivType Sans2" panose="00000500000000000000" pitchFamily="50" charset="0"/>
                <a:ea typeface="+mn-ea"/>
                <a:cs typeface="+mn-cs"/>
              </a:rPr>
              <a:t>or </a:t>
            </a:r>
            <a:r>
              <a:rPr kumimoji="0" lang="en-US" sz="72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SERUM </a:t>
            </a:r>
            <a:r>
              <a:rPr kumimoji="0" lang="en-US" sz="7200" b="0"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rPr>
              <a:t>CBD</a:t>
            </a:r>
            <a:r>
              <a:rPr kumimoji="0" lang="en-US" sz="72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a:t>
            </a:r>
            <a:endParaRPr kumimoji="0" lang="fr-FR" sz="72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endParaRPr>
          </a:p>
        </p:txBody>
      </p:sp>
      <p:pic>
        <p:nvPicPr>
          <p:cNvPr id="3" name="Image 2" descr="Une image contenant texte&#10;&#10;Description générée automatiquement">
            <a:extLst>
              <a:ext uri="{FF2B5EF4-FFF2-40B4-BE49-F238E27FC236}">
                <a16:creationId xmlns:a16="http://schemas.microsoft.com/office/drawing/2014/main" id="{0C9907FE-B620-6612-3A96-A11C5F7BAA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65" r="37702" b="27593"/>
          <a:stretch/>
        </p:blipFill>
        <p:spPr>
          <a:xfrm>
            <a:off x="3889345" y="5665771"/>
            <a:ext cx="1347506" cy="4084295"/>
          </a:xfrm>
          <a:prstGeom prst="rect">
            <a:avLst/>
          </a:prstGeom>
        </p:spPr>
      </p:pic>
      <p:pic>
        <p:nvPicPr>
          <p:cNvPr id="12" name="Image 11">
            <a:extLst>
              <a:ext uri="{FF2B5EF4-FFF2-40B4-BE49-F238E27FC236}">
                <a16:creationId xmlns:a16="http://schemas.microsoft.com/office/drawing/2014/main" id="{B3011E55-0E06-4605-A7C2-0353E8BDB85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236037" y="4701736"/>
            <a:ext cx="3313339" cy="5296194"/>
          </a:xfrm>
          <a:prstGeom prst="rect">
            <a:avLst/>
          </a:prstGeom>
        </p:spPr>
      </p:pic>
    </p:spTree>
    <p:extLst>
      <p:ext uri="{BB962C8B-B14F-4D97-AF65-F5344CB8AC3E}">
        <p14:creationId xmlns:p14="http://schemas.microsoft.com/office/powerpoint/2010/main" val="285106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8"/>
                                        </p:tgtEl>
                                      </p:cBhvr>
                                    </p:animEffect>
                                    <p:anim calcmode="lin" valueType="num">
                                      <p:cBhvr>
                                        <p:cTn id="12" dur="1000"/>
                                        <p:tgtEl>
                                          <p:spTgt spid="8"/>
                                        </p:tgtEl>
                                        <p:attrNameLst>
                                          <p:attrName>ppt_x</p:attrName>
                                        </p:attrNameLst>
                                      </p:cBhvr>
                                      <p:tavLst>
                                        <p:tav tm="0">
                                          <p:val>
                                            <p:strVal val="ppt_x"/>
                                          </p:val>
                                        </p:tav>
                                        <p:tav tm="100000">
                                          <p:val>
                                            <p:strVal val="ppt_x"/>
                                          </p:val>
                                        </p:tav>
                                      </p:tavLst>
                                    </p:anim>
                                    <p:anim calcmode="lin" valueType="num">
                                      <p:cBhvr>
                                        <p:cTn id="13" dur="1000"/>
                                        <p:tgtEl>
                                          <p:spTgt spid="8"/>
                                        </p:tgtEl>
                                        <p:attrNameLst>
                                          <p:attrName>ppt_y</p:attrName>
                                        </p:attrNameLst>
                                      </p:cBhvr>
                                      <p:tavLst>
                                        <p:tav tm="0">
                                          <p:val>
                                            <p:strVal val="ppt_y"/>
                                          </p:val>
                                        </p:tav>
                                        <p:tav tm="100000">
                                          <p:val>
                                            <p:strVal val="ppt_y+.1"/>
                                          </p:val>
                                        </p:tav>
                                      </p:tavLst>
                                    </p:anim>
                                    <p:set>
                                      <p:cBhvr>
                                        <p:cTn id="14" dur="1" fill="hold">
                                          <p:stCondLst>
                                            <p:cond delay="999"/>
                                          </p:stCondLst>
                                        </p:cTn>
                                        <p:tgtEl>
                                          <p:spTgt spid="8"/>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12"/>
                                        </p:tgtEl>
                                      </p:cBhvr>
                                    </p:animEffect>
                                    <p:anim calcmode="lin" valueType="num">
                                      <p:cBhvr>
                                        <p:cTn id="17" dur="1000"/>
                                        <p:tgtEl>
                                          <p:spTgt spid="12"/>
                                        </p:tgtEl>
                                        <p:attrNameLst>
                                          <p:attrName>ppt_x</p:attrName>
                                        </p:attrNameLst>
                                      </p:cBhvr>
                                      <p:tavLst>
                                        <p:tav tm="0">
                                          <p:val>
                                            <p:strVal val="ppt_x"/>
                                          </p:val>
                                        </p:tav>
                                        <p:tav tm="100000">
                                          <p:val>
                                            <p:strVal val="ppt_x"/>
                                          </p:val>
                                        </p:tav>
                                      </p:tavLst>
                                    </p:anim>
                                    <p:anim calcmode="lin" valueType="num">
                                      <p:cBhvr>
                                        <p:cTn id="18" dur="1000"/>
                                        <p:tgtEl>
                                          <p:spTgt spid="12"/>
                                        </p:tgtEl>
                                        <p:attrNameLst>
                                          <p:attrName>ppt_y</p:attrName>
                                        </p:attrNameLst>
                                      </p:cBhvr>
                                      <p:tavLst>
                                        <p:tav tm="0">
                                          <p:val>
                                            <p:strVal val="ppt_y"/>
                                          </p:val>
                                        </p:tav>
                                        <p:tav tm="100000">
                                          <p:val>
                                            <p:strVal val="ppt_y+.1"/>
                                          </p:val>
                                        </p:tav>
                                      </p:tavLst>
                                    </p:anim>
                                    <p:set>
                                      <p:cBhvr>
                                        <p:cTn id="19"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e 30">
            <a:extLst>
              <a:ext uri="{FF2B5EF4-FFF2-40B4-BE49-F238E27FC236}">
                <a16:creationId xmlns:a16="http://schemas.microsoft.com/office/drawing/2014/main" id="{8F6AB711-A87F-B98B-7178-1429007B7D57}"/>
              </a:ext>
            </a:extLst>
          </p:cNvPr>
          <p:cNvGrpSpPr/>
          <p:nvPr/>
        </p:nvGrpSpPr>
        <p:grpSpPr>
          <a:xfrm>
            <a:off x="8610600" y="4546984"/>
            <a:ext cx="5299714" cy="2717800"/>
            <a:chOff x="8061178" y="6075232"/>
            <a:chExt cx="5299714" cy="2717800"/>
          </a:xfrm>
        </p:grpSpPr>
        <p:pic>
          <p:nvPicPr>
            <p:cNvPr id="6" name="Image 5" descr="Une image contenant rose, conception&#10;&#10;Description générée automatiquement">
              <a:extLst>
                <a:ext uri="{FF2B5EF4-FFF2-40B4-BE49-F238E27FC236}">
                  <a16:creationId xmlns:a16="http://schemas.microsoft.com/office/drawing/2014/main" id="{0A793BE8-C945-61ED-1F3A-4A700358074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31892" y="6075232"/>
              <a:ext cx="3429000" cy="2717800"/>
            </a:xfrm>
            <a:prstGeom prst="rect">
              <a:avLst/>
            </a:prstGeom>
          </p:spPr>
        </p:pic>
        <p:cxnSp>
          <p:nvCxnSpPr>
            <p:cNvPr id="5" name="Connecteur droit avec flèche 4">
              <a:extLst>
                <a:ext uri="{FF2B5EF4-FFF2-40B4-BE49-F238E27FC236}">
                  <a16:creationId xmlns:a16="http://schemas.microsoft.com/office/drawing/2014/main" id="{3EDC2CA3-A88A-8585-A35A-DAC9FC65C322}"/>
                </a:ext>
              </a:extLst>
            </p:cNvPr>
            <p:cNvCxnSpPr/>
            <p:nvPr/>
          </p:nvCxnSpPr>
          <p:spPr>
            <a:xfrm>
              <a:off x="8061178" y="7658100"/>
              <a:ext cx="108282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2095500" y="1820241"/>
            <a:ext cx="14097000" cy="830997"/>
          </a:xfrm>
          <a:prstGeom prst="rect">
            <a:avLst/>
          </a:prstGeom>
          <a:solidFill>
            <a:srgbClr val="00584A"/>
          </a:solidFill>
        </p:spPr>
        <p:txBody>
          <a:bodyPr wrap="square">
            <a:spAutoFit/>
          </a:bodyPr>
          <a:lstStyle/>
          <a:p>
            <a:pPr algn="ctr" defTabSz="1371600">
              <a:defRPr/>
            </a:pPr>
            <a:r>
              <a:rPr lang="fr-FR" sz="4800" dirty="0">
                <a:solidFill>
                  <a:schemeClr val="bg1"/>
                </a:solidFill>
                <a:latin typeface="Roboto Black" panose="02000000000000000000" pitchFamily="2" charset="0"/>
                <a:ea typeface="Roboto Black" panose="02000000000000000000" pitchFamily="2" charset="0"/>
              </a:rPr>
              <a:t>5 visible skin consequences</a:t>
            </a:r>
          </a:p>
        </p:txBody>
      </p:sp>
      <p:sp>
        <p:nvSpPr>
          <p:cNvPr id="2" name="Espace réservé du titre 1">
            <a:extLst>
              <a:ext uri="{FF2B5EF4-FFF2-40B4-BE49-F238E27FC236}">
                <a16:creationId xmlns:a16="http://schemas.microsoft.com/office/drawing/2014/main" id="{26C28730-7BC0-9399-E880-0F83FA424664}"/>
              </a:ext>
            </a:extLst>
          </p:cNvPr>
          <p:cNvSpPr txBox="1">
            <a:spLocks/>
          </p:cNvSpPr>
          <p:nvPr/>
        </p:nvSpPr>
        <p:spPr>
          <a:xfrm>
            <a:off x="2106386" y="8413024"/>
            <a:ext cx="17534873" cy="1225457"/>
          </a:xfrm>
          <a:prstGeom prst="rect">
            <a:avLst/>
          </a:prstGeom>
        </p:spPr>
        <p:txBody>
          <a:bodyPr vert="horz" lIns="137160" tIns="68580" rIns="137160" bIns="6858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gn="l" defTabSz="1371600">
              <a:lnSpc>
                <a:spcPct val="107000"/>
              </a:lnSpc>
              <a:spcAft>
                <a:spcPts val="1200"/>
              </a:spcAft>
              <a:defRPr/>
            </a:pPr>
            <a:br>
              <a:rPr lang="fr-FR" sz="3200" dirty="0">
                <a:latin typeface="Roboto Light"/>
                <a:ea typeface="Calibri" panose="020F0502020204030204" pitchFamily="34" charset="0"/>
                <a:cs typeface="Calibri" panose="020F0502020204030204" pitchFamily="34" charset="0"/>
              </a:rPr>
            </a:br>
            <a:r>
              <a:rPr lang="fr-FR" sz="2800" dirty="0">
                <a:latin typeface="Roboto Light"/>
                <a:ea typeface="Calibri" panose="020F0502020204030204" pitchFamily="34" charset="0"/>
                <a:cs typeface="Calibri" panose="020F0502020204030204" pitchFamily="34" charset="0"/>
              </a:rPr>
              <a:t> Accelerated skin aging, acne (adults), loss of radiance, dehydration and irritation (redness) </a:t>
            </a:r>
            <a:endParaRPr lang="fr-FR" sz="2800" dirty="0">
              <a:latin typeface="Roboto Light"/>
              <a:ea typeface="Calibri" panose="020F0502020204030204" pitchFamily="34" charset="0"/>
              <a:cs typeface="Times New Roman" panose="02020603050405020304" pitchFamily="18" charset="0"/>
            </a:endParaRPr>
          </a:p>
          <a:p>
            <a:pPr algn="l" defTabSz="1371600">
              <a:lnSpc>
                <a:spcPct val="107000"/>
              </a:lnSpc>
              <a:spcAft>
                <a:spcPts val="1200"/>
              </a:spcAft>
              <a:defRPr/>
            </a:pPr>
            <a:endParaRPr lang="fr-FR" sz="2800" spc="15" dirty="0">
              <a:highlight>
                <a:srgbClr val="FFFF00"/>
              </a:highlight>
              <a:latin typeface="Roboto Light"/>
              <a:ea typeface="Calibri" panose="020F0502020204030204" pitchFamily="34" charset="0"/>
              <a:cs typeface="Times New Roman" panose="02020603050405020304" pitchFamily="18" charset="0"/>
            </a:endParaRPr>
          </a:p>
        </p:txBody>
      </p:sp>
      <p:grpSp>
        <p:nvGrpSpPr>
          <p:cNvPr id="27" name="Groupe 26">
            <a:extLst>
              <a:ext uri="{FF2B5EF4-FFF2-40B4-BE49-F238E27FC236}">
                <a16:creationId xmlns:a16="http://schemas.microsoft.com/office/drawing/2014/main" id="{C5CBA610-97D2-9D80-2A1A-A64FD01195EC}"/>
              </a:ext>
            </a:extLst>
          </p:cNvPr>
          <p:cNvGrpSpPr/>
          <p:nvPr/>
        </p:nvGrpSpPr>
        <p:grpSpPr>
          <a:xfrm>
            <a:off x="5045222" y="5123614"/>
            <a:ext cx="3337442" cy="1689929"/>
            <a:chOff x="4495800" y="6651862"/>
            <a:chExt cx="3337442" cy="1689929"/>
          </a:xfrm>
        </p:grpSpPr>
        <p:pic>
          <p:nvPicPr>
            <p:cNvPr id="9" name="Picture 2" descr="Vector Thin Line Icon Of Cortisol Molecular Structure Chemical Formula  Stock Illustration - Download Image Now - iStock">
              <a:extLst>
                <a:ext uri="{FF2B5EF4-FFF2-40B4-BE49-F238E27FC236}">
                  <a16:creationId xmlns:a16="http://schemas.microsoft.com/office/drawing/2014/main" id="{56ADB4A6-F088-EC33-D250-C5264E10B7F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43313" y="6651862"/>
              <a:ext cx="1689929" cy="168992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necteur droit avec flèche 10">
              <a:extLst>
                <a:ext uri="{FF2B5EF4-FFF2-40B4-BE49-F238E27FC236}">
                  <a16:creationId xmlns:a16="http://schemas.microsoft.com/office/drawing/2014/main" id="{DE52BE23-813E-D195-6666-32B254FC6696}"/>
                </a:ext>
              </a:extLst>
            </p:cNvPr>
            <p:cNvCxnSpPr/>
            <p:nvPr/>
          </p:nvCxnSpPr>
          <p:spPr>
            <a:xfrm>
              <a:off x="4495800" y="7496827"/>
              <a:ext cx="108282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e 22">
            <a:extLst>
              <a:ext uri="{FF2B5EF4-FFF2-40B4-BE49-F238E27FC236}">
                <a16:creationId xmlns:a16="http://schemas.microsoft.com/office/drawing/2014/main" id="{AA78203C-F375-1729-B763-5B4E27325900}"/>
              </a:ext>
            </a:extLst>
          </p:cNvPr>
          <p:cNvGrpSpPr/>
          <p:nvPr/>
        </p:nvGrpSpPr>
        <p:grpSpPr>
          <a:xfrm>
            <a:off x="1685585" y="4142792"/>
            <a:ext cx="2820287" cy="2921859"/>
            <a:chOff x="677030" y="5684162"/>
            <a:chExt cx="2820287" cy="2921859"/>
          </a:xfrm>
        </p:grpSpPr>
        <p:pic>
          <p:nvPicPr>
            <p:cNvPr id="8" name="Image 7" descr="Une image contenant Graphique, clipart, cœur, créativité&#10;&#10;Description générée automatiquement">
              <a:extLst>
                <a:ext uri="{FF2B5EF4-FFF2-40B4-BE49-F238E27FC236}">
                  <a16:creationId xmlns:a16="http://schemas.microsoft.com/office/drawing/2014/main" id="{435C1739-BB15-990B-62C3-C4294B2594A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24730" y="6433434"/>
              <a:ext cx="2172587" cy="2172587"/>
            </a:xfrm>
            <a:prstGeom prst="rect">
              <a:avLst/>
            </a:prstGeom>
          </p:spPr>
        </p:pic>
        <p:pic>
          <p:nvPicPr>
            <p:cNvPr id="17" name="Image 16" descr="Une image contenant Graphique, Police, texte, logo&#10;&#10;Description générée automatiquement">
              <a:extLst>
                <a:ext uri="{FF2B5EF4-FFF2-40B4-BE49-F238E27FC236}">
                  <a16:creationId xmlns:a16="http://schemas.microsoft.com/office/drawing/2014/main" id="{47E72F0C-B08C-8E10-C023-43DA83BFBCF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7030" y="5684162"/>
              <a:ext cx="1444606" cy="1444606"/>
            </a:xfrm>
            <a:prstGeom prst="rect">
              <a:avLst/>
            </a:prstGeom>
          </p:spPr>
        </p:pic>
      </p:grpSp>
      <p:sp>
        <p:nvSpPr>
          <p:cNvPr id="21" name="ZoneTexte 20">
            <a:extLst>
              <a:ext uri="{FF2B5EF4-FFF2-40B4-BE49-F238E27FC236}">
                <a16:creationId xmlns:a16="http://schemas.microsoft.com/office/drawing/2014/main" id="{FFF6C38D-E0A2-0075-2734-AAF3E9815C4A}"/>
              </a:ext>
            </a:extLst>
          </p:cNvPr>
          <p:cNvSpPr txBox="1"/>
          <p:nvPr/>
        </p:nvSpPr>
        <p:spPr>
          <a:xfrm>
            <a:off x="13817375" y="6340356"/>
            <a:ext cx="3801986" cy="369332"/>
          </a:xfrm>
          <a:prstGeom prst="rect">
            <a:avLst/>
          </a:prstGeom>
          <a:noFill/>
        </p:spPr>
        <p:txBody>
          <a:bodyPr wrap="square" rtlCol="0">
            <a:spAutoFit/>
          </a:bodyPr>
          <a:lstStyle/>
          <a:p>
            <a:r>
              <a:rPr lang="fr-FR" b="1" dirty="0"/>
              <a:t>Reduced immune defenses</a:t>
            </a:r>
          </a:p>
        </p:txBody>
      </p:sp>
      <p:sp>
        <p:nvSpPr>
          <p:cNvPr id="22" name="ZoneTexte 21">
            <a:extLst>
              <a:ext uri="{FF2B5EF4-FFF2-40B4-BE49-F238E27FC236}">
                <a16:creationId xmlns:a16="http://schemas.microsoft.com/office/drawing/2014/main" id="{8F757B0E-ECDD-FD2E-A38E-CBB1299E4FD6}"/>
              </a:ext>
            </a:extLst>
          </p:cNvPr>
          <p:cNvSpPr txBox="1"/>
          <p:nvPr/>
        </p:nvSpPr>
        <p:spPr>
          <a:xfrm>
            <a:off x="12877415" y="5280557"/>
            <a:ext cx="4392536" cy="646331"/>
          </a:xfrm>
          <a:prstGeom prst="rect">
            <a:avLst/>
          </a:prstGeom>
          <a:noFill/>
        </p:spPr>
        <p:txBody>
          <a:bodyPr wrap="square" rtlCol="0">
            <a:spAutoFit/>
          </a:bodyPr>
          <a:lstStyle/>
          <a:p>
            <a:r>
              <a:rPr lang="fr-FR" b="1" dirty="0"/>
              <a:t>Impaired healing/cell renewal processes</a:t>
            </a:r>
          </a:p>
        </p:txBody>
      </p:sp>
      <p:grpSp>
        <p:nvGrpSpPr>
          <p:cNvPr id="15" name="Groupe 14">
            <a:extLst>
              <a:ext uri="{FF2B5EF4-FFF2-40B4-BE49-F238E27FC236}">
                <a16:creationId xmlns:a16="http://schemas.microsoft.com/office/drawing/2014/main" id="{906E7000-DA51-35EE-88D8-9296C1C1F5AA}"/>
              </a:ext>
            </a:extLst>
          </p:cNvPr>
          <p:cNvGrpSpPr/>
          <p:nvPr/>
        </p:nvGrpSpPr>
        <p:grpSpPr>
          <a:xfrm>
            <a:off x="9232553" y="3888735"/>
            <a:ext cx="2469774" cy="963598"/>
            <a:chOff x="8683131" y="5416983"/>
            <a:chExt cx="2469774" cy="963598"/>
          </a:xfrm>
        </p:grpSpPr>
        <p:sp>
          <p:nvSpPr>
            <p:cNvPr id="19" name="ZoneTexte 18">
              <a:extLst>
                <a:ext uri="{FF2B5EF4-FFF2-40B4-BE49-F238E27FC236}">
                  <a16:creationId xmlns:a16="http://schemas.microsoft.com/office/drawing/2014/main" id="{732E928D-2BA3-7A0D-B725-E62CE573A7A1}"/>
                </a:ext>
              </a:extLst>
            </p:cNvPr>
            <p:cNvSpPr txBox="1"/>
            <p:nvPr/>
          </p:nvSpPr>
          <p:spPr>
            <a:xfrm>
              <a:off x="8683131" y="5416983"/>
              <a:ext cx="2469774" cy="369332"/>
            </a:xfrm>
            <a:prstGeom prst="rect">
              <a:avLst/>
            </a:prstGeom>
            <a:noFill/>
          </p:spPr>
          <p:txBody>
            <a:bodyPr wrap="square" rtlCol="0">
              <a:spAutoFit/>
            </a:bodyPr>
            <a:lstStyle/>
            <a:p>
              <a:r>
                <a:rPr lang="fr-FR" b="1" dirty="0" err="1"/>
                <a:t>Sebum</a:t>
              </a:r>
              <a:r>
                <a:rPr lang="fr-FR" b="1" dirty="0"/>
                <a:t> </a:t>
              </a:r>
              <a:r>
                <a:rPr lang="fr-FR" b="1" dirty="0" err="1"/>
                <a:t>excess</a:t>
              </a:r>
              <a:endParaRPr lang="fr-FR" b="1" dirty="0"/>
            </a:p>
          </p:txBody>
        </p:sp>
        <p:pic>
          <p:nvPicPr>
            <p:cNvPr id="28" name="Image 27" descr="Une image contenant jaune&#10;&#10;Description générée automatiquement">
              <a:extLst>
                <a:ext uri="{FF2B5EF4-FFF2-40B4-BE49-F238E27FC236}">
                  <a16:creationId xmlns:a16="http://schemas.microsoft.com/office/drawing/2014/main" id="{9160886E-5BE8-44F6-BA95-8463178F707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057201" y="5786315"/>
              <a:ext cx="425494" cy="594266"/>
            </a:xfrm>
            <a:prstGeom prst="rect">
              <a:avLst/>
            </a:prstGeom>
          </p:spPr>
        </p:pic>
      </p:grpSp>
      <p:grpSp>
        <p:nvGrpSpPr>
          <p:cNvPr id="7" name="Groupe 6">
            <a:extLst>
              <a:ext uri="{FF2B5EF4-FFF2-40B4-BE49-F238E27FC236}">
                <a16:creationId xmlns:a16="http://schemas.microsoft.com/office/drawing/2014/main" id="{0A621E11-C859-C491-099C-F6D9436FDBA4}"/>
              </a:ext>
            </a:extLst>
          </p:cNvPr>
          <p:cNvGrpSpPr/>
          <p:nvPr/>
        </p:nvGrpSpPr>
        <p:grpSpPr>
          <a:xfrm>
            <a:off x="11440540" y="3396002"/>
            <a:ext cx="2469774" cy="1042671"/>
            <a:chOff x="10891118" y="4924250"/>
            <a:chExt cx="2469774" cy="1042671"/>
          </a:xfrm>
        </p:grpSpPr>
        <p:sp>
          <p:nvSpPr>
            <p:cNvPr id="18" name="ZoneTexte 17">
              <a:extLst>
                <a:ext uri="{FF2B5EF4-FFF2-40B4-BE49-F238E27FC236}">
                  <a16:creationId xmlns:a16="http://schemas.microsoft.com/office/drawing/2014/main" id="{1EB7CA70-6711-14F8-5B78-106E4A60962C}"/>
                </a:ext>
              </a:extLst>
            </p:cNvPr>
            <p:cNvSpPr txBox="1"/>
            <p:nvPr/>
          </p:nvSpPr>
          <p:spPr>
            <a:xfrm>
              <a:off x="10891118" y="4924250"/>
              <a:ext cx="2469774" cy="369332"/>
            </a:xfrm>
            <a:prstGeom prst="rect">
              <a:avLst/>
            </a:prstGeom>
            <a:noFill/>
          </p:spPr>
          <p:txBody>
            <a:bodyPr wrap="square" rtlCol="0">
              <a:spAutoFit/>
            </a:bodyPr>
            <a:lstStyle/>
            <a:p>
              <a:r>
                <a:rPr lang="fr-FR" b="1" dirty="0"/>
                <a:t>Inflammation</a:t>
              </a:r>
            </a:p>
          </p:txBody>
        </p:sp>
        <p:pic>
          <p:nvPicPr>
            <p:cNvPr id="30" name="Image 29" descr="Une image contenant Graphique, cercle, conception, art&#10;&#10;Description générée automatiquement">
              <a:extLst>
                <a:ext uri="{FF2B5EF4-FFF2-40B4-BE49-F238E27FC236}">
                  <a16:creationId xmlns:a16="http://schemas.microsoft.com/office/drawing/2014/main" id="{C24DE9D8-8051-98BF-8EE6-1B4479F56CF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936271" y="5328284"/>
              <a:ext cx="1189734" cy="638637"/>
            </a:xfrm>
            <a:prstGeom prst="rect">
              <a:avLst/>
            </a:prstGeom>
          </p:spPr>
        </p:pic>
      </p:grpSp>
      <p:grpSp>
        <p:nvGrpSpPr>
          <p:cNvPr id="29" name="Groupe 28">
            <a:extLst>
              <a:ext uri="{FF2B5EF4-FFF2-40B4-BE49-F238E27FC236}">
                <a16:creationId xmlns:a16="http://schemas.microsoft.com/office/drawing/2014/main" id="{06E6C868-E51A-6D4D-359D-A74EBD49F1B0}"/>
              </a:ext>
            </a:extLst>
          </p:cNvPr>
          <p:cNvGrpSpPr/>
          <p:nvPr/>
        </p:nvGrpSpPr>
        <p:grpSpPr>
          <a:xfrm>
            <a:off x="12890862" y="3615252"/>
            <a:ext cx="4566946" cy="1175803"/>
            <a:chOff x="12341440" y="5143500"/>
            <a:chExt cx="4566946" cy="1175803"/>
          </a:xfrm>
        </p:grpSpPr>
        <p:pic>
          <p:nvPicPr>
            <p:cNvPr id="24" name="Image 23" descr="Une image contenant symbole, Graphique, Police, graphisme&#10;&#10;Description générée automatiquement">
              <a:extLst>
                <a:ext uri="{FF2B5EF4-FFF2-40B4-BE49-F238E27FC236}">
                  <a16:creationId xmlns:a16="http://schemas.microsoft.com/office/drawing/2014/main" id="{52392F40-E844-7183-BFDF-3672943C75C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341440" y="5143500"/>
              <a:ext cx="1175803" cy="1175803"/>
            </a:xfrm>
            <a:prstGeom prst="rect">
              <a:avLst/>
            </a:prstGeom>
          </p:spPr>
        </p:pic>
        <p:sp>
          <p:nvSpPr>
            <p:cNvPr id="20" name="ZoneTexte 19">
              <a:extLst>
                <a:ext uri="{FF2B5EF4-FFF2-40B4-BE49-F238E27FC236}">
                  <a16:creationId xmlns:a16="http://schemas.microsoft.com/office/drawing/2014/main" id="{04EBC820-DFC3-9BD0-ADFE-7A74FF9CBCFB}"/>
                </a:ext>
              </a:extLst>
            </p:cNvPr>
            <p:cNvSpPr txBox="1"/>
            <p:nvPr/>
          </p:nvSpPr>
          <p:spPr>
            <a:xfrm>
              <a:off x="13106400" y="5350786"/>
              <a:ext cx="3801986" cy="369332"/>
            </a:xfrm>
            <a:prstGeom prst="rect">
              <a:avLst/>
            </a:prstGeom>
            <a:noFill/>
          </p:spPr>
          <p:txBody>
            <a:bodyPr wrap="square" rtlCol="0">
              <a:spAutoFit/>
            </a:bodyPr>
            <a:lstStyle/>
            <a:p>
              <a:r>
                <a:rPr lang="fr-FR" b="1" dirty="0" err="1"/>
                <a:t>Transepidermal </a:t>
              </a:r>
              <a:r>
                <a:rPr lang="fr-FR" b="1" dirty="0"/>
                <a:t>water loss</a:t>
              </a:r>
            </a:p>
          </p:txBody>
        </p:sp>
      </p:grpSp>
      <p:sp>
        <p:nvSpPr>
          <p:cNvPr id="3" name="Titre 2">
            <a:extLst>
              <a:ext uri="{FF2B5EF4-FFF2-40B4-BE49-F238E27FC236}">
                <a16:creationId xmlns:a16="http://schemas.microsoft.com/office/drawing/2014/main" id="{0C7BA6F6-75ED-BF63-E9ED-7FB6F03CA658}"/>
              </a:ext>
            </a:extLst>
          </p:cNvPr>
          <p:cNvSpPr txBox="1">
            <a:spLocks/>
          </p:cNvSpPr>
          <p:nvPr/>
        </p:nvSpPr>
        <p:spPr>
          <a:xfrm>
            <a:off x="1261260" y="756421"/>
            <a:ext cx="15773400" cy="118805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200" dirty="0"/>
              <a:t>Stress &amp; lack of sleep</a:t>
            </a:r>
          </a:p>
        </p:txBody>
      </p:sp>
      <p:sp>
        <p:nvSpPr>
          <p:cNvPr id="10" name="Flèche : bas 9">
            <a:extLst>
              <a:ext uri="{FF2B5EF4-FFF2-40B4-BE49-F238E27FC236}">
                <a16:creationId xmlns:a16="http://schemas.microsoft.com/office/drawing/2014/main" id="{6EAA4A7A-D63D-D78C-1845-020492E6A50C}"/>
              </a:ext>
            </a:extLst>
          </p:cNvPr>
          <p:cNvSpPr/>
          <p:nvPr/>
        </p:nvSpPr>
        <p:spPr>
          <a:xfrm>
            <a:off x="8691142" y="7478226"/>
            <a:ext cx="1082822" cy="996550"/>
          </a:xfrm>
          <a:prstGeom prst="downArrow">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4001009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0C8698DD-D281-FEEF-10FB-DA1E08C9F671}"/>
              </a:ext>
            </a:extLst>
          </p:cNvPr>
          <p:cNvSpPr txBox="1"/>
          <p:nvPr/>
        </p:nvSpPr>
        <p:spPr>
          <a:xfrm>
            <a:off x="271463" y="2588429"/>
            <a:ext cx="17802225" cy="1384995"/>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 In times of stress, my skin </a:t>
            </a:r>
            <a:r>
              <a:rPr kumimoji="0" lang="fr-FR" sz="4200" b="0" i="0" u="none" strike="noStrike" kern="1200" cap="none" spc="0" normalizeH="0" baseline="0" noProof="0" dirty="0" err="1">
                <a:ln>
                  <a:noFill/>
                </a:ln>
                <a:solidFill>
                  <a:srgbClr val="333638"/>
                </a:solidFill>
                <a:effectLst/>
                <a:uLnTx/>
                <a:uFillTx/>
                <a:latin typeface="Roboto" panose="02000000000000000000" pitchFamily="2" charset="0"/>
                <a:ea typeface="Roboto" panose="02000000000000000000" pitchFamily="2" charset="0"/>
                <a:cs typeface="+mn-cs"/>
              </a:rPr>
              <a:t>is</a:t>
            </a:r>
            <a:r>
              <a:rPr kumimoji="0" lang="fr-FR" sz="42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 more</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sensitive to external </a:t>
            </a:r>
            <a:r>
              <a:rPr kumimoji="0" lang="fr-FR" sz="4200" b="0" i="0" u="none" strike="noStrike" kern="1200" cap="none" spc="0" normalizeH="0" baseline="0" noProof="0" dirty="0" err="1">
                <a:ln>
                  <a:noFill/>
                </a:ln>
                <a:solidFill>
                  <a:srgbClr val="333638"/>
                </a:solidFill>
                <a:effectLst/>
                <a:uLnTx/>
                <a:uFillTx/>
                <a:latin typeface="Roboto" panose="02000000000000000000" pitchFamily="2" charset="0"/>
                <a:ea typeface="Roboto" panose="02000000000000000000" pitchFamily="2" charset="0"/>
                <a:cs typeface="+mn-cs"/>
              </a:rPr>
              <a:t>aggressions</a:t>
            </a:r>
            <a:r>
              <a:rPr kumimoji="0" lang="fr-FR" sz="42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 »</a:t>
            </a:r>
          </a:p>
        </p:txBody>
      </p:sp>
      <p:sp>
        <p:nvSpPr>
          <p:cNvPr id="8" name="Rectangle 7">
            <a:extLst>
              <a:ext uri="{FF2B5EF4-FFF2-40B4-BE49-F238E27FC236}">
                <a16:creationId xmlns:a16="http://schemas.microsoft.com/office/drawing/2014/main" id="{DB672F77-58FA-09A9-7AEC-712C98278702}"/>
              </a:ext>
            </a:extLst>
          </p:cNvPr>
          <p:cNvSpPr/>
          <p:nvPr/>
        </p:nvSpPr>
        <p:spPr>
          <a:xfrm>
            <a:off x="8848975" y="6629885"/>
            <a:ext cx="800219" cy="646331"/>
          </a:xfrm>
          <a:prstGeom prst="rect">
            <a:avLst/>
          </a:prstGeom>
        </p:spPr>
        <p:txBody>
          <a:bodyPr wrap="non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OR</a:t>
            </a:r>
          </a:p>
        </p:txBody>
      </p:sp>
      <p:sp>
        <p:nvSpPr>
          <p:cNvPr id="9" name="ZoneTexte 8">
            <a:extLst>
              <a:ext uri="{FF2B5EF4-FFF2-40B4-BE49-F238E27FC236}">
                <a16:creationId xmlns:a16="http://schemas.microsoft.com/office/drawing/2014/main" id="{01DE230D-4133-3904-DAB3-135EC3107EDC}"/>
              </a:ext>
            </a:extLst>
          </p:cNvPr>
          <p:cNvSpPr txBox="1"/>
          <p:nvPr/>
        </p:nvSpPr>
        <p:spPr>
          <a:xfrm>
            <a:off x="2" y="4701736"/>
            <a:ext cx="9144000" cy="830997"/>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ELIXIR VITAL</a:t>
            </a:r>
          </a:p>
        </p:txBody>
      </p:sp>
      <p:sp>
        <p:nvSpPr>
          <p:cNvPr id="10" name="ZoneTexte 9">
            <a:extLst>
              <a:ext uri="{FF2B5EF4-FFF2-40B4-BE49-F238E27FC236}">
                <a16:creationId xmlns:a16="http://schemas.microsoft.com/office/drawing/2014/main" id="{9AE1697F-BA08-3C17-C69F-5630680248D0}"/>
              </a:ext>
            </a:extLst>
          </p:cNvPr>
          <p:cNvSpPr txBox="1"/>
          <p:nvPr/>
        </p:nvSpPr>
        <p:spPr>
          <a:xfrm>
            <a:off x="9144003" y="4614863"/>
            <a:ext cx="9143997" cy="1107996"/>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SERUM </a:t>
            </a:r>
            <a:r>
              <a:rPr kumimoji="0" lang="fr-FR" sz="6600" b="0"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cs typeface="+mn-cs"/>
              </a:rPr>
              <a:t>CBD</a:t>
            </a:r>
            <a:endParaRPr kumimoji="0" lang="fr-FR" sz="4800" b="0"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cs typeface="+mn-cs"/>
            </a:endParaRPr>
          </a:p>
        </p:txBody>
      </p:sp>
      <p:sp>
        <p:nvSpPr>
          <p:cNvPr id="11" name="Rectangle 10">
            <a:extLst>
              <a:ext uri="{FF2B5EF4-FFF2-40B4-BE49-F238E27FC236}">
                <a16:creationId xmlns:a16="http://schemas.microsoft.com/office/drawing/2014/main" id="{483C90C7-35FD-0C59-C6D0-D4E8281D5DB7}"/>
              </a:ext>
            </a:extLst>
          </p:cNvPr>
          <p:cNvSpPr/>
          <p:nvPr/>
        </p:nvSpPr>
        <p:spPr>
          <a:xfrm>
            <a:off x="1" y="586314"/>
            <a:ext cx="18287999" cy="1135695"/>
          </a:xfrm>
          <a:prstGeom prst="rect">
            <a:avLst/>
          </a:prstGeom>
        </p:spPr>
        <p:txBody>
          <a:bodyPr vert="horz" lIns="137154" tIns="68577" rIns="137154" bIns="68577" rtlCol="0" anchor="ctr">
            <a:normAutofit/>
          </a:body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ELIXIR VITAL </a:t>
            </a:r>
            <a:r>
              <a:rPr kumimoji="0" lang="en-US" sz="7200" b="0" i="0" u="none" strike="noStrike" kern="1200" cap="none" spc="0" normalizeH="0" baseline="0" noProof="0" dirty="0" err="1">
                <a:ln>
                  <a:noFill/>
                </a:ln>
                <a:solidFill>
                  <a:srgbClr val="3E3E3E"/>
                </a:solidFill>
                <a:effectLst/>
                <a:uLnTx/>
                <a:uFillTx/>
                <a:latin typeface="KyivType Sans2" panose="00000500000000000000" pitchFamily="50" charset="0"/>
                <a:ea typeface="+mn-ea"/>
                <a:cs typeface="+mn-cs"/>
              </a:rPr>
              <a:t>or </a:t>
            </a:r>
            <a:r>
              <a:rPr kumimoji="0" lang="en-US" sz="72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SERUM </a:t>
            </a:r>
            <a:r>
              <a:rPr kumimoji="0" lang="en-US" sz="7200" b="0" i="0" u="none" strike="noStrike" kern="1200" cap="none" spc="0" normalizeH="0" baseline="0" noProof="0" dirty="0">
                <a:ln>
                  <a:noFill/>
                </a:ln>
                <a:solidFill>
                  <a:srgbClr val="006653"/>
                </a:solidFill>
                <a:effectLst/>
                <a:uLnTx/>
                <a:uFillTx/>
                <a:latin typeface="KyivType Sans2" panose="00000500000000000000" pitchFamily="50" charset="0"/>
                <a:ea typeface="+mn-ea"/>
                <a:cs typeface="+mn-cs"/>
              </a:rPr>
              <a:t>CBD</a:t>
            </a:r>
            <a:r>
              <a:rPr kumimoji="0" lang="en-US" sz="72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a:t>
            </a:r>
            <a:endParaRPr kumimoji="0" lang="fr-FR" sz="72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endParaRPr>
          </a:p>
        </p:txBody>
      </p:sp>
      <p:pic>
        <p:nvPicPr>
          <p:cNvPr id="3" name="Image 2" descr="Une image contenant texte&#10;&#10;Description générée automatiquement">
            <a:extLst>
              <a:ext uri="{FF2B5EF4-FFF2-40B4-BE49-F238E27FC236}">
                <a16:creationId xmlns:a16="http://schemas.microsoft.com/office/drawing/2014/main" id="{0C9907FE-B620-6612-3A96-A11C5F7BAA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65" r="37702" b="27593"/>
          <a:stretch/>
        </p:blipFill>
        <p:spPr>
          <a:xfrm>
            <a:off x="3889345" y="5665771"/>
            <a:ext cx="1347506" cy="4084295"/>
          </a:xfrm>
          <a:prstGeom prst="rect">
            <a:avLst/>
          </a:prstGeom>
        </p:spPr>
      </p:pic>
      <p:pic>
        <p:nvPicPr>
          <p:cNvPr id="2" name="Image 1">
            <a:extLst>
              <a:ext uri="{FF2B5EF4-FFF2-40B4-BE49-F238E27FC236}">
                <a16:creationId xmlns:a16="http://schemas.microsoft.com/office/drawing/2014/main" id="{56E239F2-A8B1-BA91-1331-00DE9823FE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236037" y="4701736"/>
            <a:ext cx="3313339" cy="5296194"/>
          </a:xfrm>
          <a:prstGeom prst="rect">
            <a:avLst/>
          </a:prstGeom>
        </p:spPr>
      </p:pic>
    </p:spTree>
    <p:extLst>
      <p:ext uri="{BB962C8B-B14F-4D97-AF65-F5344CB8AC3E}">
        <p14:creationId xmlns:p14="http://schemas.microsoft.com/office/powerpoint/2010/main" val="408573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3"/>
                                        </p:tgtEl>
                                      </p:cBhvr>
                                    </p:animEffect>
                                    <p:anim calcmode="lin" valueType="num">
                                      <p:cBhvr>
                                        <p:cTn id="12" dur="1000"/>
                                        <p:tgtEl>
                                          <p:spTgt spid="3"/>
                                        </p:tgtEl>
                                        <p:attrNameLst>
                                          <p:attrName>ppt_x</p:attrName>
                                        </p:attrNameLst>
                                      </p:cBhvr>
                                      <p:tavLst>
                                        <p:tav tm="0">
                                          <p:val>
                                            <p:strVal val="ppt_x"/>
                                          </p:val>
                                        </p:tav>
                                        <p:tav tm="100000">
                                          <p:val>
                                            <p:strVal val="ppt_x"/>
                                          </p:val>
                                        </p:tav>
                                      </p:tavLst>
                                    </p:anim>
                                    <p:anim calcmode="lin" valueType="num">
                                      <p:cBhvr>
                                        <p:cTn id="13" dur="1000"/>
                                        <p:tgtEl>
                                          <p:spTgt spid="3"/>
                                        </p:tgtEl>
                                        <p:attrNameLst>
                                          <p:attrName>ppt_y</p:attrName>
                                        </p:attrNameLst>
                                      </p:cBhvr>
                                      <p:tavLst>
                                        <p:tav tm="0">
                                          <p:val>
                                            <p:strVal val="ppt_y"/>
                                          </p:val>
                                        </p:tav>
                                        <p:tav tm="100000">
                                          <p:val>
                                            <p:strVal val="ppt_y+.1"/>
                                          </p:val>
                                        </p:tav>
                                      </p:tavLst>
                                    </p:anim>
                                    <p:set>
                                      <p:cBhvr>
                                        <p:cTn id="14" dur="1" fill="hold">
                                          <p:stCondLst>
                                            <p:cond delay="999"/>
                                          </p:stCondLst>
                                        </p:cTn>
                                        <p:tgtEl>
                                          <p:spTgt spid="3"/>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8"/>
                                        </p:tgtEl>
                                      </p:cBhvr>
                                    </p:animEffect>
                                    <p:anim calcmode="lin" valueType="num">
                                      <p:cBhvr>
                                        <p:cTn id="17" dur="1000"/>
                                        <p:tgtEl>
                                          <p:spTgt spid="8"/>
                                        </p:tgtEl>
                                        <p:attrNameLst>
                                          <p:attrName>ppt_x</p:attrName>
                                        </p:attrNameLst>
                                      </p:cBhvr>
                                      <p:tavLst>
                                        <p:tav tm="0">
                                          <p:val>
                                            <p:strVal val="ppt_x"/>
                                          </p:val>
                                        </p:tav>
                                        <p:tav tm="100000">
                                          <p:val>
                                            <p:strVal val="ppt_x"/>
                                          </p:val>
                                        </p:tav>
                                      </p:tavLst>
                                    </p:anim>
                                    <p:anim calcmode="lin" valueType="num">
                                      <p:cBhvr>
                                        <p:cTn id="18" dur="1000"/>
                                        <p:tgtEl>
                                          <p:spTgt spid="8"/>
                                        </p:tgtEl>
                                        <p:attrNameLst>
                                          <p:attrName>ppt_y</p:attrName>
                                        </p:attrNameLst>
                                      </p:cBhvr>
                                      <p:tavLst>
                                        <p:tav tm="0">
                                          <p:val>
                                            <p:strVal val="ppt_y"/>
                                          </p:val>
                                        </p:tav>
                                        <p:tav tm="100000">
                                          <p:val>
                                            <p:strVal val="ppt_y+.1"/>
                                          </p:val>
                                        </p:tav>
                                      </p:tavLst>
                                    </p:anim>
                                    <p:set>
                                      <p:cBhvr>
                                        <p:cTn id="19"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0C8698DD-D281-FEEF-10FB-DA1E08C9F671}"/>
              </a:ext>
            </a:extLst>
          </p:cNvPr>
          <p:cNvSpPr txBox="1"/>
          <p:nvPr/>
        </p:nvSpPr>
        <p:spPr>
          <a:xfrm>
            <a:off x="271463" y="2588429"/>
            <a:ext cx="17802225" cy="1384995"/>
          </a:xfrm>
          <a:prstGeom prst="rect">
            <a:avLst/>
          </a:prstGeom>
          <a:noFill/>
        </p:spPr>
        <p:txBody>
          <a:bodyPr wrap="square">
            <a:spAutoFit/>
          </a:bodyPr>
          <a:lstStyle/>
          <a:p>
            <a:pPr marL="0" marR="0" lvl="0" indent="0" algn="ctr" defTabSz="2057400"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 I have a few imperfections and rough skin </a:t>
            </a:r>
          </a:p>
          <a:p>
            <a:pPr marL="0" marR="0" lvl="0" indent="0" algn="ctr" defTabSz="2057400"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and feelings of </a:t>
            </a:r>
            <a:r>
              <a:rPr kumimoji="0" lang="fr-FR" sz="4200" b="0" i="0" u="none" strike="noStrike" kern="1200" cap="none" spc="0" normalizeH="0" baseline="0" noProof="0" dirty="0" err="1">
                <a:ln>
                  <a:noFill/>
                </a:ln>
                <a:solidFill>
                  <a:srgbClr val="333638"/>
                </a:solidFill>
                <a:effectLst/>
                <a:uLnTx/>
                <a:uFillTx/>
                <a:latin typeface="Roboto" panose="02000000000000000000" pitchFamily="2" charset="0"/>
                <a:ea typeface="Roboto" panose="02000000000000000000" pitchFamily="2" charset="0"/>
                <a:cs typeface="+mn-cs"/>
              </a:rPr>
              <a:t>tightness</a:t>
            </a:r>
            <a:r>
              <a:rPr kumimoji="0" lang="fr-FR" sz="42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 »</a:t>
            </a:r>
          </a:p>
        </p:txBody>
      </p:sp>
      <p:sp>
        <p:nvSpPr>
          <p:cNvPr id="8" name="Rectangle 7">
            <a:extLst>
              <a:ext uri="{FF2B5EF4-FFF2-40B4-BE49-F238E27FC236}">
                <a16:creationId xmlns:a16="http://schemas.microsoft.com/office/drawing/2014/main" id="{DB672F77-58FA-09A9-7AEC-712C98278702}"/>
              </a:ext>
            </a:extLst>
          </p:cNvPr>
          <p:cNvSpPr/>
          <p:nvPr/>
        </p:nvSpPr>
        <p:spPr>
          <a:xfrm>
            <a:off x="8848975" y="6629885"/>
            <a:ext cx="800219" cy="646331"/>
          </a:xfrm>
          <a:prstGeom prst="rect">
            <a:avLst/>
          </a:prstGeom>
        </p:spPr>
        <p:txBody>
          <a:bodyPr wrap="non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OR</a:t>
            </a:r>
          </a:p>
        </p:txBody>
      </p:sp>
      <p:sp>
        <p:nvSpPr>
          <p:cNvPr id="9" name="ZoneTexte 8">
            <a:extLst>
              <a:ext uri="{FF2B5EF4-FFF2-40B4-BE49-F238E27FC236}">
                <a16:creationId xmlns:a16="http://schemas.microsoft.com/office/drawing/2014/main" id="{01DE230D-4133-3904-DAB3-135EC3107EDC}"/>
              </a:ext>
            </a:extLst>
          </p:cNvPr>
          <p:cNvSpPr txBox="1"/>
          <p:nvPr/>
        </p:nvSpPr>
        <p:spPr>
          <a:xfrm>
            <a:off x="2" y="4701736"/>
            <a:ext cx="9144000" cy="830997"/>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ELIXIR VITAL</a:t>
            </a:r>
          </a:p>
        </p:txBody>
      </p:sp>
      <p:sp>
        <p:nvSpPr>
          <p:cNvPr id="10" name="ZoneTexte 9">
            <a:extLst>
              <a:ext uri="{FF2B5EF4-FFF2-40B4-BE49-F238E27FC236}">
                <a16:creationId xmlns:a16="http://schemas.microsoft.com/office/drawing/2014/main" id="{9AE1697F-BA08-3C17-C69F-5630680248D0}"/>
              </a:ext>
            </a:extLst>
          </p:cNvPr>
          <p:cNvSpPr txBox="1"/>
          <p:nvPr/>
        </p:nvSpPr>
        <p:spPr>
          <a:xfrm>
            <a:off x="9144003" y="4614863"/>
            <a:ext cx="9143997" cy="1107996"/>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333638"/>
                </a:solidFill>
                <a:effectLst/>
                <a:uLnTx/>
                <a:uFillTx/>
                <a:latin typeface="Roboto" panose="02000000000000000000" pitchFamily="2" charset="0"/>
                <a:ea typeface="Roboto" panose="02000000000000000000" pitchFamily="2" charset="0"/>
                <a:cs typeface="+mn-cs"/>
              </a:rPr>
              <a:t>SERUM </a:t>
            </a:r>
            <a:r>
              <a:rPr kumimoji="0" lang="fr-FR" sz="6600" b="0"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cs typeface="+mn-cs"/>
              </a:rPr>
              <a:t>CBD</a:t>
            </a:r>
            <a:endParaRPr kumimoji="0" lang="fr-FR" sz="4800" b="0"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cs typeface="+mn-cs"/>
            </a:endParaRPr>
          </a:p>
        </p:txBody>
      </p:sp>
      <p:sp>
        <p:nvSpPr>
          <p:cNvPr id="11" name="Rectangle 10">
            <a:extLst>
              <a:ext uri="{FF2B5EF4-FFF2-40B4-BE49-F238E27FC236}">
                <a16:creationId xmlns:a16="http://schemas.microsoft.com/office/drawing/2014/main" id="{483C90C7-35FD-0C59-C6D0-D4E8281D5DB7}"/>
              </a:ext>
            </a:extLst>
          </p:cNvPr>
          <p:cNvSpPr/>
          <p:nvPr/>
        </p:nvSpPr>
        <p:spPr>
          <a:xfrm>
            <a:off x="1" y="586314"/>
            <a:ext cx="18287999" cy="1135695"/>
          </a:xfrm>
          <a:prstGeom prst="rect">
            <a:avLst/>
          </a:prstGeom>
        </p:spPr>
        <p:txBody>
          <a:bodyPr vert="horz" lIns="137154" tIns="68577" rIns="137154" bIns="68577" rtlCol="0" anchor="ctr">
            <a:normAutofit/>
          </a:body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ELIXIR VITAL </a:t>
            </a:r>
            <a:r>
              <a:rPr kumimoji="0" lang="en-US" sz="7200" b="0" i="0" u="none" strike="noStrike" kern="1200" cap="none" spc="0" normalizeH="0" baseline="0" noProof="0" dirty="0" err="1">
                <a:ln>
                  <a:noFill/>
                </a:ln>
                <a:solidFill>
                  <a:srgbClr val="3E3E3E"/>
                </a:solidFill>
                <a:effectLst/>
                <a:uLnTx/>
                <a:uFillTx/>
                <a:latin typeface="KyivType Sans2" panose="00000500000000000000" pitchFamily="50" charset="0"/>
                <a:ea typeface="+mn-ea"/>
                <a:cs typeface="+mn-cs"/>
              </a:rPr>
              <a:t>or </a:t>
            </a:r>
            <a:r>
              <a:rPr kumimoji="0" lang="en-US" sz="72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SERUM </a:t>
            </a:r>
            <a:r>
              <a:rPr kumimoji="0" lang="en-US" sz="7200" b="0"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rPr>
              <a:t>CBD</a:t>
            </a:r>
            <a:r>
              <a:rPr kumimoji="0" lang="en-US" sz="72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a:t>
            </a:r>
            <a:endParaRPr kumimoji="0" lang="fr-FR" sz="72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endParaRPr>
          </a:p>
        </p:txBody>
      </p:sp>
      <p:pic>
        <p:nvPicPr>
          <p:cNvPr id="3" name="Image 2" descr="Une image contenant texte&#10;&#10;Description générée automatiquement">
            <a:extLst>
              <a:ext uri="{FF2B5EF4-FFF2-40B4-BE49-F238E27FC236}">
                <a16:creationId xmlns:a16="http://schemas.microsoft.com/office/drawing/2014/main" id="{0C9907FE-B620-6612-3A96-A11C5F7BAA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65" r="37702" b="27593"/>
          <a:stretch/>
        </p:blipFill>
        <p:spPr>
          <a:xfrm>
            <a:off x="3889345" y="5665771"/>
            <a:ext cx="1347506" cy="4084295"/>
          </a:xfrm>
          <a:prstGeom prst="rect">
            <a:avLst/>
          </a:prstGeom>
        </p:spPr>
      </p:pic>
      <p:pic>
        <p:nvPicPr>
          <p:cNvPr id="2" name="Image 1">
            <a:extLst>
              <a:ext uri="{FF2B5EF4-FFF2-40B4-BE49-F238E27FC236}">
                <a16:creationId xmlns:a16="http://schemas.microsoft.com/office/drawing/2014/main" id="{4D54EAB4-B15B-64D7-DDDF-B311E1720B4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236037" y="4701736"/>
            <a:ext cx="3313339" cy="5296194"/>
          </a:xfrm>
          <a:prstGeom prst="rect">
            <a:avLst/>
          </a:prstGeom>
        </p:spPr>
      </p:pic>
    </p:spTree>
    <p:extLst>
      <p:ext uri="{BB962C8B-B14F-4D97-AF65-F5344CB8AC3E}">
        <p14:creationId xmlns:p14="http://schemas.microsoft.com/office/powerpoint/2010/main" val="390680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3"/>
                                        </p:tgtEl>
                                      </p:cBhvr>
                                    </p:animEffect>
                                    <p:anim calcmode="lin" valueType="num">
                                      <p:cBhvr>
                                        <p:cTn id="12" dur="1000"/>
                                        <p:tgtEl>
                                          <p:spTgt spid="3"/>
                                        </p:tgtEl>
                                        <p:attrNameLst>
                                          <p:attrName>ppt_x</p:attrName>
                                        </p:attrNameLst>
                                      </p:cBhvr>
                                      <p:tavLst>
                                        <p:tav tm="0">
                                          <p:val>
                                            <p:strVal val="ppt_x"/>
                                          </p:val>
                                        </p:tav>
                                        <p:tav tm="100000">
                                          <p:val>
                                            <p:strVal val="ppt_x"/>
                                          </p:val>
                                        </p:tav>
                                      </p:tavLst>
                                    </p:anim>
                                    <p:anim calcmode="lin" valueType="num">
                                      <p:cBhvr>
                                        <p:cTn id="13" dur="1000"/>
                                        <p:tgtEl>
                                          <p:spTgt spid="3"/>
                                        </p:tgtEl>
                                        <p:attrNameLst>
                                          <p:attrName>ppt_y</p:attrName>
                                        </p:attrNameLst>
                                      </p:cBhvr>
                                      <p:tavLst>
                                        <p:tav tm="0">
                                          <p:val>
                                            <p:strVal val="ppt_y"/>
                                          </p:val>
                                        </p:tav>
                                        <p:tav tm="100000">
                                          <p:val>
                                            <p:strVal val="ppt_y+.1"/>
                                          </p:val>
                                        </p:tav>
                                      </p:tavLst>
                                    </p:anim>
                                    <p:set>
                                      <p:cBhvr>
                                        <p:cTn id="14" dur="1" fill="hold">
                                          <p:stCondLst>
                                            <p:cond delay="999"/>
                                          </p:stCondLst>
                                        </p:cTn>
                                        <p:tgtEl>
                                          <p:spTgt spid="3"/>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8"/>
                                        </p:tgtEl>
                                      </p:cBhvr>
                                    </p:animEffect>
                                    <p:anim calcmode="lin" valueType="num">
                                      <p:cBhvr>
                                        <p:cTn id="17" dur="1000"/>
                                        <p:tgtEl>
                                          <p:spTgt spid="8"/>
                                        </p:tgtEl>
                                        <p:attrNameLst>
                                          <p:attrName>ppt_x</p:attrName>
                                        </p:attrNameLst>
                                      </p:cBhvr>
                                      <p:tavLst>
                                        <p:tav tm="0">
                                          <p:val>
                                            <p:strVal val="ppt_x"/>
                                          </p:val>
                                        </p:tav>
                                        <p:tav tm="100000">
                                          <p:val>
                                            <p:strVal val="ppt_x"/>
                                          </p:val>
                                        </p:tav>
                                      </p:tavLst>
                                    </p:anim>
                                    <p:anim calcmode="lin" valueType="num">
                                      <p:cBhvr>
                                        <p:cTn id="18" dur="1000"/>
                                        <p:tgtEl>
                                          <p:spTgt spid="8"/>
                                        </p:tgtEl>
                                        <p:attrNameLst>
                                          <p:attrName>ppt_y</p:attrName>
                                        </p:attrNameLst>
                                      </p:cBhvr>
                                      <p:tavLst>
                                        <p:tav tm="0">
                                          <p:val>
                                            <p:strVal val="ppt_y"/>
                                          </p:val>
                                        </p:tav>
                                        <p:tav tm="100000">
                                          <p:val>
                                            <p:strVal val="ppt_y+.1"/>
                                          </p:val>
                                        </p:tav>
                                      </p:tavLst>
                                    </p:anim>
                                    <p:set>
                                      <p:cBhvr>
                                        <p:cTn id="19"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necteur droit 18"/>
          <p:cNvCxnSpPr>
            <a:cxnSpLocks/>
          </p:cNvCxnSpPr>
          <p:nvPr/>
        </p:nvCxnSpPr>
        <p:spPr>
          <a:xfrm>
            <a:off x="256711" y="8862983"/>
            <a:ext cx="17708240" cy="0"/>
          </a:xfrm>
          <a:prstGeom prst="line">
            <a:avLst/>
          </a:prstGeom>
        </p:spPr>
        <p:style>
          <a:lnRef idx="1">
            <a:schemeClr val="dk1"/>
          </a:lnRef>
          <a:fillRef idx="0">
            <a:schemeClr val="dk1"/>
          </a:fillRef>
          <a:effectRef idx="0">
            <a:schemeClr val="dk1"/>
          </a:effectRef>
          <a:fontRef idx="minor">
            <a:schemeClr val="tx1"/>
          </a:fontRef>
        </p:style>
      </p:cxnSp>
      <p:grpSp>
        <p:nvGrpSpPr>
          <p:cNvPr id="8" name="Groupe 7">
            <a:extLst>
              <a:ext uri="{FF2B5EF4-FFF2-40B4-BE49-F238E27FC236}">
                <a16:creationId xmlns:a16="http://schemas.microsoft.com/office/drawing/2014/main" id="{CFB602E5-759C-4544-A2FD-5B19590F7686}"/>
              </a:ext>
            </a:extLst>
          </p:cNvPr>
          <p:cNvGrpSpPr/>
          <p:nvPr/>
        </p:nvGrpSpPr>
        <p:grpSpPr>
          <a:xfrm>
            <a:off x="256711" y="3974372"/>
            <a:ext cx="2342495" cy="5708619"/>
            <a:chOff x="188465" y="2921899"/>
            <a:chExt cx="1722167" cy="4196892"/>
          </a:xfrm>
        </p:grpSpPr>
        <p:grpSp>
          <p:nvGrpSpPr>
            <p:cNvPr id="20" name="Groupe 19"/>
            <p:cNvGrpSpPr/>
            <p:nvPr/>
          </p:nvGrpSpPr>
          <p:grpSpPr>
            <a:xfrm>
              <a:off x="217670" y="6158714"/>
              <a:ext cx="1692962" cy="960077"/>
              <a:chOff x="280711" y="5036068"/>
              <a:chExt cx="1335718" cy="870632"/>
            </a:xfrm>
          </p:grpSpPr>
          <p:sp>
            <p:nvSpPr>
              <p:cNvPr id="22" name="ZoneTexte 21"/>
              <p:cNvSpPr txBox="1"/>
              <p:nvPr/>
            </p:nvSpPr>
            <p:spPr>
              <a:xfrm>
                <a:off x="639291" y="5036068"/>
                <a:ext cx="468000" cy="492461"/>
              </a:xfrm>
              <a:prstGeom prst="rect">
                <a:avLst/>
              </a:prstGeom>
              <a:solidFill>
                <a:schemeClr val="bg1"/>
              </a:solid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a:ea typeface="+mn-ea"/>
                    <a:cs typeface="+mn-cs"/>
                  </a:rPr>
                  <a:t>1</a:t>
                </a:r>
              </a:p>
            </p:txBody>
          </p:sp>
          <p:sp>
            <p:nvSpPr>
              <p:cNvPr id="25" name="ZoneTexte 24"/>
              <p:cNvSpPr txBox="1"/>
              <p:nvPr/>
            </p:nvSpPr>
            <p:spPr>
              <a:xfrm>
                <a:off x="280711" y="5537354"/>
                <a:ext cx="1335718" cy="369346"/>
              </a:xfrm>
              <a:prstGeom prst="rect">
                <a:avLst/>
              </a:prstGeom>
              <a:noFill/>
            </p:spPr>
            <p:txBody>
              <a:bodyPr wrap="square" rtlCol="0">
                <a:spAutoFit/>
              </a:bodyPr>
              <a:lstStyle/>
              <a:p>
                <a:pPr marL="0" marR="0" lvl="0" indent="0" algn="l" defTabSz="1371626"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black"/>
                    </a:solidFill>
                    <a:effectLst/>
                    <a:uLnTx/>
                    <a:uFillTx/>
                    <a:latin typeface="Roboto Light"/>
                    <a:ea typeface="+mn-ea"/>
                    <a:cs typeface="+mn-cs"/>
                  </a:rPr>
                  <a:t>I clean </a:t>
                </a:r>
              </a:p>
            </p:txBody>
          </p:sp>
        </p:grpSp>
        <p:pic>
          <p:nvPicPr>
            <p:cNvPr id="6146" name="Picture 2" descr="Yon-Ka Nettoyant Eau Micellaire  200 ml">
              <a:extLst>
                <a:ext uri="{FF2B5EF4-FFF2-40B4-BE49-F238E27FC236}">
                  <a16:creationId xmlns:a16="http://schemas.microsoft.com/office/drawing/2014/main" id="{6BC3FB7F-FB46-D840-E961-00A59C4121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56" r="18392" b="9292"/>
            <a:stretch/>
          </p:blipFill>
          <p:spPr bwMode="auto">
            <a:xfrm>
              <a:off x="188465" y="2921899"/>
              <a:ext cx="1397131" cy="32347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e 8">
            <a:extLst>
              <a:ext uri="{FF2B5EF4-FFF2-40B4-BE49-F238E27FC236}">
                <a16:creationId xmlns:a16="http://schemas.microsoft.com/office/drawing/2014/main" id="{36AA19C6-9CE2-416A-A2D6-C85B8F44653F}"/>
              </a:ext>
            </a:extLst>
          </p:cNvPr>
          <p:cNvGrpSpPr/>
          <p:nvPr/>
        </p:nvGrpSpPr>
        <p:grpSpPr>
          <a:xfrm>
            <a:off x="6143412" y="4256289"/>
            <a:ext cx="2656048" cy="5453947"/>
            <a:chOff x="4516279" y="3129160"/>
            <a:chExt cx="1952686" cy="4009662"/>
          </a:xfrm>
        </p:grpSpPr>
        <p:sp>
          <p:nvSpPr>
            <p:cNvPr id="58" name="ZoneTexte 57">
              <a:extLst>
                <a:ext uri="{FF2B5EF4-FFF2-40B4-BE49-F238E27FC236}">
                  <a16:creationId xmlns:a16="http://schemas.microsoft.com/office/drawing/2014/main" id="{F881079A-4868-B97C-CAD8-418F6E34AD62}"/>
                </a:ext>
              </a:extLst>
            </p:cNvPr>
            <p:cNvSpPr txBox="1"/>
            <p:nvPr/>
          </p:nvSpPr>
          <p:spPr>
            <a:xfrm>
              <a:off x="5213270" y="6159566"/>
              <a:ext cx="516080" cy="543055"/>
            </a:xfrm>
            <a:prstGeom prst="rect">
              <a:avLst/>
            </a:prstGeom>
            <a:solidFill>
              <a:schemeClr val="bg1"/>
            </a:solid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a:ea typeface="+mn-ea"/>
                  <a:cs typeface="+mn-cs"/>
                </a:rPr>
                <a:t>3</a:t>
              </a:r>
            </a:p>
          </p:txBody>
        </p:sp>
        <p:sp>
          <p:nvSpPr>
            <p:cNvPr id="59" name="ZoneTexte 58">
              <a:extLst>
                <a:ext uri="{FF2B5EF4-FFF2-40B4-BE49-F238E27FC236}">
                  <a16:creationId xmlns:a16="http://schemas.microsoft.com/office/drawing/2014/main" id="{CFA57B41-F747-99E4-698D-896E2A2124F7}"/>
                </a:ext>
              </a:extLst>
            </p:cNvPr>
            <p:cNvSpPr txBox="1"/>
            <p:nvPr/>
          </p:nvSpPr>
          <p:spPr>
            <a:xfrm>
              <a:off x="4588568" y="6731531"/>
              <a:ext cx="1811276" cy="407291"/>
            </a:xfrm>
            <a:prstGeom prst="rect">
              <a:avLst/>
            </a:prstGeom>
            <a:no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black"/>
                  </a:solidFill>
                  <a:effectLst/>
                  <a:uLnTx/>
                  <a:uFillTx/>
                  <a:latin typeface="Roboto Light"/>
                  <a:ea typeface="+mn-ea"/>
                  <a:cs typeface="+mn-cs"/>
                </a:rPr>
                <a:t>I treat</a:t>
              </a:r>
            </a:p>
          </p:txBody>
        </p:sp>
        <p:sp>
          <p:nvSpPr>
            <p:cNvPr id="60" name="object 27">
              <a:extLst>
                <a:ext uri="{FF2B5EF4-FFF2-40B4-BE49-F238E27FC236}">
                  <a16:creationId xmlns:a16="http://schemas.microsoft.com/office/drawing/2014/main" id="{D795CC22-C21B-B517-901A-EB0E1689314A}"/>
                </a:ext>
              </a:extLst>
            </p:cNvPr>
            <p:cNvSpPr/>
            <p:nvPr/>
          </p:nvSpPr>
          <p:spPr>
            <a:xfrm rot="5400000">
              <a:off x="3951402" y="3799382"/>
              <a:ext cx="3071380" cy="1797047"/>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006653"/>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26" rtl="0" eaLnBrk="1" fontAlgn="auto" latinLnBrk="0" hangingPunct="1">
                <a:lnSpc>
                  <a:spcPct val="100000"/>
                </a:lnSpc>
                <a:spcBef>
                  <a:spcPts val="0"/>
                </a:spcBef>
                <a:spcAft>
                  <a:spcPts val="0"/>
                </a:spcAft>
                <a:buClrTx/>
                <a:buSzTx/>
                <a:buFontTx/>
                <a:buNone/>
                <a:tabLst/>
                <a:defRPr/>
              </a:pPr>
              <a:endParaRPr kumimoji="0" sz="1650" b="0" i="0" u="none" strike="noStrike" kern="1200" cap="none" spc="0" normalizeH="0" baseline="0" noProof="0">
                <a:ln>
                  <a:noFill/>
                </a:ln>
                <a:solidFill>
                  <a:srgbClr val="3E3E3E"/>
                </a:solidFill>
                <a:effectLst/>
                <a:uLnTx/>
                <a:uFillTx/>
                <a:latin typeface="Roboto Light"/>
                <a:ea typeface="Roboto Mono" panose="00000009000000000000" pitchFamily="49" charset="0"/>
                <a:cs typeface="+mn-cs"/>
              </a:endParaRPr>
            </a:p>
          </p:txBody>
        </p:sp>
        <p:sp>
          <p:nvSpPr>
            <p:cNvPr id="27" name="Rectangle 26">
              <a:extLst>
                <a:ext uri="{FF2B5EF4-FFF2-40B4-BE49-F238E27FC236}">
                  <a16:creationId xmlns:a16="http://schemas.microsoft.com/office/drawing/2014/main" id="{6EC8A8D5-6F09-E479-726F-4617BB738A3E}"/>
                </a:ext>
              </a:extLst>
            </p:cNvPr>
            <p:cNvSpPr/>
            <p:nvPr/>
          </p:nvSpPr>
          <p:spPr>
            <a:xfrm>
              <a:off x="4588568" y="3212632"/>
              <a:ext cx="1811276" cy="339409"/>
            </a:xfrm>
            <a:prstGeom prst="rect">
              <a:avLst/>
            </a:prstGeom>
          </p:spPr>
          <p:txBody>
            <a:bodyPr wrap="square">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SERUM </a:t>
              </a:r>
              <a:r>
                <a:rPr kumimoji="0" lang="en-US" sz="2400" b="0" i="0" u="none" strike="noStrike" kern="1200" cap="none" spc="0" normalizeH="0" baseline="0" noProof="0" dirty="0">
                  <a:ln>
                    <a:noFill/>
                  </a:ln>
                  <a:solidFill>
                    <a:srgbClr val="006653"/>
                  </a:solidFill>
                  <a:effectLst/>
                  <a:uLnTx/>
                  <a:uFillTx/>
                  <a:latin typeface="KyivType Sans2" panose="00000500000000000000" pitchFamily="50" charset="0"/>
                  <a:ea typeface="+mn-ea"/>
                  <a:cs typeface="+mn-cs"/>
                </a:rPr>
                <a:t>CBD</a:t>
              </a:r>
              <a:endParaRPr kumimoji="0" lang="fr-FR" sz="2400" b="1" i="0" u="none" strike="noStrike" kern="1200" cap="none" spc="0" normalizeH="0" baseline="0" noProof="0" dirty="0">
                <a:ln>
                  <a:noFill/>
                </a:ln>
                <a:solidFill>
                  <a:srgbClr val="006653"/>
                </a:solidFill>
                <a:effectLst/>
                <a:uLnTx/>
                <a:uFillTx/>
                <a:latin typeface="KyivType Sans2" panose="00000500000000000000" pitchFamily="50" charset="0"/>
                <a:ea typeface="+mn-ea"/>
                <a:cs typeface="+mn-cs"/>
              </a:endParaRPr>
            </a:p>
          </p:txBody>
        </p:sp>
        <p:pic>
          <p:nvPicPr>
            <p:cNvPr id="32" name="Image 31">
              <a:extLst>
                <a:ext uri="{FF2B5EF4-FFF2-40B4-BE49-F238E27FC236}">
                  <a16:creationId xmlns:a16="http://schemas.microsoft.com/office/drawing/2014/main" id="{17EC1BD9-C0DA-677D-C902-40DA6941D5B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16279" y="3129160"/>
              <a:ext cx="1952686" cy="3121266"/>
            </a:xfrm>
            <a:prstGeom prst="rect">
              <a:avLst/>
            </a:prstGeom>
          </p:spPr>
        </p:pic>
      </p:grpSp>
      <p:grpSp>
        <p:nvGrpSpPr>
          <p:cNvPr id="10" name="Groupe 9">
            <a:extLst>
              <a:ext uri="{FF2B5EF4-FFF2-40B4-BE49-F238E27FC236}">
                <a16:creationId xmlns:a16="http://schemas.microsoft.com/office/drawing/2014/main" id="{E5753D26-5276-4818-A0BE-EFAD50AF9061}"/>
              </a:ext>
            </a:extLst>
          </p:cNvPr>
          <p:cNvGrpSpPr/>
          <p:nvPr/>
        </p:nvGrpSpPr>
        <p:grpSpPr>
          <a:xfrm>
            <a:off x="9526743" y="4066949"/>
            <a:ext cx="3679509" cy="5643289"/>
            <a:chOff x="7003655" y="2994111"/>
            <a:chExt cx="2705121" cy="4148862"/>
          </a:xfrm>
        </p:grpSpPr>
        <p:sp>
          <p:nvSpPr>
            <p:cNvPr id="62" name="ZoneTexte 61">
              <a:extLst>
                <a:ext uri="{FF2B5EF4-FFF2-40B4-BE49-F238E27FC236}">
                  <a16:creationId xmlns:a16="http://schemas.microsoft.com/office/drawing/2014/main" id="{1B3E9D77-A8B3-3242-3214-4617D95A6AB0}"/>
                </a:ext>
              </a:extLst>
            </p:cNvPr>
            <p:cNvSpPr txBox="1"/>
            <p:nvPr/>
          </p:nvSpPr>
          <p:spPr>
            <a:xfrm>
              <a:off x="7957571" y="6169144"/>
              <a:ext cx="670987" cy="543055"/>
            </a:xfrm>
            <a:prstGeom prst="rect">
              <a:avLst/>
            </a:prstGeom>
            <a:solidFill>
              <a:schemeClr val="bg1"/>
            </a:solid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a:ea typeface="+mn-ea"/>
                  <a:cs typeface="+mn-cs"/>
                </a:rPr>
                <a:t>4</a:t>
              </a:r>
            </a:p>
          </p:txBody>
        </p:sp>
        <p:sp>
          <p:nvSpPr>
            <p:cNvPr id="63" name="ZoneTexte 62">
              <a:extLst>
                <a:ext uri="{FF2B5EF4-FFF2-40B4-BE49-F238E27FC236}">
                  <a16:creationId xmlns:a16="http://schemas.microsoft.com/office/drawing/2014/main" id="{B73C9F43-97C4-5B94-4C19-8799E7CF2046}"/>
                </a:ext>
              </a:extLst>
            </p:cNvPr>
            <p:cNvSpPr txBox="1"/>
            <p:nvPr/>
          </p:nvSpPr>
          <p:spPr>
            <a:xfrm>
              <a:off x="7003655" y="6735682"/>
              <a:ext cx="2705121" cy="407291"/>
            </a:xfrm>
            <a:prstGeom prst="rect">
              <a:avLst/>
            </a:prstGeom>
            <a:no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black"/>
                  </a:solidFill>
                  <a:effectLst/>
                  <a:uLnTx/>
                  <a:uFillTx/>
                  <a:latin typeface="Roboto Light"/>
                  <a:ea typeface="+mn-ea"/>
                  <a:cs typeface="+mn-cs"/>
                </a:rPr>
                <a:t>I protect</a:t>
              </a:r>
            </a:p>
          </p:txBody>
        </p:sp>
        <p:pic>
          <p:nvPicPr>
            <p:cNvPr id="33" name="Image 32">
              <a:extLst>
                <a:ext uri="{FF2B5EF4-FFF2-40B4-BE49-F238E27FC236}">
                  <a16:creationId xmlns:a16="http://schemas.microsoft.com/office/drawing/2014/main" id="{2AF3A997-2028-42A9-B8B9-E2AAACB33B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1004" y="2994111"/>
              <a:ext cx="2274385" cy="3411948"/>
            </a:xfrm>
            <a:prstGeom prst="rect">
              <a:avLst/>
            </a:prstGeom>
          </p:spPr>
        </p:pic>
      </p:grpSp>
      <p:grpSp>
        <p:nvGrpSpPr>
          <p:cNvPr id="11" name="Groupe 10">
            <a:extLst>
              <a:ext uri="{FF2B5EF4-FFF2-40B4-BE49-F238E27FC236}">
                <a16:creationId xmlns:a16="http://schemas.microsoft.com/office/drawing/2014/main" id="{6C83938C-6693-4375-B613-2EFA43C271A0}"/>
              </a:ext>
            </a:extLst>
          </p:cNvPr>
          <p:cNvGrpSpPr/>
          <p:nvPr/>
        </p:nvGrpSpPr>
        <p:grpSpPr>
          <a:xfrm>
            <a:off x="13963569" y="4304768"/>
            <a:ext cx="4001382" cy="4145558"/>
            <a:chOff x="10265544" y="3164801"/>
            <a:chExt cx="2941757" cy="3047753"/>
          </a:xfrm>
          <a:solidFill>
            <a:srgbClr val="D0E6DE"/>
          </a:solidFill>
        </p:grpSpPr>
        <p:sp>
          <p:nvSpPr>
            <p:cNvPr id="26" name="Rectangle 25">
              <a:extLst>
                <a:ext uri="{FF2B5EF4-FFF2-40B4-BE49-F238E27FC236}">
                  <a16:creationId xmlns:a16="http://schemas.microsoft.com/office/drawing/2014/main" id="{0FE30855-FEBE-BA37-CC43-03A694E1BA3A}"/>
                </a:ext>
              </a:extLst>
            </p:cNvPr>
            <p:cNvSpPr/>
            <p:nvPr/>
          </p:nvSpPr>
          <p:spPr>
            <a:xfrm>
              <a:off x="10265544" y="3164801"/>
              <a:ext cx="2941756" cy="3047753"/>
            </a:xfrm>
            <a:prstGeom prst="rect">
              <a:avLst/>
            </a:prstGeom>
            <a:grpFill/>
            <a:ln w="28575">
              <a:solidFill>
                <a:srgbClr val="006653"/>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26"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prstClr val="white"/>
                </a:solidFill>
                <a:effectLst/>
                <a:uLnTx/>
                <a:uFillTx/>
                <a:latin typeface="Roboto Light"/>
                <a:ea typeface="+mn-ea"/>
                <a:cs typeface="+mn-cs"/>
              </a:endParaRPr>
            </a:p>
          </p:txBody>
        </p:sp>
        <p:sp>
          <p:nvSpPr>
            <p:cNvPr id="29" name="ZoneTexte 28">
              <a:extLst>
                <a:ext uri="{FF2B5EF4-FFF2-40B4-BE49-F238E27FC236}">
                  <a16:creationId xmlns:a16="http://schemas.microsoft.com/office/drawing/2014/main" id="{C2C88EF4-A895-E300-7A58-8CC76D237050}"/>
                </a:ext>
              </a:extLst>
            </p:cNvPr>
            <p:cNvSpPr txBox="1"/>
            <p:nvPr/>
          </p:nvSpPr>
          <p:spPr>
            <a:xfrm>
              <a:off x="10279771" y="3231422"/>
              <a:ext cx="2927530" cy="437178"/>
            </a:xfrm>
            <a:prstGeom prst="rect">
              <a:avLst/>
            </a:prstGeom>
            <a:grp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3264" b="0" i="0" u="none" strike="noStrike" kern="1200" cap="none" spc="0" normalizeH="0" baseline="0" noProof="0" dirty="0">
                  <a:ln>
                    <a:noFill/>
                  </a:ln>
                  <a:solidFill>
                    <a:srgbClr val="00584A"/>
                  </a:solidFill>
                  <a:effectLst/>
                  <a:uLnTx/>
                  <a:uFillTx/>
                  <a:latin typeface="Freestyle Script" panose="030804020302050B0404" pitchFamily="66" charset="0"/>
                  <a:ea typeface="+mn-ea"/>
                  <a:cs typeface="+mn-cs"/>
                </a:rPr>
                <a:t>My Complementary Product</a:t>
              </a:r>
            </a:p>
          </p:txBody>
        </p:sp>
        <p:pic>
          <p:nvPicPr>
            <p:cNvPr id="34" name="Picture 2">
              <a:extLst>
                <a:ext uri="{FF2B5EF4-FFF2-40B4-BE49-F238E27FC236}">
                  <a16:creationId xmlns:a16="http://schemas.microsoft.com/office/drawing/2014/main" id="{9A892450-FA9E-43CE-8E47-1064A5E4B87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538" t="31238" r="29991" b="7324"/>
            <a:stretch/>
          </p:blipFill>
          <p:spPr bwMode="auto">
            <a:xfrm>
              <a:off x="11334878" y="4230403"/>
              <a:ext cx="817317" cy="1861109"/>
            </a:xfrm>
            <a:prstGeom prst="rect">
              <a:avLst/>
            </a:prstGeom>
            <a:grpFill/>
          </p:spPr>
        </p:pic>
      </p:grpSp>
      <p:sp>
        <p:nvSpPr>
          <p:cNvPr id="30" name="Titre 2">
            <a:extLst>
              <a:ext uri="{FF2B5EF4-FFF2-40B4-BE49-F238E27FC236}">
                <a16:creationId xmlns:a16="http://schemas.microsoft.com/office/drawing/2014/main" id="{29CB02D4-BD3F-4974-A171-86ED9C3A10F0}"/>
              </a:ext>
            </a:extLst>
          </p:cNvPr>
          <p:cNvSpPr txBox="1">
            <a:spLocks/>
          </p:cNvSpPr>
          <p:nvPr/>
        </p:nvSpPr>
        <p:spPr>
          <a:xfrm>
            <a:off x="2117912" y="2939220"/>
            <a:ext cx="15900651" cy="601383"/>
          </a:xfrm>
          <a:prstGeom prst="rect">
            <a:avLst/>
          </a:prstGeom>
        </p:spPr>
        <p:txBody>
          <a:bodyPr wrap="square">
            <a:spAutoFit/>
          </a:bodyPr>
          <a:lstStyle>
            <a:lvl1pPr algn="ctr" defTabSz="914446"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46" rtl="0" eaLnBrk="1" fontAlgn="auto" latinLnBrk="0" hangingPunct="1">
              <a:lnSpc>
                <a:spcPct val="100000"/>
              </a:lnSpc>
              <a:spcBef>
                <a:spcPts val="0"/>
              </a:spcBef>
              <a:spcAft>
                <a:spcPts val="0"/>
              </a:spcAft>
              <a:buClr>
                <a:srgbClr val="000000"/>
              </a:buClr>
              <a:buSzTx/>
              <a:buFontTx/>
              <a:buNone/>
              <a:tabLst/>
              <a:defRPr/>
            </a:pPr>
            <a:r>
              <a:rPr kumimoji="0" lang="fr-FR" sz="3308" b="0" i="0" u="none" strike="noStrike" kern="1200" cap="none" spc="0" normalizeH="0" baseline="0" noProof="0" dirty="0">
                <a:ln>
                  <a:noFill/>
                </a:ln>
                <a:solidFill>
                  <a:srgbClr val="000000"/>
                </a:solidFill>
                <a:effectLst/>
                <a:uLnTx/>
                <a:uFillTx/>
                <a:latin typeface="KyivType Sans2" panose="00000500000000000000" pitchFamily="50" charset="0"/>
                <a:ea typeface="+mj-ea"/>
                <a:cs typeface="Arial"/>
                <a:sym typeface="Arial"/>
              </a:rPr>
              <a:t>"My skin is dull and starting to lose its elasticity".</a:t>
            </a:r>
          </a:p>
        </p:txBody>
      </p:sp>
      <p:grpSp>
        <p:nvGrpSpPr>
          <p:cNvPr id="47" name="Groupe 46">
            <a:extLst>
              <a:ext uri="{FF2B5EF4-FFF2-40B4-BE49-F238E27FC236}">
                <a16:creationId xmlns:a16="http://schemas.microsoft.com/office/drawing/2014/main" id="{313802B2-CC41-4A57-A91F-BCCF87D47EAA}"/>
              </a:ext>
            </a:extLst>
          </p:cNvPr>
          <p:cNvGrpSpPr/>
          <p:nvPr/>
        </p:nvGrpSpPr>
        <p:grpSpPr>
          <a:xfrm>
            <a:off x="2859306" y="438303"/>
            <a:ext cx="12497817" cy="2396238"/>
            <a:chOff x="1906204" y="292202"/>
            <a:chExt cx="8331878" cy="1597492"/>
          </a:xfrm>
        </p:grpSpPr>
        <p:pic>
          <p:nvPicPr>
            <p:cNvPr id="48" name="Image 47">
              <a:extLst>
                <a:ext uri="{FF2B5EF4-FFF2-40B4-BE49-F238E27FC236}">
                  <a16:creationId xmlns:a16="http://schemas.microsoft.com/office/drawing/2014/main" id="{400D1083-207B-481E-84ED-640EFFB0046B}"/>
                </a:ext>
              </a:extLst>
            </p:cNvPr>
            <p:cNvPicPr>
              <a:picLocks noChangeAspect="1"/>
            </p:cNvPicPr>
            <p:nvPr/>
          </p:nvPicPr>
          <p:blipFill rotWithShape="1">
            <a:blip r:embed="rId7">
              <a:duotone>
                <a:prstClr val="black"/>
                <a:srgbClr val="006653">
                  <a:tint val="45000"/>
                  <a:satMod val="400000"/>
                </a:srgbClr>
              </a:duotone>
              <a:extLst>
                <a:ext uri="{28A0092B-C50C-407E-A947-70E740481C1C}">
                  <a14:useLocalDpi xmlns:a14="http://schemas.microsoft.com/office/drawing/2010/main" val="0"/>
                </a:ext>
              </a:extLst>
            </a:blip>
            <a:srcRect l="16464" t="31316" r="56" b="44203"/>
            <a:stretch/>
          </p:blipFill>
          <p:spPr>
            <a:xfrm>
              <a:off x="1906204" y="292202"/>
              <a:ext cx="8331878" cy="1597492"/>
            </a:xfrm>
            <a:prstGeom prst="rect">
              <a:avLst/>
            </a:prstGeom>
          </p:spPr>
        </p:pic>
        <p:sp>
          <p:nvSpPr>
            <p:cNvPr id="49" name="Rectangle : avec coins arrondis en haut 48">
              <a:extLst>
                <a:ext uri="{FF2B5EF4-FFF2-40B4-BE49-F238E27FC236}">
                  <a16:creationId xmlns:a16="http://schemas.microsoft.com/office/drawing/2014/main" id="{F5D0E3E6-C067-47CC-AEE4-2EFD1A75803C}"/>
                </a:ext>
              </a:extLst>
            </p:cNvPr>
            <p:cNvSpPr/>
            <p:nvPr/>
          </p:nvSpPr>
          <p:spPr>
            <a:xfrm>
              <a:off x="3402312" y="716664"/>
              <a:ext cx="5401856" cy="71994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985"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My </a:t>
              </a:r>
              <a:r>
                <a:rPr kumimoji="0" lang="fr-FR" sz="5985" b="1" i="0" u="none" strike="noStrike" kern="1200" cap="none" spc="0" normalizeH="0" baseline="0" noProof="0" dirty="0">
                  <a:ln>
                    <a:noFill/>
                  </a:ln>
                  <a:solidFill>
                    <a:srgbClr val="030C57"/>
                  </a:solidFill>
                  <a:effectLst/>
                  <a:uLnTx/>
                  <a:uFillTx/>
                  <a:latin typeface="KyivType Sans2" panose="00000500000000000000" pitchFamily="50" charset="0"/>
                  <a:ea typeface="+mn-ea"/>
                  <a:cs typeface="+mn-cs"/>
                </a:rPr>
                <a:t>NIGHT </a:t>
              </a:r>
              <a:r>
                <a:rPr kumimoji="0" lang="fr-FR" sz="5985"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routine</a:t>
              </a:r>
            </a:p>
          </p:txBody>
        </p:sp>
      </p:grpSp>
      <p:grpSp>
        <p:nvGrpSpPr>
          <p:cNvPr id="42" name="Groupe 41"/>
          <p:cNvGrpSpPr/>
          <p:nvPr/>
        </p:nvGrpSpPr>
        <p:grpSpPr>
          <a:xfrm>
            <a:off x="3023374" y="8378560"/>
            <a:ext cx="2395007" cy="1337324"/>
            <a:chOff x="1930812" y="5026335"/>
            <a:chExt cx="1596734" cy="891584"/>
          </a:xfrm>
        </p:grpSpPr>
        <p:sp>
          <p:nvSpPr>
            <p:cNvPr id="23" name="ZoneTexte 22"/>
            <p:cNvSpPr txBox="1"/>
            <p:nvPr/>
          </p:nvSpPr>
          <p:spPr>
            <a:xfrm>
              <a:off x="2461039" y="5026335"/>
              <a:ext cx="468000" cy="492462"/>
            </a:xfrm>
            <a:prstGeom prst="rect">
              <a:avLst/>
            </a:prstGeom>
            <a:solidFill>
              <a:schemeClr val="bg1"/>
            </a:solid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a:ea typeface="+mn-ea"/>
                  <a:cs typeface="+mn-cs"/>
                </a:rPr>
                <a:t>2</a:t>
              </a:r>
            </a:p>
          </p:txBody>
        </p:sp>
        <p:sp>
          <p:nvSpPr>
            <p:cNvPr id="24" name="ZoneTexte 23"/>
            <p:cNvSpPr txBox="1"/>
            <p:nvPr/>
          </p:nvSpPr>
          <p:spPr>
            <a:xfrm>
              <a:off x="1930812" y="5548573"/>
              <a:ext cx="1596734" cy="369346"/>
            </a:xfrm>
            <a:prstGeom prst="rect">
              <a:avLst/>
            </a:prstGeom>
            <a:noFill/>
          </p:spPr>
          <p:txBody>
            <a:bodyPr wrap="square" rtlCol="0">
              <a:spAutoFit/>
            </a:bodyPr>
            <a:lstStyle/>
            <a:p>
              <a:pPr marL="0" marR="0" lvl="0" indent="0" algn="l" defTabSz="1371626"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black"/>
                  </a:solidFill>
                  <a:effectLst/>
                  <a:uLnTx/>
                  <a:uFillTx/>
                  <a:latin typeface="Roboto Light"/>
                  <a:ea typeface="+mn-ea"/>
                  <a:cs typeface="+mn-cs"/>
                </a:rPr>
                <a:t>I prepare</a:t>
              </a:r>
            </a:p>
          </p:txBody>
        </p:sp>
      </p:grpSp>
      <p:grpSp>
        <p:nvGrpSpPr>
          <p:cNvPr id="2" name="Groupe 1">
            <a:extLst>
              <a:ext uri="{FF2B5EF4-FFF2-40B4-BE49-F238E27FC236}">
                <a16:creationId xmlns:a16="http://schemas.microsoft.com/office/drawing/2014/main" id="{A0E5B037-C5CB-1F92-09F5-28DC740202CD}"/>
              </a:ext>
            </a:extLst>
          </p:cNvPr>
          <p:cNvGrpSpPr/>
          <p:nvPr/>
        </p:nvGrpSpPr>
        <p:grpSpPr>
          <a:xfrm>
            <a:off x="2913567" y="4339601"/>
            <a:ext cx="3171868" cy="4777622"/>
            <a:chOff x="2913567" y="4339601"/>
            <a:chExt cx="3171868" cy="4777622"/>
          </a:xfrm>
        </p:grpSpPr>
        <p:sp>
          <p:nvSpPr>
            <p:cNvPr id="7" name="ZoneTexte 6">
              <a:extLst>
                <a:ext uri="{FF2B5EF4-FFF2-40B4-BE49-F238E27FC236}">
                  <a16:creationId xmlns:a16="http://schemas.microsoft.com/office/drawing/2014/main" id="{03E17C08-EDF3-833E-22BE-27D3D55F1E1B}"/>
                </a:ext>
              </a:extLst>
            </p:cNvPr>
            <p:cNvSpPr txBox="1"/>
            <p:nvPr/>
          </p:nvSpPr>
          <p:spPr>
            <a:xfrm>
              <a:off x="3818683" y="8378559"/>
              <a:ext cx="701973" cy="738664"/>
            </a:xfrm>
            <a:prstGeom prst="rect">
              <a:avLst/>
            </a:prstGeom>
            <a:solidFill>
              <a:schemeClr val="bg1"/>
            </a:solidFill>
          </p:spPr>
          <p:txBody>
            <a:bodyPr wrap="square" rtlCol="0">
              <a:spAutoFit/>
            </a:bodyPr>
            <a:lstStyle/>
            <a:p>
              <a:pPr algn="ctr" defTabSz="1371626">
                <a:defRPr/>
              </a:pPr>
              <a:r>
                <a:rPr lang="fr-FR" sz="4200" dirty="0">
                  <a:ln w="18415" cmpd="sng">
                    <a:solidFill>
                      <a:srgbClr val="FFFFFF"/>
                    </a:solidFill>
                    <a:prstDash val="solid"/>
                  </a:ln>
                  <a:solidFill>
                    <a:srgbClr val="9790BE"/>
                  </a:solidFill>
                  <a:effectLst>
                    <a:outerShdw blurRad="38100" dist="38100" dir="2700000" algn="tl">
                      <a:srgbClr val="000000">
                        <a:alpha val="43137"/>
                      </a:srgbClr>
                    </a:outerShdw>
                  </a:effectLst>
                  <a:latin typeface="Roboto Light"/>
                </a:rPr>
                <a:t>2</a:t>
              </a:r>
            </a:p>
          </p:txBody>
        </p:sp>
        <p:pic>
          <p:nvPicPr>
            <p:cNvPr id="4" name="Image 3" descr="Une image contenant texte, affaires de toilette, Produits de beauté, bouteille&#10;&#10;Description générée automatiquement">
              <a:extLst>
                <a:ext uri="{FF2B5EF4-FFF2-40B4-BE49-F238E27FC236}">
                  <a16:creationId xmlns:a16="http://schemas.microsoft.com/office/drawing/2014/main" id="{AD2C31B1-83E6-1034-EE05-F2FCFEE2E0A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913567" y="4339601"/>
              <a:ext cx="3171868" cy="4208807"/>
            </a:xfrm>
            <a:prstGeom prst="rect">
              <a:avLst/>
            </a:prstGeom>
          </p:spPr>
        </p:pic>
      </p:grpSp>
    </p:spTree>
    <p:extLst>
      <p:ext uri="{BB962C8B-B14F-4D97-AF65-F5344CB8AC3E}">
        <p14:creationId xmlns:p14="http://schemas.microsoft.com/office/powerpoint/2010/main" val="3103372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necteur droit 18"/>
          <p:cNvCxnSpPr>
            <a:cxnSpLocks/>
          </p:cNvCxnSpPr>
          <p:nvPr/>
        </p:nvCxnSpPr>
        <p:spPr>
          <a:xfrm>
            <a:off x="256711" y="8862983"/>
            <a:ext cx="17708240"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e 5">
            <a:extLst>
              <a:ext uri="{FF2B5EF4-FFF2-40B4-BE49-F238E27FC236}">
                <a16:creationId xmlns:a16="http://schemas.microsoft.com/office/drawing/2014/main" id="{8B14E748-8E49-4B67-9A30-E26F3C49289D}"/>
              </a:ext>
            </a:extLst>
          </p:cNvPr>
          <p:cNvGrpSpPr/>
          <p:nvPr/>
        </p:nvGrpSpPr>
        <p:grpSpPr>
          <a:xfrm>
            <a:off x="5751132" y="4297423"/>
            <a:ext cx="7064721" cy="5418459"/>
            <a:chOff x="4227883" y="3159401"/>
            <a:chExt cx="5193878" cy="3983572"/>
          </a:xfrm>
        </p:grpSpPr>
        <p:sp>
          <p:nvSpPr>
            <p:cNvPr id="58" name="ZoneTexte 57">
              <a:extLst>
                <a:ext uri="{FF2B5EF4-FFF2-40B4-BE49-F238E27FC236}">
                  <a16:creationId xmlns:a16="http://schemas.microsoft.com/office/drawing/2014/main" id="{F881079A-4868-B97C-CAD8-418F6E34AD62}"/>
                </a:ext>
              </a:extLst>
            </p:cNvPr>
            <p:cNvSpPr txBox="1"/>
            <p:nvPr/>
          </p:nvSpPr>
          <p:spPr>
            <a:xfrm>
              <a:off x="5213269" y="6159566"/>
              <a:ext cx="516080" cy="543055"/>
            </a:xfrm>
            <a:prstGeom prst="rect">
              <a:avLst/>
            </a:prstGeom>
            <a:solidFill>
              <a:schemeClr val="bg1"/>
            </a:solid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a:ea typeface="+mn-ea"/>
                  <a:cs typeface="+mn-cs"/>
                </a:rPr>
                <a:t>3</a:t>
              </a:r>
            </a:p>
          </p:txBody>
        </p:sp>
        <p:sp>
          <p:nvSpPr>
            <p:cNvPr id="59" name="ZoneTexte 58">
              <a:extLst>
                <a:ext uri="{FF2B5EF4-FFF2-40B4-BE49-F238E27FC236}">
                  <a16:creationId xmlns:a16="http://schemas.microsoft.com/office/drawing/2014/main" id="{CFA57B41-F747-99E4-698D-896E2A2124F7}"/>
                </a:ext>
              </a:extLst>
            </p:cNvPr>
            <p:cNvSpPr txBox="1"/>
            <p:nvPr/>
          </p:nvSpPr>
          <p:spPr>
            <a:xfrm>
              <a:off x="4227883" y="6731532"/>
              <a:ext cx="2698698" cy="407291"/>
            </a:xfrm>
            <a:prstGeom prst="rect">
              <a:avLst/>
            </a:prstGeom>
            <a:no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black"/>
                  </a:solidFill>
                  <a:effectLst/>
                  <a:uLnTx/>
                  <a:uFillTx/>
                  <a:latin typeface="Roboto Light"/>
                  <a:ea typeface="+mn-ea"/>
                  <a:cs typeface="+mn-cs"/>
                </a:rPr>
                <a:t>I treat</a:t>
              </a:r>
            </a:p>
          </p:txBody>
        </p:sp>
        <p:sp>
          <p:nvSpPr>
            <p:cNvPr id="60" name="object 27">
              <a:extLst>
                <a:ext uri="{FF2B5EF4-FFF2-40B4-BE49-F238E27FC236}">
                  <a16:creationId xmlns:a16="http://schemas.microsoft.com/office/drawing/2014/main" id="{D795CC22-C21B-B517-901A-EB0E1689314A}"/>
                </a:ext>
              </a:extLst>
            </p:cNvPr>
            <p:cNvSpPr/>
            <p:nvPr/>
          </p:nvSpPr>
          <p:spPr>
            <a:xfrm rot="5400000">
              <a:off x="5322996" y="3799382"/>
              <a:ext cx="3071380" cy="1797047"/>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006653"/>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26" rtl="0" eaLnBrk="1" fontAlgn="auto" latinLnBrk="0" hangingPunct="1">
                <a:lnSpc>
                  <a:spcPct val="100000"/>
                </a:lnSpc>
                <a:spcBef>
                  <a:spcPts val="0"/>
                </a:spcBef>
                <a:spcAft>
                  <a:spcPts val="0"/>
                </a:spcAft>
                <a:buClrTx/>
                <a:buSzTx/>
                <a:buFontTx/>
                <a:buNone/>
                <a:tabLst/>
                <a:defRPr/>
              </a:pPr>
              <a:endParaRPr kumimoji="0" sz="1650" b="0" i="0" u="none" strike="noStrike" kern="1200" cap="none" spc="0" normalizeH="0" baseline="0" noProof="0">
                <a:ln>
                  <a:noFill/>
                </a:ln>
                <a:solidFill>
                  <a:srgbClr val="3E3E3E"/>
                </a:solidFill>
                <a:effectLst/>
                <a:uLnTx/>
                <a:uFillTx/>
                <a:latin typeface="Roboto Light"/>
                <a:ea typeface="Roboto Mono" panose="00000009000000000000" pitchFamily="49" charset="0"/>
                <a:cs typeface="+mn-cs"/>
              </a:endParaRPr>
            </a:p>
          </p:txBody>
        </p:sp>
        <p:sp>
          <p:nvSpPr>
            <p:cNvPr id="62" name="ZoneTexte 61">
              <a:extLst>
                <a:ext uri="{FF2B5EF4-FFF2-40B4-BE49-F238E27FC236}">
                  <a16:creationId xmlns:a16="http://schemas.microsoft.com/office/drawing/2014/main" id="{1B3E9D77-A8B3-3242-3214-4617D95A6AB0}"/>
                </a:ext>
              </a:extLst>
            </p:cNvPr>
            <p:cNvSpPr txBox="1"/>
            <p:nvPr/>
          </p:nvSpPr>
          <p:spPr>
            <a:xfrm>
              <a:off x="7957571" y="6169145"/>
              <a:ext cx="670987" cy="543055"/>
            </a:xfrm>
            <a:prstGeom prst="rect">
              <a:avLst/>
            </a:prstGeom>
            <a:solidFill>
              <a:schemeClr val="bg1"/>
            </a:solid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a:ea typeface="+mn-ea"/>
                  <a:cs typeface="+mn-cs"/>
                </a:rPr>
                <a:t>4</a:t>
              </a:r>
            </a:p>
          </p:txBody>
        </p:sp>
        <p:sp>
          <p:nvSpPr>
            <p:cNvPr id="63" name="ZoneTexte 62">
              <a:extLst>
                <a:ext uri="{FF2B5EF4-FFF2-40B4-BE49-F238E27FC236}">
                  <a16:creationId xmlns:a16="http://schemas.microsoft.com/office/drawing/2014/main" id="{B73C9F43-97C4-5B94-4C19-8799E7CF2046}"/>
                </a:ext>
              </a:extLst>
            </p:cNvPr>
            <p:cNvSpPr txBox="1"/>
            <p:nvPr/>
          </p:nvSpPr>
          <p:spPr>
            <a:xfrm>
              <a:off x="6723063" y="6735682"/>
              <a:ext cx="2698698" cy="407291"/>
            </a:xfrm>
            <a:prstGeom prst="rect">
              <a:avLst/>
            </a:prstGeom>
            <a:no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black"/>
                  </a:solidFill>
                  <a:effectLst/>
                  <a:uLnTx/>
                  <a:uFillTx/>
                  <a:latin typeface="Roboto Light"/>
                  <a:ea typeface="+mn-ea"/>
                  <a:cs typeface="+mn-cs"/>
                </a:rPr>
                <a:t>I protect</a:t>
              </a:r>
            </a:p>
          </p:txBody>
        </p:sp>
        <p:sp>
          <p:nvSpPr>
            <p:cNvPr id="27" name="Rectangle 26">
              <a:extLst>
                <a:ext uri="{FF2B5EF4-FFF2-40B4-BE49-F238E27FC236}">
                  <a16:creationId xmlns:a16="http://schemas.microsoft.com/office/drawing/2014/main" id="{6EC8A8D5-6F09-E479-726F-4617BB738A3E}"/>
                </a:ext>
              </a:extLst>
            </p:cNvPr>
            <p:cNvSpPr/>
            <p:nvPr/>
          </p:nvSpPr>
          <p:spPr>
            <a:xfrm>
              <a:off x="5960162" y="3212632"/>
              <a:ext cx="1797048" cy="339409"/>
            </a:xfrm>
            <a:prstGeom prst="rect">
              <a:avLst/>
            </a:prstGeom>
          </p:spPr>
          <p:txBody>
            <a:bodyPr wrap="square">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SERUM </a:t>
              </a:r>
              <a:r>
                <a:rPr kumimoji="0" lang="en-US" sz="2400" b="0" i="0" u="none" strike="noStrike" kern="1200" cap="none" spc="0" normalizeH="0" baseline="0" noProof="0" dirty="0">
                  <a:ln>
                    <a:noFill/>
                  </a:ln>
                  <a:solidFill>
                    <a:srgbClr val="006653"/>
                  </a:solidFill>
                  <a:effectLst/>
                  <a:uLnTx/>
                  <a:uFillTx/>
                  <a:latin typeface="KyivType Sans2" panose="00000500000000000000" pitchFamily="50" charset="0"/>
                  <a:ea typeface="+mn-ea"/>
                  <a:cs typeface="+mn-cs"/>
                </a:rPr>
                <a:t>CBD</a:t>
              </a:r>
              <a:endParaRPr kumimoji="0" lang="fr-FR" sz="2400" b="1" i="0" u="none" strike="noStrike" kern="1200" cap="none" spc="0" normalizeH="0" baseline="0" noProof="0" dirty="0">
                <a:ln>
                  <a:noFill/>
                </a:ln>
                <a:solidFill>
                  <a:srgbClr val="006653"/>
                </a:solidFill>
                <a:effectLst/>
                <a:uLnTx/>
                <a:uFillTx/>
                <a:latin typeface="KyivType Sans2" panose="00000500000000000000" pitchFamily="50" charset="0"/>
                <a:ea typeface="+mn-ea"/>
                <a:cs typeface="+mn-cs"/>
              </a:endParaRPr>
            </a:p>
          </p:txBody>
        </p:sp>
        <p:pic>
          <p:nvPicPr>
            <p:cNvPr id="32" name="Image 31">
              <a:extLst>
                <a:ext uri="{FF2B5EF4-FFF2-40B4-BE49-F238E27FC236}">
                  <a16:creationId xmlns:a16="http://schemas.microsoft.com/office/drawing/2014/main" id="{17EC1BD9-C0DA-677D-C902-40DA6941D5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879018" y="3159401"/>
              <a:ext cx="1988398" cy="3178349"/>
            </a:xfrm>
            <a:prstGeom prst="rect">
              <a:avLst/>
            </a:prstGeom>
          </p:spPr>
        </p:pic>
      </p:grpSp>
      <p:grpSp>
        <p:nvGrpSpPr>
          <p:cNvPr id="4" name="Groupe 3">
            <a:extLst>
              <a:ext uri="{FF2B5EF4-FFF2-40B4-BE49-F238E27FC236}">
                <a16:creationId xmlns:a16="http://schemas.microsoft.com/office/drawing/2014/main" id="{C040EB06-933E-4FD3-B17E-04CA28CC4C11}"/>
              </a:ext>
            </a:extLst>
          </p:cNvPr>
          <p:cNvGrpSpPr/>
          <p:nvPr/>
        </p:nvGrpSpPr>
        <p:grpSpPr>
          <a:xfrm>
            <a:off x="296435" y="4554391"/>
            <a:ext cx="2302770" cy="5128601"/>
            <a:chOff x="217670" y="3348320"/>
            <a:chExt cx="1692962" cy="3770471"/>
          </a:xfrm>
        </p:grpSpPr>
        <p:grpSp>
          <p:nvGrpSpPr>
            <p:cNvPr id="20" name="Groupe 19"/>
            <p:cNvGrpSpPr/>
            <p:nvPr/>
          </p:nvGrpSpPr>
          <p:grpSpPr>
            <a:xfrm>
              <a:off x="217670" y="6158714"/>
              <a:ext cx="1692962" cy="960077"/>
              <a:chOff x="280711" y="5036068"/>
              <a:chExt cx="1335718" cy="870632"/>
            </a:xfrm>
          </p:grpSpPr>
          <p:sp>
            <p:nvSpPr>
              <p:cNvPr id="22" name="ZoneTexte 21"/>
              <p:cNvSpPr txBox="1"/>
              <p:nvPr/>
            </p:nvSpPr>
            <p:spPr>
              <a:xfrm>
                <a:off x="639291" y="5036068"/>
                <a:ext cx="468000" cy="492461"/>
              </a:xfrm>
              <a:prstGeom prst="rect">
                <a:avLst/>
              </a:prstGeom>
              <a:solidFill>
                <a:schemeClr val="bg1"/>
              </a:solid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a:ea typeface="+mn-ea"/>
                    <a:cs typeface="+mn-cs"/>
                  </a:rPr>
                  <a:t>1</a:t>
                </a:r>
              </a:p>
            </p:txBody>
          </p:sp>
          <p:sp>
            <p:nvSpPr>
              <p:cNvPr id="25" name="ZoneTexte 24"/>
              <p:cNvSpPr txBox="1"/>
              <p:nvPr/>
            </p:nvSpPr>
            <p:spPr>
              <a:xfrm>
                <a:off x="280711" y="5537354"/>
                <a:ext cx="1335718" cy="369346"/>
              </a:xfrm>
              <a:prstGeom prst="rect">
                <a:avLst/>
              </a:prstGeom>
              <a:noFill/>
            </p:spPr>
            <p:txBody>
              <a:bodyPr wrap="square" rtlCol="0">
                <a:spAutoFit/>
              </a:bodyPr>
              <a:lstStyle/>
              <a:p>
                <a:pPr marL="0" marR="0" lvl="0" indent="0" algn="l" defTabSz="1371626"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black"/>
                    </a:solidFill>
                    <a:effectLst/>
                    <a:uLnTx/>
                    <a:uFillTx/>
                    <a:latin typeface="Roboto Light"/>
                    <a:ea typeface="+mn-ea"/>
                    <a:cs typeface="+mn-cs"/>
                  </a:rPr>
                  <a:t>I clean </a:t>
                </a:r>
              </a:p>
            </p:txBody>
          </p:sp>
        </p:grpSp>
        <p:pic>
          <p:nvPicPr>
            <p:cNvPr id="30" name="Picture 4">
              <a:extLst>
                <a:ext uri="{FF2B5EF4-FFF2-40B4-BE49-F238E27FC236}">
                  <a16:creationId xmlns:a16="http://schemas.microsoft.com/office/drawing/2014/main" id="{81B801C2-34D5-4ECA-880B-970A2C46D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20" y="3348320"/>
              <a:ext cx="825674" cy="28639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e 6">
            <a:extLst>
              <a:ext uri="{FF2B5EF4-FFF2-40B4-BE49-F238E27FC236}">
                <a16:creationId xmlns:a16="http://schemas.microsoft.com/office/drawing/2014/main" id="{77451088-75FB-4D64-9143-911E9D66D6BC}"/>
              </a:ext>
            </a:extLst>
          </p:cNvPr>
          <p:cNvGrpSpPr/>
          <p:nvPr/>
        </p:nvGrpSpPr>
        <p:grpSpPr>
          <a:xfrm>
            <a:off x="13963570" y="4369827"/>
            <a:ext cx="4001381" cy="4080498"/>
            <a:chOff x="10265544" y="3164801"/>
            <a:chExt cx="2941757" cy="3047753"/>
          </a:xfrm>
        </p:grpSpPr>
        <p:sp>
          <p:nvSpPr>
            <p:cNvPr id="26" name="Rectangle 25">
              <a:extLst>
                <a:ext uri="{FF2B5EF4-FFF2-40B4-BE49-F238E27FC236}">
                  <a16:creationId xmlns:a16="http://schemas.microsoft.com/office/drawing/2014/main" id="{0FE30855-FEBE-BA37-CC43-03A694E1BA3A}"/>
                </a:ext>
              </a:extLst>
            </p:cNvPr>
            <p:cNvSpPr/>
            <p:nvPr/>
          </p:nvSpPr>
          <p:spPr>
            <a:xfrm>
              <a:off x="10265544" y="3164801"/>
              <a:ext cx="2941756" cy="3047753"/>
            </a:xfrm>
            <a:prstGeom prst="rect">
              <a:avLst/>
            </a:prstGeom>
            <a:solidFill>
              <a:srgbClr val="D0E6DE"/>
            </a:solidFill>
            <a:ln w="28575">
              <a:solidFill>
                <a:srgbClr val="006653"/>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26"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prstClr val="white"/>
                </a:solidFill>
                <a:effectLst/>
                <a:uLnTx/>
                <a:uFillTx/>
                <a:latin typeface="Roboto Light"/>
                <a:ea typeface="+mn-ea"/>
                <a:cs typeface="+mn-cs"/>
              </a:endParaRPr>
            </a:p>
          </p:txBody>
        </p:sp>
        <p:sp>
          <p:nvSpPr>
            <p:cNvPr id="29" name="ZoneTexte 28">
              <a:extLst>
                <a:ext uri="{FF2B5EF4-FFF2-40B4-BE49-F238E27FC236}">
                  <a16:creationId xmlns:a16="http://schemas.microsoft.com/office/drawing/2014/main" id="{C2C88EF4-A895-E300-7A58-8CC76D237050}"/>
                </a:ext>
              </a:extLst>
            </p:cNvPr>
            <p:cNvSpPr txBox="1"/>
            <p:nvPr/>
          </p:nvSpPr>
          <p:spPr>
            <a:xfrm>
              <a:off x="10279771" y="3231422"/>
              <a:ext cx="2927530" cy="444148"/>
            </a:xfrm>
            <a:prstGeom prst="rect">
              <a:avLst/>
            </a:prstGeom>
            <a:no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3264" b="0" i="0" u="none" strike="noStrike" kern="1200" cap="none" spc="0" normalizeH="0" baseline="0" noProof="0" dirty="0">
                  <a:ln>
                    <a:noFill/>
                  </a:ln>
                  <a:solidFill>
                    <a:srgbClr val="00584A"/>
                  </a:solidFill>
                  <a:effectLst/>
                  <a:uLnTx/>
                  <a:uFillTx/>
                  <a:latin typeface="Freestyle Script" panose="030804020302050B0404" pitchFamily="66" charset="0"/>
                  <a:ea typeface="+mn-ea"/>
                  <a:cs typeface="+mn-cs"/>
                </a:rPr>
                <a:t>My Complementary Product</a:t>
              </a:r>
            </a:p>
          </p:txBody>
        </p:sp>
        <p:pic>
          <p:nvPicPr>
            <p:cNvPr id="37" name="Picture 4">
              <a:extLst>
                <a:ext uri="{FF2B5EF4-FFF2-40B4-BE49-F238E27FC236}">
                  <a16:creationId xmlns:a16="http://schemas.microsoft.com/office/drawing/2014/main" id="{2F46286B-03F6-4940-99B8-99F9952CC0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456" t="45834" r="42556" b="9520"/>
            <a:stretch/>
          </p:blipFill>
          <p:spPr bwMode="auto">
            <a:xfrm>
              <a:off x="11566105" y="4420259"/>
              <a:ext cx="391265" cy="1748194"/>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Titre 2">
            <a:extLst>
              <a:ext uri="{FF2B5EF4-FFF2-40B4-BE49-F238E27FC236}">
                <a16:creationId xmlns:a16="http://schemas.microsoft.com/office/drawing/2014/main" id="{1A4788EF-6A9F-4221-9449-D60AA6015C7F}"/>
              </a:ext>
            </a:extLst>
          </p:cNvPr>
          <p:cNvSpPr txBox="1">
            <a:spLocks/>
          </p:cNvSpPr>
          <p:nvPr/>
        </p:nvSpPr>
        <p:spPr>
          <a:xfrm>
            <a:off x="2117912" y="2939189"/>
            <a:ext cx="15900651" cy="647550"/>
          </a:xfrm>
          <a:prstGeom prst="rect">
            <a:avLst/>
          </a:prstGeom>
        </p:spPr>
        <p:txBody>
          <a:bodyPr vert="horz" wrap="square" lIns="137160" tIns="68580" rIns="137160" bIns="68580" rtlCol="0" anchor="ctr">
            <a:spAutoFit/>
          </a:bodyPr>
          <a:lstStyle>
            <a:lvl1pPr algn="ctr" defTabSz="914446"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46" rtl="0" eaLnBrk="1" fontAlgn="auto" latinLnBrk="0" hangingPunct="1">
              <a:lnSpc>
                <a:spcPct val="100000"/>
              </a:lnSpc>
              <a:spcBef>
                <a:spcPts val="0"/>
              </a:spcBef>
              <a:spcAft>
                <a:spcPts val="0"/>
              </a:spcAft>
              <a:buClr>
                <a:srgbClr val="000000"/>
              </a:buClr>
              <a:buSzTx/>
              <a:buFontTx/>
              <a:buNone/>
              <a:tabLst/>
              <a:defRPr/>
            </a:pPr>
            <a:r>
              <a:rPr kumimoji="0" lang="fr-FR" sz="3308" b="0" i="0" u="none" strike="noStrike" kern="1200" cap="none" spc="0" normalizeH="0" baseline="0" noProof="0" dirty="0">
                <a:ln>
                  <a:noFill/>
                </a:ln>
                <a:solidFill>
                  <a:srgbClr val="000000"/>
                </a:solidFill>
                <a:effectLst/>
                <a:uLnTx/>
                <a:uFillTx/>
                <a:latin typeface="KyivType Sans2" panose="00000500000000000000" pitchFamily="50" charset="0"/>
                <a:ea typeface="+mj-ea"/>
                <a:cs typeface="Arial"/>
              </a:rPr>
              <a:t>"</a:t>
            </a:r>
            <a:r>
              <a:rPr kumimoji="0" lang="fr-FR" sz="3308" b="0" i="0" u="none" strike="noStrike" kern="1200" cap="none" spc="0" normalizeH="0" baseline="0" noProof="0" dirty="0" err="1">
                <a:ln>
                  <a:noFill/>
                </a:ln>
                <a:solidFill>
                  <a:srgbClr val="000000"/>
                </a:solidFill>
                <a:effectLst/>
                <a:uLnTx/>
                <a:uFillTx/>
                <a:latin typeface="KyivType Sans2" panose="00000500000000000000" pitchFamily="50" charset="0"/>
                <a:ea typeface="+mj-ea"/>
                <a:cs typeface="Arial"/>
              </a:rPr>
              <a:t>My</a:t>
            </a:r>
            <a:r>
              <a:rPr kumimoji="0" lang="fr-FR" sz="3308" b="0" i="0" u="none" strike="noStrike" kern="1200" cap="none" spc="0" normalizeH="0" baseline="0" noProof="0" dirty="0">
                <a:ln>
                  <a:noFill/>
                </a:ln>
                <a:solidFill>
                  <a:srgbClr val="000000"/>
                </a:solidFill>
                <a:effectLst/>
                <a:uLnTx/>
                <a:uFillTx/>
                <a:latin typeface="KyivType Sans2" panose="00000500000000000000" pitchFamily="50" charset="0"/>
                <a:ea typeface="+mj-ea"/>
                <a:cs typeface="Arial"/>
              </a:rPr>
              <a:t> skin </a:t>
            </a:r>
            <a:r>
              <a:rPr kumimoji="0" lang="fr-FR" sz="3308" b="0" i="0" u="none" strike="noStrike" kern="1200" cap="none" spc="0" normalizeH="0" baseline="0" noProof="0" dirty="0" err="1">
                <a:ln>
                  <a:noFill/>
                </a:ln>
                <a:solidFill>
                  <a:srgbClr val="000000"/>
                </a:solidFill>
                <a:effectLst/>
                <a:uLnTx/>
                <a:uFillTx/>
                <a:latin typeface="KyivType Sans2" panose="00000500000000000000" pitchFamily="50" charset="0"/>
                <a:ea typeface="+mj-ea"/>
                <a:cs typeface="Arial"/>
              </a:rPr>
              <a:t>is</a:t>
            </a:r>
            <a:r>
              <a:rPr kumimoji="0" lang="fr-FR" sz="3308" b="0" i="0" u="none" strike="noStrike" kern="1200" cap="none" spc="0" normalizeH="0" baseline="0" noProof="0" dirty="0">
                <a:ln>
                  <a:noFill/>
                </a:ln>
                <a:solidFill>
                  <a:srgbClr val="000000"/>
                </a:solidFill>
                <a:effectLst/>
                <a:uLnTx/>
                <a:uFillTx/>
                <a:latin typeface="KyivType Sans2" panose="00000500000000000000" pitchFamily="50" charset="0"/>
                <a:ea typeface="+mj-ea"/>
                <a:cs typeface="Arial"/>
              </a:rPr>
              <a:t> </a:t>
            </a:r>
            <a:r>
              <a:rPr kumimoji="0" lang="fr-FR" sz="3308" b="0" i="0" u="none" strike="noStrike" kern="1200" cap="none" spc="0" normalizeH="0" baseline="0" noProof="0" dirty="0" err="1">
                <a:ln>
                  <a:noFill/>
                </a:ln>
                <a:solidFill>
                  <a:srgbClr val="000000"/>
                </a:solidFill>
                <a:effectLst/>
                <a:uLnTx/>
                <a:uFillTx/>
                <a:latin typeface="KyivType Sans2" panose="00000500000000000000" pitchFamily="50" charset="0"/>
                <a:ea typeface="+mj-ea"/>
                <a:cs typeface="Arial"/>
              </a:rPr>
              <a:t>shiny</a:t>
            </a:r>
            <a:r>
              <a:rPr kumimoji="0" lang="fr-FR" sz="3308" b="0" i="0" u="none" strike="noStrike" kern="1200" cap="none" spc="0" normalizeH="0" baseline="0" noProof="0" dirty="0">
                <a:ln>
                  <a:noFill/>
                </a:ln>
                <a:solidFill>
                  <a:srgbClr val="000000"/>
                </a:solidFill>
                <a:effectLst/>
                <a:uLnTx/>
                <a:uFillTx/>
                <a:latin typeface="KyivType Sans2" panose="00000500000000000000" pitchFamily="50" charset="0"/>
                <a:ea typeface="+mj-ea"/>
                <a:cs typeface="Arial"/>
              </a:rPr>
              <a:t> and has </a:t>
            </a:r>
            <a:r>
              <a:rPr kumimoji="0" lang="fr-FR" sz="3308" b="0" i="0" u="none" strike="noStrike" kern="1200" cap="none" spc="0" normalizeH="0" baseline="0" noProof="0" dirty="0" err="1">
                <a:ln>
                  <a:noFill/>
                </a:ln>
                <a:solidFill>
                  <a:srgbClr val="000000"/>
                </a:solidFill>
                <a:effectLst/>
                <a:uLnTx/>
                <a:uFillTx/>
                <a:latin typeface="KyivType Sans2" panose="00000500000000000000" pitchFamily="50" charset="0"/>
                <a:ea typeface="+mj-ea"/>
                <a:cs typeface="Arial"/>
              </a:rPr>
              <a:t>small</a:t>
            </a:r>
            <a:r>
              <a:rPr kumimoji="0" lang="fr-FR" sz="3308" b="0" i="0" u="none" strike="noStrike" kern="1200" cap="none" spc="0" normalizeH="0" baseline="0" noProof="0" dirty="0">
                <a:ln>
                  <a:noFill/>
                </a:ln>
                <a:solidFill>
                  <a:srgbClr val="000000"/>
                </a:solidFill>
                <a:effectLst/>
                <a:uLnTx/>
                <a:uFillTx/>
                <a:latin typeface="KyivType Sans2" panose="00000500000000000000" pitchFamily="50" charset="0"/>
                <a:ea typeface="+mj-ea"/>
                <a:cs typeface="Arial"/>
              </a:rPr>
              <a:t> imperfections."</a:t>
            </a:r>
          </a:p>
        </p:txBody>
      </p:sp>
      <p:grpSp>
        <p:nvGrpSpPr>
          <p:cNvPr id="38" name="Groupe 37">
            <a:extLst>
              <a:ext uri="{FF2B5EF4-FFF2-40B4-BE49-F238E27FC236}">
                <a16:creationId xmlns:a16="http://schemas.microsoft.com/office/drawing/2014/main" id="{0056D648-0864-45B1-BF3F-0A082FCDCAFD}"/>
              </a:ext>
            </a:extLst>
          </p:cNvPr>
          <p:cNvGrpSpPr/>
          <p:nvPr/>
        </p:nvGrpSpPr>
        <p:grpSpPr>
          <a:xfrm>
            <a:off x="2859306" y="438303"/>
            <a:ext cx="12497817" cy="2396238"/>
            <a:chOff x="1906204" y="292202"/>
            <a:chExt cx="8331878" cy="1597492"/>
          </a:xfrm>
        </p:grpSpPr>
        <p:pic>
          <p:nvPicPr>
            <p:cNvPr id="39" name="Image 38">
              <a:extLst>
                <a:ext uri="{FF2B5EF4-FFF2-40B4-BE49-F238E27FC236}">
                  <a16:creationId xmlns:a16="http://schemas.microsoft.com/office/drawing/2014/main" id="{4EA3CD12-EB5D-405D-A7F6-7D05FF0452B3}"/>
                </a:ext>
              </a:extLst>
            </p:cNvPr>
            <p:cNvPicPr>
              <a:picLocks noChangeAspect="1"/>
            </p:cNvPicPr>
            <p:nvPr/>
          </p:nvPicPr>
          <p:blipFill rotWithShape="1">
            <a:blip r:embed="rId6">
              <a:duotone>
                <a:prstClr val="black"/>
                <a:srgbClr val="006653">
                  <a:tint val="45000"/>
                  <a:satMod val="400000"/>
                </a:srgbClr>
              </a:duotone>
              <a:extLst>
                <a:ext uri="{28A0092B-C50C-407E-A947-70E740481C1C}">
                  <a14:useLocalDpi xmlns:a14="http://schemas.microsoft.com/office/drawing/2010/main" val="0"/>
                </a:ext>
              </a:extLst>
            </a:blip>
            <a:srcRect l="16464" t="31316" r="56" b="44203"/>
            <a:stretch/>
          </p:blipFill>
          <p:spPr>
            <a:xfrm>
              <a:off x="1906204" y="292202"/>
              <a:ext cx="8331878" cy="1597492"/>
            </a:xfrm>
            <a:prstGeom prst="rect">
              <a:avLst/>
            </a:prstGeom>
          </p:spPr>
        </p:pic>
        <p:sp>
          <p:nvSpPr>
            <p:cNvPr id="40" name="Rectangle : avec coins arrondis en haut 39">
              <a:extLst>
                <a:ext uri="{FF2B5EF4-FFF2-40B4-BE49-F238E27FC236}">
                  <a16:creationId xmlns:a16="http://schemas.microsoft.com/office/drawing/2014/main" id="{BB44D0EE-6AA2-43E8-82E5-E2124A8DE505}"/>
                </a:ext>
              </a:extLst>
            </p:cNvPr>
            <p:cNvSpPr/>
            <p:nvPr/>
          </p:nvSpPr>
          <p:spPr>
            <a:xfrm>
              <a:off x="3402312" y="716664"/>
              <a:ext cx="5401856" cy="71994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985"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My </a:t>
              </a:r>
              <a:r>
                <a:rPr kumimoji="0" lang="fr-FR" sz="5985" b="1" i="0" u="none" strike="noStrike" kern="1200" cap="none" spc="0" normalizeH="0" baseline="0" noProof="0" dirty="0">
                  <a:ln>
                    <a:noFill/>
                  </a:ln>
                  <a:solidFill>
                    <a:srgbClr val="030C57"/>
                  </a:solidFill>
                  <a:effectLst/>
                  <a:uLnTx/>
                  <a:uFillTx/>
                  <a:latin typeface="KyivType Sans2" panose="00000500000000000000" pitchFamily="50" charset="0"/>
                  <a:ea typeface="+mn-ea"/>
                  <a:cs typeface="+mn-cs"/>
                </a:rPr>
                <a:t>NIGHT </a:t>
              </a:r>
              <a:r>
                <a:rPr kumimoji="0" lang="fr-FR" sz="5985"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routine</a:t>
              </a:r>
            </a:p>
          </p:txBody>
        </p:sp>
      </p:grpSp>
      <p:grpSp>
        <p:nvGrpSpPr>
          <p:cNvPr id="42" name="Groupe 41"/>
          <p:cNvGrpSpPr/>
          <p:nvPr/>
        </p:nvGrpSpPr>
        <p:grpSpPr>
          <a:xfrm>
            <a:off x="3103678" y="8424431"/>
            <a:ext cx="2171272" cy="1212395"/>
            <a:chOff x="1930812" y="5026335"/>
            <a:chExt cx="1596734" cy="891585"/>
          </a:xfrm>
        </p:grpSpPr>
        <p:sp>
          <p:nvSpPr>
            <p:cNvPr id="23" name="ZoneTexte 22"/>
            <p:cNvSpPr txBox="1"/>
            <p:nvPr/>
          </p:nvSpPr>
          <p:spPr>
            <a:xfrm>
              <a:off x="2461039" y="5026335"/>
              <a:ext cx="468000" cy="492462"/>
            </a:xfrm>
            <a:prstGeom prst="rect">
              <a:avLst/>
            </a:prstGeom>
            <a:solidFill>
              <a:schemeClr val="bg1"/>
            </a:solid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a:ea typeface="+mn-ea"/>
                  <a:cs typeface="+mn-cs"/>
                </a:rPr>
                <a:t>2</a:t>
              </a:r>
            </a:p>
          </p:txBody>
        </p:sp>
        <p:sp>
          <p:nvSpPr>
            <p:cNvPr id="24" name="ZoneTexte 23"/>
            <p:cNvSpPr txBox="1"/>
            <p:nvPr/>
          </p:nvSpPr>
          <p:spPr>
            <a:xfrm>
              <a:off x="1930812" y="5548573"/>
              <a:ext cx="1596734" cy="369347"/>
            </a:xfrm>
            <a:prstGeom prst="rect">
              <a:avLst/>
            </a:prstGeom>
            <a:noFill/>
          </p:spPr>
          <p:txBody>
            <a:bodyPr wrap="square" rtlCol="0">
              <a:spAutoFit/>
            </a:bodyPr>
            <a:lstStyle/>
            <a:p>
              <a:pPr marL="0" marR="0" lvl="0" indent="0" algn="l" defTabSz="1371626"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black"/>
                  </a:solidFill>
                  <a:effectLst/>
                  <a:uLnTx/>
                  <a:uFillTx/>
                  <a:latin typeface="Roboto Light"/>
                  <a:ea typeface="+mn-ea"/>
                  <a:cs typeface="+mn-cs"/>
                </a:rPr>
                <a:t>I prepare</a:t>
              </a:r>
            </a:p>
          </p:txBody>
        </p:sp>
      </p:grpSp>
      <p:pic>
        <p:nvPicPr>
          <p:cNvPr id="2" name="Image 1" descr="Une image contenant texte, affaires de toilette, lotion, bouteille&#10;&#10;Description générée automatiquement">
            <a:extLst>
              <a:ext uri="{FF2B5EF4-FFF2-40B4-BE49-F238E27FC236}">
                <a16:creationId xmlns:a16="http://schemas.microsoft.com/office/drawing/2014/main" id="{FBD45489-25D7-0C28-88D2-77F8A7C4F9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7347" y="4459022"/>
            <a:ext cx="2542935" cy="4133319"/>
          </a:xfrm>
          <a:prstGeom prst="rect">
            <a:avLst/>
          </a:prstGeom>
        </p:spPr>
      </p:pic>
    </p:spTree>
    <p:extLst>
      <p:ext uri="{BB962C8B-B14F-4D97-AF65-F5344CB8AC3E}">
        <p14:creationId xmlns:p14="http://schemas.microsoft.com/office/powerpoint/2010/main" val="1633768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necteur droit 18"/>
          <p:cNvCxnSpPr>
            <a:cxnSpLocks/>
          </p:cNvCxnSpPr>
          <p:nvPr/>
        </p:nvCxnSpPr>
        <p:spPr>
          <a:xfrm>
            <a:off x="256711" y="8862983"/>
            <a:ext cx="17708240" cy="0"/>
          </a:xfrm>
          <a:prstGeom prst="line">
            <a:avLst/>
          </a:prstGeom>
        </p:spPr>
        <p:style>
          <a:lnRef idx="1">
            <a:schemeClr val="dk1"/>
          </a:lnRef>
          <a:fillRef idx="0">
            <a:schemeClr val="dk1"/>
          </a:fillRef>
          <a:effectRef idx="0">
            <a:schemeClr val="dk1"/>
          </a:effectRef>
          <a:fontRef idx="minor">
            <a:schemeClr val="tx1"/>
          </a:fontRef>
        </p:style>
      </p:cxnSp>
      <p:grpSp>
        <p:nvGrpSpPr>
          <p:cNvPr id="7" name="Groupe 6">
            <a:extLst>
              <a:ext uri="{FF2B5EF4-FFF2-40B4-BE49-F238E27FC236}">
                <a16:creationId xmlns:a16="http://schemas.microsoft.com/office/drawing/2014/main" id="{7CECE011-0291-4812-8656-B19034165454}"/>
              </a:ext>
            </a:extLst>
          </p:cNvPr>
          <p:cNvGrpSpPr/>
          <p:nvPr/>
        </p:nvGrpSpPr>
        <p:grpSpPr>
          <a:xfrm>
            <a:off x="6224746" y="4301252"/>
            <a:ext cx="2478333" cy="5408984"/>
            <a:chOff x="4576075" y="3162216"/>
            <a:chExt cx="1822033" cy="3976606"/>
          </a:xfrm>
        </p:grpSpPr>
        <p:sp>
          <p:nvSpPr>
            <p:cNvPr id="58" name="ZoneTexte 57">
              <a:extLst>
                <a:ext uri="{FF2B5EF4-FFF2-40B4-BE49-F238E27FC236}">
                  <a16:creationId xmlns:a16="http://schemas.microsoft.com/office/drawing/2014/main" id="{F881079A-4868-B97C-CAD8-418F6E34AD62}"/>
                </a:ext>
              </a:extLst>
            </p:cNvPr>
            <p:cNvSpPr txBox="1"/>
            <p:nvPr/>
          </p:nvSpPr>
          <p:spPr>
            <a:xfrm>
              <a:off x="5213270" y="6159566"/>
              <a:ext cx="516080" cy="543055"/>
            </a:xfrm>
            <a:prstGeom prst="rect">
              <a:avLst/>
            </a:prstGeom>
            <a:solidFill>
              <a:schemeClr val="bg1"/>
            </a:solid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a:ea typeface="+mn-ea"/>
                  <a:cs typeface="+mn-cs"/>
                </a:rPr>
                <a:t>3</a:t>
              </a:r>
            </a:p>
          </p:txBody>
        </p:sp>
        <p:sp>
          <p:nvSpPr>
            <p:cNvPr id="59" name="ZoneTexte 58">
              <a:extLst>
                <a:ext uri="{FF2B5EF4-FFF2-40B4-BE49-F238E27FC236}">
                  <a16:creationId xmlns:a16="http://schemas.microsoft.com/office/drawing/2014/main" id="{CFA57B41-F747-99E4-698D-896E2A2124F7}"/>
                </a:ext>
              </a:extLst>
            </p:cNvPr>
            <p:cNvSpPr txBox="1"/>
            <p:nvPr/>
          </p:nvSpPr>
          <p:spPr>
            <a:xfrm>
              <a:off x="4588568" y="6731531"/>
              <a:ext cx="1797048" cy="407291"/>
            </a:xfrm>
            <a:prstGeom prst="rect">
              <a:avLst/>
            </a:prstGeom>
            <a:no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black"/>
                  </a:solidFill>
                  <a:effectLst/>
                  <a:uLnTx/>
                  <a:uFillTx/>
                  <a:latin typeface="Roboto Light"/>
                  <a:ea typeface="+mn-ea"/>
                  <a:cs typeface="+mn-cs"/>
                </a:rPr>
                <a:t>I treat</a:t>
              </a:r>
            </a:p>
          </p:txBody>
        </p:sp>
        <p:sp>
          <p:nvSpPr>
            <p:cNvPr id="60" name="object 27">
              <a:extLst>
                <a:ext uri="{FF2B5EF4-FFF2-40B4-BE49-F238E27FC236}">
                  <a16:creationId xmlns:a16="http://schemas.microsoft.com/office/drawing/2014/main" id="{D795CC22-C21B-B517-901A-EB0E1689314A}"/>
                </a:ext>
              </a:extLst>
            </p:cNvPr>
            <p:cNvSpPr/>
            <p:nvPr/>
          </p:nvSpPr>
          <p:spPr>
            <a:xfrm rot="5400000">
              <a:off x="3951402" y="3799382"/>
              <a:ext cx="3071380" cy="1797047"/>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006653"/>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26" rtl="0" eaLnBrk="1" fontAlgn="auto" latinLnBrk="0" hangingPunct="1">
                <a:lnSpc>
                  <a:spcPct val="100000"/>
                </a:lnSpc>
                <a:spcBef>
                  <a:spcPts val="0"/>
                </a:spcBef>
                <a:spcAft>
                  <a:spcPts val="0"/>
                </a:spcAft>
                <a:buClrTx/>
                <a:buSzTx/>
                <a:buFontTx/>
                <a:buNone/>
                <a:tabLst/>
                <a:defRPr/>
              </a:pPr>
              <a:endParaRPr kumimoji="0" sz="1650" b="0" i="0" u="none" strike="noStrike" kern="1200" cap="none" spc="0" normalizeH="0" baseline="0" noProof="0">
                <a:ln>
                  <a:noFill/>
                </a:ln>
                <a:solidFill>
                  <a:srgbClr val="3E3E3E"/>
                </a:solidFill>
                <a:effectLst/>
                <a:uLnTx/>
                <a:uFillTx/>
                <a:latin typeface="Roboto Light"/>
                <a:ea typeface="Roboto Mono" panose="00000009000000000000" pitchFamily="49" charset="0"/>
                <a:cs typeface="+mn-cs"/>
              </a:endParaRPr>
            </a:p>
          </p:txBody>
        </p:sp>
        <p:sp>
          <p:nvSpPr>
            <p:cNvPr id="27" name="Rectangle 26">
              <a:extLst>
                <a:ext uri="{FF2B5EF4-FFF2-40B4-BE49-F238E27FC236}">
                  <a16:creationId xmlns:a16="http://schemas.microsoft.com/office/drawing/2014/main" id="{6EC8A8D5-6F09-E479-726F-4617BB738A3E}"/>
                </a:ext>
              </a:extLst>
            </p:cNvPr>
            <p:cNvSpPr/>
            <p:nvPr/>
          </p:nvSpPr>
          <p:spPr>
            <a:xfrm>
              <a:off x="4588568" y="3212632"/>
              <a:ext cx="1797048" cy="339409"/>
            </a:xfrm>
            <a:prstGeom prst="rect">
              <a:avLst/>
            </a:prstGeom>
          </p:spPr>
          <p:txBody>
            <a:bodyPr wrap="square">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SERUM </a:t>
              </a:r>
              <a:r>
                <a:rPr kumimoji="0" lang="en-US" sz="2400" b="0" i="0" u="none" strike="noStrike" kern="1200" cap="none" spc="0" normalizeH="0" baseline="0" noProof="0" dirty="0">
                  <a:ln>
                    <a:noFill/>
                  </a:ln>
                  <a:solidFill>
                    <a:srgbClr val="006653"/>
                  </a:solidFill>
                  <a:effectLst/>
                  <a:uLnTx/>
                  <a:uFillTx/>
                  <a:latin typeface="KyivType Sans2" panose="00000500000000000000" pitchFamily="50" charset="0"/>
                  <a:ea typeface="+mn-ea"/>
                  <a:cs typeface="+mn-cs"/>
                </a:rPr>
                <a:t>CBD</a:t>
              </a:r>
              <a:endParaRPr kumimoji="0" lang="fr-FR" sz="2400" b="1" i="0" u="none" strike="noStrike" kern="1200" cap="none" spc="0" normalizeH="0" baseline="0" noProof="0" dirty="0">
                <a:ln>
                  <a:noFill/>
                </a:ln>
                <a:solidFill>
                  <a:srgbClr val="006653"/>
                </a:solidFill>
                <a:effectLst/>
                <a:uLnTx/>
                <a:uFillTx/>
                <a:latin typeface="KyivType Sans2" panose="00000500000000000000" pitchFamily="50" charset="0"/>
                <a:ea typeface="+mn-ea"/>
                <a:cs typeface="+mn-cs"/>
              </a:endParaRPr>
            </a:p>
          </p:txBody>
        </p:sp>
        <p:pic>
          <p:nvPicPr>
            <p:cNvPr id="32" name="Image 31">
              <a:extLst>
                <a:ext uri="{FF2B5EF4-FFF2-40B4-BE49-F238E27FC236}">
                  <a16:creationId xmlns:a16="http://schemas.microsoft.com/office/drawing/2014/main" id="{17EC1BD9-C0DA-677D-C902-40DA6941D5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76075" y="3228595"/>
              <a:ext cx="1822033" cy="2912424"/>
            </a:xfrm>
            <a:prstGeom prst="rect">
              <a:avLst/>
            </a:prstGeom>
          </p:spPr>
        </p:pic>
      </p:grpSp>
      <p:grpSp>
        <p:nvGrpSpPr>
          <p:cNvPr id="6" name="Groupe 5">
            <a:extLst>
              <a:ext uri="{FF2B5EF4-FFF2-40B4-BE49-F238E27FC236}">
                <a16:creationId xmlns:a16="http://schemas.microsoft.com/office/drawing/2014/main" id="{9835F610-00A9-49B9-92F1-0EC358C3BB38}"/>
              </a:ext>
            </a:extLst>
          </p:cNvPr>
          <p:cNvGrpSpPr/>
          <p:nvPr/>
        </p:nvGrpSpPr>
        <p:grpSpPr>
          <a:xfrm>
            <a:off x="296435" y="4633039"/>
            <a:ext cx="2302770" cy="5049951"/>
            <a:chOff x="217670" y="3406140"/>
            <a:chExt cx="1692962" cy="3712650"/>
          </a:xfrm>
        </p:grpSpPr>
        <p:grpSp>
          <p:nvGrpSpPr>
            <p:cNvPr id="20" name="Groupe 19"/>
            <p:cNvGrpSpPr/>
            <p:nvPr/>
          </p:nvGrpSpPr>
          <p:grpSpPr>
            <a:xfrm>
              <a:off x="217670" y="6158713"/>
              <a:ext cx="1692962" cy="960077"/>
              <a:chOff x="280711" y="5036068"/>
              <a:chExt cx="1335718" cy="870632"/>
            </a:xfrm>
          </p:grpSpPr>
          <p:sp>
            <p:nvSpPr>
              <p:cNvPr id="22" name="ZoneTexte 21"/>
              <p:cNvSpPr txBox="1"/>
              <p:nvPr/>
            </p:nvSpPr>
            <p:spPr>
              <a:xfrm>
                <a:off x="639291" y="5036068"/>
                <a:ext cx="468000" cy="492461"/>
              </a:xfrm>
              <a:prstGeom prst="rect">
                <a:avLst/>
              </a:prstGeom>
              <a:solidFill>
                <a:schemeClr val="bg1"/>
              </a:solid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a:ea typeface="+mn-ea"/>
                    <a:cs typeface="+mn-cs"/>
                  </a:rPr>
                  <a:t>1</a:t>
                </a:r>
              </a:p>
            </p:txBody>
          </p:sp>
          <p:sp>
            <p:nvSpPr>
              <p:cNvPr id="25" name="ZoneTexte 24"/>
              <p:cNvSpPr txBox="1"/>
              <p:nvPr/>
            </p:nvSpPr>
            <p:spPr>
              <a:xfrm>
                <a:off x="280711" y="5537354"/>
                <a:ext cx="1335718" cy="369346"/>
              </a:xfrm>
              <a:prstGeom prst="rect">
                <a:avLst/>
              </a:prstGeom>
              <a:no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black"/>
                    </a:solidFill>
                    <a:effectLst/>
                    <a:uLnTx/>
                    <a:uFillTx/>
                    <a:latin typeface="Roboto Light"/>
                    <a:ea typeface="+mn-ea"/>
                    <a:cs typeface="+mn-cs"/>
                  </a:rPr>
                  <a:t>I clean </a:t>
                </a:r>
              </a:p>
            </p:txBody>
          </p:sp>
        </p:grpSp>
        <p:pic>
          <p:nvPicPr>
            <p:cNvPr id="30" name="Picture 6">
              <a:extLst>
                <a:ext uri="{FF2B5EF4-FFF2-40B4-BE49-F238E27FC236}">
                  <a16:creationId xmlns:a16="http://schemas.microsoft.com/office/drawing/2014/main" id="{44B0F06E-7DE9-48C3-8EB6-BA68FC7919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583" y="3406140"/>
              <a:ext cx="1219803" cy="27828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e 7">
            <a:extLst>
              <a:ext uri="{FF2B5EF4-FFF2-40B4-BE49-F238E27FC236}">
                <a16:creationId xmlns:a16="http://schemas.microsoft.com/office/drawing/2014/main" id="{6C06D099-3675-42DC-A09C-B65A476569E3}"/>
              </a:ext>
            </a:extLst>
          </p:cNvPr>
          <p:cNvGrpSpPr/>
          <p:nvPr/>
        </p:nvGrpSpPr>
        <p:grpSpPr>
          <a:xfrm>
            <a:off x="10083026" y="4933271"/>
            <a:ext cx="2619318" cy="4782613"/>
            <a:chOff x="7412627" y="3626867"/>
            <a:chExt cx="1925684" cy="3516106"/>
          </a:xfrm>
        </p:grpSpPr>
        <p:sp>
          <p:nvSpPr>
            <p:cNvPr id="62" name="ZoneTexte 61">
              <a:extLst>
                <a:ext uri="{FF2B5EF4-FFF2-40B4-BE49-F238E27FC236}">
                  <a16:creationId xmlns:a16="http://schemas.microsoft.com/office/drawing/2014/main" id="{1B3E9D77-A8B3-3242-3214-4617D95A6AB0}"/>
                </a:ext>
              </a:extLst>
            </p:cNvPr>
            <p:cNvSpPr txBox="1"/>
            <p:nvPr/>
          </p:nvSpPr>
          <p:spPr>
            <a:xfrm>
              <a:off x="7957571" y="6169145"/>
              <a:ext cx="670987" cy="543055"/>
            </a:xfrm>
            <a:prstGeom prst="rect">
              <a:avLst/>
            </a:prstGeom>
            <a:solidFill>
              <a:schemeClr val="bg1"/>
            </a:solid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a:ea typeface="+mn-ea"/>
                  <a:cs typeface="+mn-cs"/>
                </a:rPr>
                <a:t>4</a:t>
              </a:r>
            </a:p>
          </p:txBody>
        </p:sp>
        <p:sp>
          <p:nvSpPr>
            <p:cNvPr id="63" name="ZoneTexte 62">
              <a:extLst>
                <a:ext uri="{FF2B5EF4-FFF2-40B4-BE49-F238E27FC236}">
                  <a16:creationId xmlns:a16="http://schemas.microsoft.com/office/drawing/2014/main" id="{B73C9F43-97C4-5B94-4C19-8799E7CF2046}"/>
                </a:ext>
              </a:extLst>
            </p:cNvPr>
            <p:cNvSpPr txBox="1"/>
            <p:nvPr/>
          </p:nvSpPr>
          <p:spPr>
            <a:xfrm>
              <a:off x="7412627" y="6735682"/>
              <a:ext cx="1925684" cy="407291"/>
            </a:xfrm>
            <a:prstGeom prst="rect">
              <a:avLst/>
            </a:prstGeom>
            <a:no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black"/>
                  </a:solidFill>
                  <a:effectLst/>
                  <a:uLnTx/>
                  <a:uFillTx/>
                  <a:latin typeface="Roboto Light"/>
                  <a:ea typeface="+mn-ea"/>
                  <a:cs typeface="+mn-cs"/>
                </a:rPr>
                <a:t>I protect</a:t>
              </a:r>
            </a:p>
          </p:txBody>
        </p:sp>
        <p:pic>
          <p:nvPicPr>
            <p:cNvPr id="35" name="Picture 4">
              <a:extLst>
                <a:ext uri="{FF2B5EF4-FFF2-40B4-BE49-F238E27FC236}">
                  <a16:creationId xmlns:a16="http://schemas.microsoft.com/office/drawing/2014/main" id="{917440DF-EA43-4B3B-ADAF-58D5C96648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503" t="26414" r="28604" b="6449"/>
            <a:stretch/>
          </p:blipFill>
          <p:spPr bwMode="auto">
            <a:xfrm>
              <a:off x="7846100" y="3626867"/>
              <a:ext cx="1112116" cy="25515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e 8">
            <a:extLst>
              <a:ext uri="{FF2B5EF4-FFF2-40B4-BE49-F238E27FC236}">
                <a16:creationId xmlns:a16="http://schemas.microsoft.com/office/drawing/2014/main" id="{6D7E1D9E-7F04-43C5-B6D5-9DACB74EBF57}"/>
              </a:ext>
            </a:extLst>
          </p:cNvPr>
          <p:cNvGrpSpPr/>
          <p:nvPr/>
        </p:nvGrpSpPr>
        <p:grpSpPr>
          <a:xfrm>
            <a:off x="13350731" y="3684815"/>
            <a:ext cx="4614219" cy="6356973"/>
            <a:chOff x="9814995" y="2709021"/>
            <a:chExt cx="3392305" cy="4673552"/>
          </a:xfrm>
        </p:grpSpPr>
        <p:sp>
          <p:nvSpPr>
            <p:cNvPr id="26" name="Rectangle 25">
              <a:extLst>
                <a:ext uri="{FF2B5EF4-FFF2-40B4-BE49-F238E27FC236}">
                  <a16:creationId xmlns:a16="http://schemas.microsoft.com/office/drawing/2014/main" id="{0FE30855-FEBE-BA37-CC43-03A694E1BA3A}"/>
                </a:ext>
              </a:extLst>
            </p:cNvPr>
            <p:cNvSpPr/>
            <p:nvPr/>
          </p:nvSpPr>
          <p:spPr>
            <a:xfrm>
              <a:off x="10265544" y="2709021"/>
              <a:ext cx="2941756" cy="3699335"/>
            </a:xfrm>
            <a:prstGeom prst="rect">
              <a:avLst/>
            </a:prstGeom>
            <a:solidFill>
              <a:srgbClr val="D0E6DE"/>
            </a:solidFill>
            <a:ln w="28575">
              <a:solidFill>
                <a:srgbClr val="006653"/>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26"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prstClr val="white"/>
                </a:solidFill>
                <a:effectLst/>
                <a:uLnTx/>
                <a:uFillTx/>
                <a:latin typeface="Roboto Light"/>
                <a:ea typeface="+mn-ea"/>
                <a:cs typeface="+mn-cs"/>
              </a:endParaRPr>
            </a:p>
          </p:txBody>
        </p:sp>
        <p:sp>
          <p:nvSpPr>
            <p:cNvPr id="29" name="ZoneTexte 28">
              <a:extLst>
                <a:ext uri="{FF2B5EF4-FFF2-40B4-BE49-F238E27FC236}">
                  <a16:creationId xmlns:a16="http://schemas.microsoft.com/office/drawing/2014/main" id="{C2C88EF4-A895-E300-7A58-8CC76D237050}"/>
                </a:ext>
              </a:extLst>
            </p:cNvPr>
            <p:cNvSpPr txBox="1"/>
            <p:nvPr/>
          </p:nvSpPr>
          <p:spPr>
            <a:xfrm>
              <a:off x="10279769" y="2794857"/>
              <a:ext cx="2927531" cy="437178"/>
            </a:xfrm>
            <a:prstGeom prst="rect">
              <a:avLst/>
            </a:prstGeom>
            <a:no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3264" b="0" i="0" u="none" strike="noStrike" kern="1200" cap="none" spc="0" normalizeH="0" baseline="0" noProof="0" dirty="0">
                  <a:ln>
                    <a:noFill/>
                  </a:ln>
                  <a:solidFill>
                    <a:srgbClr val="00584A"/>
                  </a:solidFill>
                  <a:effectLst/>
                  <a:uLnTx/>
                  <a:uFillTx/>
                  <a:latin typeface="Freestyle Script" panose="030804020302050B0404" pitchFamily="66" charset="0"/>
                  <a:ea typeface="+mn-ea"/>
                  <a:cs typeface="+mn-cs"/>
                </a:rPr>
                <a:t>My Complementary Product</a:t>
              </a:r>
            </a:p>
          </p:txBody>
        </p:sp>
        <p:pic>
          <p:nvPicPr>
            <p:cNvPr id="36" name="Picture 2">
              <a:extLst>
                <a:ext uri="{FF2B5EF4-FFF2-40B4-BE49-F238E27FC236}">
                  <a16:creationId xmlns:a16="http://schemas.microsoft.com/office/drawing/2014/main" id="{13481ADC-4E97-4E98-BBD8-A1803C9A624D}"/>
                </a:ext>
              </a:extLst>
            </p:cNvPr>
            <p:cNvPicPr>
              <a:picLocks noChangeAspect="1" noChangeArrowheads="1"/>
            </p:cNvPicPr>
            <p:nvPr/>
          </p:nvPicPr>
          <p:blipFill rotWithShape="1">
            <a:blip r:embed="rId6">
              <a:clrChange>
                <a:clrFrom>
                  <a:srgbClr val="000000">
                    <a:alpha val="0"/>
                  </a:srgbClr>
                </a:clrFrom>
                <a:clrTo>
                  <a:srgbClr val="000000">
                    <a:alpha val="0"/>
                  </a:srgbClr>
                </a:clrTo>
              </a:clrChange>
              <a:alphaModFix/>
              <a:extLst>
                <a:ext uri="{28A0092B-C50C-407E-A947-70E740481C1C}">
                  <a14:useLocalDpi xmlns:a14="http://schemas.microsoft.com/office/drawing/2010/main" val="0"/>
                </a:ext>
              </a:extLst>
            </a:blip>
            <a:srcRect l="24703" t="22711" r="27764" b="7628"/>
            <a:stretch/>
          </p:blipFill>
          <p:spPr bwMode="auto">
            <a:xfrm>
              <a:off x="11186438" y="3626867"/>
              <a:ext cx="1250574" cy="2749168"/>
            </a:xfrm>
            <a:prstGeom prst="rect">
              <a:avLst/>
            </a:prstGeom>
            <a:noFill/>
            <a:extLst>
              <a:ext uri="{909E8E84-426E-40DD-AFC4-6F175D3DCCD1}">
                <a14:hiddenFill xmlns:a14="http://schemas.microsoft.com/office/drawing/2010/main">
                  <a:solidFill>
                    <a:srgbClr val="FFFFFF"/>
                  </a:solidFill>
                </a14:hiddenFill>
              </a:ext>
            </a:extLst>
          </p:spPr>
        </p:pic>
        <p:sp>
          <p:nvSpPr>
            <p:cNvPr id="37" name="ZoneTexte 36">
              <a:extLst>
                <a:ext uri="{FF2B5EF4-FFF2-40B4-BE49-F238E27FC236}">
                  <a16:creationId xmlns:a16="http://schemas.microsoft.com/office/drawing/2014/main" id="{401BC345-301D-47BF-AC0D-1207CD74C8B5}"/>
                </a:ext>
              </a:extLst>
            </p:cNvPr>
            <p:cNvSpPr txBox="1"/>
            <p:nvPr/>
          </p:nvSpPr>
          <p:spPr>
            <a:xfrm>
              <a:off x="9814995" y="6760795"/>
              <a:ext cx="2927531" cy="621778"/>
            </a:xfrm>
            <a:prstGeom prst="rect">
              <a:avLst/>
            </a:prstGeom>
            <a:no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2448" b="0" i="0" u="none" strike="noStrike" kern="1200" cap="none" spc="0" normalizeH="0" baseline="0" noProof="0" dirty="0">
                  <a:ln>
                    <a:noFill/>
                  </a:ln>
                  <a:solidFill>
                    <a:prstClr val="black"/>
                  </a:solidFill>
                  <a:effectLst/>
                  <a:uLnTx/>
                  <a:uFillTx/>
                  <a:latin typeface="Roboto Light"/>
                  <a:ea typeface="+mn-ea"/>
                  <a:cs typeface="+mn-cs"/>
                </a:rPr>
                <a:t>Every other evening instead of cream</a:t>
              </a:r>
            </a:p>
          </p:txBody>
        </p:sp>
        <p:sp>
          <p:nvSpPr>
            <p:cNvPr id="38" name="object 18">
              <a:extLst>
                <a:ext uri="{FF2B5EF4-FFF2-40B4-BE49-F238E27FC236}">
                  <a16:creationId xmlns:a16="http://schemas.microsoft.com/office/drawing/2014/main" id="{62A59FC8-AD94-4909-B63A-B27AD201913E}"/>
                </a:ext>
              </a:extLst>
            </p:cNvPr>
            <p:cNvSpPr/>
            <p:nvPr/>
          </p:nvSpPr>
          <p:spPr>
            <a:xfrm rot="16908190">
              <a:off x="9534475" y="6242254"/>
              <a:ext cx="838369" cy="256577"/>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0584A"/>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00" b="0" i="0" u="none" strike="noStrike" kern="1200" cap="none" spc="0" normalizeH="0" baseline="0" noProof="0">
                <a:ln>
                  <a:noFill/>
                </a:ln>
                <a:solidFill>
                  <a:srgbClr val="3E3E3E"/>
                </a:solidFill>
                <a:effectLst/>
                <a:uLnTx/>
                <a:uFillTx/>
                <a:latin typeface="Roboto" panose="02000000000000000000" pitchFamily="2" charset="0"/>
                <a:ea typeface="Roboto" panose="02000000000000000000" pitchFamily="2" charset="0"/>
                <a:cs typeface="+mn-cs"/>
              </a:endParaRPr>
            </a:p>
          </p:txBody>
        </p:sp>
      </p:grpSp>
      <p:sp>
        <p:nvSpPr>
          <p:cNvPr id="33" name="Titre 2">
            <a:extLst>
              <a:ext uri="{FF2B5EF4-FFF2-40B4-BE49-F238E27FC236}">
                <a16:creationId xmlns:a16="http://schemas.microsoft.com/office/drawing/2014/main" id="{7C62BA79-6B82-4592-AA3D-FABF053E9497}"/>
              </a:ext>
            </a:extLst>
          </p:cNvPr>
          <p:cNvSpPr txBox="1">
            <a:spLocks/>
          </p:cNvSpPr>
          <p:nvPr/>
        </p:nvSpPr>
        <p:spPr>
          <a:xfrm>
            <a:off x="2117912" y="2939188"/>
            <a:ext cx="15900651" cy="647550"/>
          </a:xfrm>
          <a:prstGeom prst="rect">
            <a:avLst/>
          </a:prstGeom>
        </p:spPr>
        <p:txBody>
          <a:bodyPr vert="horz" wrap="square" lIns="137160" tIns="68580" rIns="137160" bIns="68580" rtlCol="0" anchor="ctr">
            <a:spAutoFit/>
          </a:bodyPr>
          <a:lstStyle>
            <a:lvl1pPr algn="ctr" defTabSz="914446"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46" rtl="0" eaLnBrk="1" fontAlgn="auto" latinLnBrk="0" hangingPunct="1">
              <a:lnSpc>
                <a:spcPct val="100000"/>
              </a:lnSpc>
              <a:spcBef>
                <a:spcPts val="0"/>
              </a:spcBef>
              <a:spcAft>
                <a:spcPts val="0"/>
              </a:spcAft>
              <a:buClr>
                <a:srgbClr val="000000"/>
              </a:buClr>
              <a:buSzTx/>
              <a:buFontTx/>
              <a:buNone/>
              <a:tabLst/>
              <a:defRPr/>
            </a:pPr>
            <a:r>
              <a:rPr kumimoji="0" lang="fr-FR" sz="3308" b="0" i="0" u="none" strike="noStrike" kern="1200" cap="none" spc="0" normalizeH="0" baseline="0" noProof="0" dirty="0">
                <a:ln>
                  <a:noFill/>
                </a:ln>
                <a:solidFill>
                  <a:srgbClr val="000000"/>
                </a:solidFill>
                <a:effectLst/>
                <a:uLnTx/>
                <a:uFillTx/>
                <a:latin typeface="KyivType Sans2" panose="00000500000000000000" pitchFamily="50" charset="0"/>
                <a:ea typeface="+mj-ea"/>
                <a:cs typeface="Arial"/>
              </a:rPr>
              <a:t>"</a:t>
            </a:r>
            <a:r>
              <a:rPr kumimoji="0" lang="fr-FR" sz="3308" b="0" i="0" u="none" strike="noStrike" kern="1200" cap="none" spc="0" normalizeH="0" baseline="0" noProof="0" dirty="0" err="1">
                <a:ln>
                  <a:noFill/>
                </a:ln>
                <a:solidFill>
                  <a:srgbClr val="000000"/>
                </a:solidFill>
                <a:effectLst/>
                <a:uLnTx/>
                <a:uFillTx/>
                <a:latin typeface="KyivType Sans2" panose="00000500000000000000" pitchFamily="50" charset="0"/>
                <a:ea typeface="+mj-ea"/>
                <a:cs typeface="Arial"/>
              </a:rPr>
              <a:t>My</a:t>
            </a:r>
            <a:r>
              <a:rPr kumimoji="0" lang="fr-FR" sz="3308" b="0" i="0" u="none" strike="noStrike" kern="1200" cap="none" spc="0" normalizeH="0" baseline="0" noProof="0" dirty="0">
                <a:ln>
                  <a:noFill/>
                </a:ln>
                <a:solidFill>
                  <a:srgbClr val="000000"/>
                </a:solidFill>
                <a:effectLst/>
                <a:uLnTx/>
                <a:uFillTx/>
                <a:latin typeface="KyivType Sans2" panose="00000500000000000000" pitchFamily="50" charset="0"/>
                <a:ea typeface="+mj-ea"/>
                <a:cs typeface="Arial"/>
              </a:rPr>
              <a:t> skin </a:t>
            </a:r>
            <a:r>
              <a:rPr kumimoji="0" lang="fr-FR" sz="3308" b="0" i="0" u="none" strike="noStrike" kern="1200" cap="none" spc="0" normalizeH="0" baseline="0" noProof="0" dirty="0" err="1">
                <a:ln>
                  <a:noFill/>
                </a:ln>
                <a:solidFill>
                  <a:srgbClr val="000000"/>
                </a:solidFill>
                <a:effectLst/>
                <a:uLnTx/>
                <a:uFillTx/>
                <a:latin typeface="KyivType Sans2" panose="00000500000000000000" pitchFamily="50" charset="0"/>
                <a:ea typeface="+mj-ea"/>
                <a:cs typeface="Arial"/>
              </a:rPr>
              <a:t>is</a:t>
            </a:r>
            <a:r>
              <a:rPr kumimoji="0" lang="fr-FR" sz="3308" b="0" i="0" u="none" strike="noStrike" kern="1200" cap="none" spc="0" normalizeH="0" baseline="0" noProof="0" dirty="0">
                <a:ln>
                  <a:noFill/>
                </a:ln>
                <a:solidFill>
                  <a:srgbClr val="000000"/>
                </a:solidFill>
                <a:effectLst/>
                <a:uLnTx/>
                <a:uFillTx/>
                <a:latin typeface="KyivType Sans2" panose="00000500000000000000" pitchFamily="50" charset="0"/>
                <a:ea typeface="+mj-ea"/>
                <a:cs typeface="Arial"/>
              </a:rPr>
              <a:t> sensitive </a:t>
            </a:r>
            <a:r>
              <a:rPr kumimoji="0" lang="fr-FR" sz="3308" b="0" i="0" u="none" strike="noStrike" kern="1200" cap="none" spc="0" normalizeH="0" baseline="0" noProof="0" dirty="0" err="1">
                <a:ln>
                  <a:noFill/>
                </a:ln>
                <a:solidFill>
                  <a:srgbClr val="000000"/>
                </a:solidFill>
                <a:effectLst/>
                <a:uLnTx/>
                <a:uFillTx/>
                <a:latin typeface="KyivType Sans2" panose="00000500000000000000" pitchFamily="50" charset="0"/>
                <a:ea typeface="+mj-ea"/>
                <a:cs typeface="Arial"/>
              </a:rPr>
              <a:t>with</a:t>
            </a:r>
            <a:r>
              <a:rPr kumimoji="0" lang="fr-FR" sz="3308" b="0" i="0" u="none" strike="noStrike" kern="1200" cap="none" spc="0" normalizeH="0" baseline="0" noProof="0" dirty="0">
                <a:ln>
                  <a:noFill/>
                </a:ln>
                <a:solidFill>
                  <a:srgbClr val="000000"/>
                </a:solidFill>
                <a:effectLst/>
                <a:uLnTx/>
                <a:uFillTx/>
                <a:latin typeface="KyivType Sans2" panose="00000500000000000000" pitchFamily="50" charset="0"/>
                <a:ea typeface="+mj-ea"/>
                <a:cs typeface="Arial"/>
              </a:rPr>
              <a:t> </a:t>
            </a:r>
            <a:r>
              <a:rPr kumimoji="0" lang="fr-FR" sz="3308" b="0" i="0" u="none" strike="noStrike" kern="1200" cap="none" spc="0" normalizeH="0" baseline="0" noProof="0" dirty="0" err="1">
                <a:ln>
                  <a:noFill/>
                </a:ln>
                <a:solidFill>
                  <a:srgbClr val="000000"/>
                </a:solidFill>
                <a:effectLst/>
                <a:uLnTx/>
                <a:uFillTx/>
                <a:latin typeface="KyivType Sans2" panose="00000500000000000000" pitchFamily="50" charset="0"/>
                <a:ea typeface="+mj-ea"/>
                <a:cs typeface="Arial"/>
              </a:rPr>
              <a:t>redness</a:t>
            </a:r>
            <a:r>
              <a:rPr kumimoji="0" lang="fr-FR" sz="3308" b="0" i="0" u="none" strike="noStrike" kern="1200" cap="none" spc="0" normalizeH="0" baseline="0" noProof="0" dirty="0">
                <a:ln>
                  <a:noFill/>
                </a:ln>
                <a:solidFill>
                  <a:srgbClr val="000000"/>
                </a:solidFill>
                <a:effectLst/>
                <a:uLnTx/>
                <a:uFillTx/>
                <a:latin typeface="KyivType Sans2" panose="00000500000000000000" pitchFamily="50" charset="0"/>
                <a:ea typeface="+mj-ea"/>
                <a:cs typeface="Arial"/>
              </a:rPr>
              <a:t>."</a:t>
            </a:r>
          </a:p>
        </p:txBody>
      </p:sp>
      <p:grpSp>
        <p:nvGrpSpPr>
          <p:cNvPr id="41" name="Groupe 40">
            <a:extLst>
              <a:ext uri="{FF2B5EF4-FFF2-40B4-BE49-F238E27FC236}">
                <a16:creationId xmlns:a16="http://schemas.microsoft.com/office/drawing/2014/main" id="{D5B04490-9AB0-4815-AEAF-325D533F82BF}"/>
              </a:ext>
            </a:extLst>
          </p:cNvPr>
          <p:cNvGrpSpPr/>
          <p:nvPr/>
        </p:nvGrpSpPr>
        <p:grpSpPr>
          <a:xfrm>
            <a:off x="2859306" y="438303"/>
            <a:ext cx="12497817" cy="2396238"/>
            <a:chOff x="1906204" y="292202"/>
            <a:chExt cx="8331878" cy="1597492"/>
          </a:xfrm>
        </p:grpSpPr>
        <p:pic>
          <p:nvPicPr>
            <p:cNvPr id="43" name="Image 42">
              <a:extLst>
                <a:ext uri="{FF2B5EF4-FFF2-40B4-BE49-F238E27FC236}">
                  <a16:creationId xmlns:a16="http://schemas.microsoft.com/office/drawing/2014/main" id="{9BA3AAEF-CC37-4B46-844E-B767737FF5B8}"/>
                </a:ext>
              </a:extLst>
            </p:cNvPr>
            <p:cNvPicPr>
              <a:picLocks noChangeAspect="1"/>
            </p:cNvPicPr>
            <p:nvPr/>
          </p:nvPicPr>
          <p:blipFill rotWithShape="1">
            <a:blip r:embed="rId7">
              <a:duotone>
                <a:prstClr val="black"/>
                <a:srgbClr val="006653">
                  <a:tint val="45000"/>
                  <a:satMod val="400000"/>
                </a:srgbClr>
              </a:duotone>
              <a:extLst>
                <a:ext uri="{28A0092B-C50C-407E-A947-70E740481C1C}">
                  <a14:useLocalDpi xmlns:a14="http://schemas.microsoft.com/office/drawing/2010/main" val="0"/>
                </a:ext>
              </a:extLst>
            </a:blip>
            <a:srcRect l="16464" t="31316" r="56" b="44203"/>
            <a:stretch/>
          </p:blipFill>
          <p:spPr>
            <a:xfrm>
              <a:off x="1906204" y="292202"/>
              <a:ext cx="8331878" cy="1597492"/>
            </a:xfrm>
            <a:prstGeom prst="rect">
              <a:avLst/>
            </a:prstGeom>
          </p:spPr>
        </p:pic>
        <p:sp>
          <p:nvSpPr>
            <p:cNvPr id="44" name="Rectangle : avec coins arrondis en haut 43">
              <a:extLst>
                <a:ext uri="{FF2B5EF4-FFF2-40B4-BE49-F238E27FC236}">
                  <a16:creationId xmlns:a16="http://schemas.microsoft.com/office/drawing/2014/main" id="{925AB250-179C-40EB-8AA2-703678C74ADB}"/>
                </a:ext>
              </a:extLst>
            </p:cNvPr>
            <p:cNvSpPr/>
            <p:nvPr/>
          </p:nvSpPr>
          <p:spPr>
            <a:xfrm>
              <a:off x="3402312" y="716664"/>
              <a:ext cx="5401856" cy="71994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985"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My </a:t>
              </a:r>
              <a:r>
                <a:rPr kumimoji="0" lang="fr-FR" sz="5985" b="1" i="0" u="none" strike="noStrike" kern="1200" cap="none" spc="0" normalizeH="0" baseline="0" noProof="0" dirty="0">
                  <a:ln>
                    <a:noFill/>
                  </a:ln>
                  <a:solidFill>
                    <a:srgbClr val="030C57"/>
                  </a:solidFill>
                  <a:effectLst/>
                  <a:uLnTx/>
                  <a:uFillTx/>
                  <a:latin typeface="KyivType Sans2" panose="00000500000000000000" pitchFamily="50" charset="0"/>
                  <a:ea typeface="+mn-ea"/>
                  <a:cs typeface="+mn-cs"/>
                </a:rPr>
                <a:t>NIGHT </a:t>
              </a:r>
              <a:r>
                <a:rPr kumimoji="0" lang="fr-FR" sz="5985"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routine</a:t>
              </a:r>
            </a:p>
          </p:txBody>
        </p:sp>
      </p:grpSp>
      <p:grpSp>
        <p:nvGrpSpPr>
          <p:cNvPr id="42" name="Groupe 41"/>
          <p:cNvGrpSpPr/>
          <p:nvPr/>
        </p:nvGrpSpPr>
        <p:grpSpPr>
          <a:xfrm>
            <a:off x="3023374" y="8378560"/>
            <a:ext cx="2395007" cy="1337324"/>
            <a:chOff x="1930812" y="5026335"/>
            <a:chExt cx="1596734" cy="891584"/>
          </a:xfrm>
        </p:grpSpPr>
        <p:sp>
          <p:nvSpPr>
            <p:cNvPr id="23" name="ZoneTexte 22"/>
            <p:cNvSpPr txBox="1"/>
            <p:nvPr/>
          </p:nvSpPr>
          <p:spPr>
            <a:xfrm>
              <a:off x="2461039" y="5026335"/>
              <a:ext cx="468000" cy="492462"/>
            </a:xfrm>
            <a:prstGeom prst="rect">
              <a:avLst/>
            </a:prstGeom>
            <a:solidFill>
              <a:schemeClr val="bg1"/>
            </a:solid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a:ea typeface="+mn-ea"/>
                  <a:cs typeface="+mn-cs"/>
                </a:rPr>
                <a:t>2</a:t>
              </a:r>
            </a:p>
          </p:txBody>
        </p:sp>
        <p:sp>
          <p:nvSpPr>
            <p:cNvPr id="24" name="ZoneTexte 23"/>
            <p:cNvSpPr txBox="1"/>
            <p:nvPr/>
          </p:nvSpPr>
          <p:spPr>
            <a:xfrm>
              <a:off x="1930812" y="5548573"/>
              <a:ext cx="1596734" cy="369346"/>
            </a:xfrm>
            <a:prstGeom prst="rect">
              <a:avLst/>
            </a:prstGeom>
            <a:noFill/>
          </p:spPr>
          <p:txBody>
            <a:bodyPr wrap="square" rtlCol="0">
              <a:spAutoFit/>
            </a:bodyPr>
            <a:lstStyle/>
            <a:p>
              <a:pPr marL="0" marR="0" lvl="0" indent="0" algn="l" defTabSz="1371626"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black"/>
                  </a:solidFill>
                  <a:effectLst/>
                  <a:uLnTx/>
                  <a:uFillTx/>
                  <a:latin typeface="Roboto Light"/>
                  <a:ea typeface="+mn-ea"/>
                  <a:cs typeface="+mn-cs"/>
                </a:rPr>
                <a:t>I prepare</a:t>
              </a:r>
            </a:p>
          </p:txBody>
        </p:sp>
      </p:grpSp>
      <p:grpSp>
        <p:nvGrpSpPr>
          <p:cNvPr id="2" name="Groupe 1">
            <a:extLst>
              <a:ext uri="{FF2B5EF4-FFF2-40B4-BE49-F238E27FC236}">
                <a16:creationId xmlns:a16="http://schemas.microsoft.com/office/drawing/2014/main" id="{2D1CFBD6-1957-28E7-790E-0DA10734C364}"/>
              </a:ext>
            </a:extLst>
          </p:cNvPr>
          <p:cNvGrpSpPr/>
          <p:nvPr/>
        </p:nvGrpSpPr>
        <p:grpSpPr>
          <a:xfrm>
            <a:off x="2913567" y="4339601"/>
            <a:ext cx="3171868" cy="4777624"/>
            <a:chOff x="2913567" y="4339601"/>
            <a:chExt cx="3171868" cy="4777624"/>
          </a:xfrm>
        </p:grpSpPr>
        <p:sp>
          <p:nvSpPr>
            <p:cNvPr id="14" name="ZoneTexte 13">
              <a:extLst>
                <a:ext uri="{FF2B5EF4-FFF2-40B4-BE49-F238E27FC236}">
                  <a16:creationId xmlns:a16="http://schemas.microsoft.com/office/drawing/2014/main" id="{9EDC91F0-559D-E68A-C72A-CC3BB1213335}"/>
                </a:ext>
              </a:extLst>
            </p:cNvPr>
            <p:cNvSpPr txBox="1"/>
            <p:nvPr/>
          </p:nvSpPr>
          <p:spPr>
            <a:xfrm>
              <a:off x="3818683" y="8378561"/>
              <a:ext cx="701972" cy="738664"/>
            </a:xfrm>
            <a:prstGeom prst="rect">
              <a:avLst/>
            </a:prstGeom>
            <a:solidFill>
              <a:schemeClr val="bg1"/>
            </a:solidFill>
          </p:spPr>
          <p:txBody>
            <a:bodyPr wrap="square" rtlCol="0">
              <a:spAutoFit/>
            </a:bodyPr>
            <a:lstStyle/>
            <a:p>
              <a:pPr algn="ctr" defTabSz="1371626">
                <a:defRPr/>
              </a:pPr>
              <a:r>
                <a:rPr lang="fr-FR" sz="4200" dirty="0">
                  <a:ln w="18415" cmpd="sng">
                    <a:solidFill>
                      <a:srgbClr val="FFFFFF"/>
                    </a:solidFill>
                    <a:prstDash val="solid"/>
                  </a:ln>
                  <a:solidFill>
                    <a:srgbClr val="9790BE"/>
                  </a:solidFill>
                  <a:effectLst>
                    <a:outerShdw blurRad="38100" dist="38100" dir="2700000" algn="tl">
                      <a:srgbClr val="000000">
                        <a:alpha val="43137"/>
                      </a:srgbClr>
                    </a:outerShdw>
                  </a:effectLst>
                  <a:latin typeface="Roboto Light"/>
                </a:rPr>
                <a:t>2</a:t>
              </a:r>
            </a:p>
          </p:txBody>
        </p:sp>
        <p:pic>
          <p:nvPicPr>
            <p:cNvPr id="11" name="Image 10" descr="Une image contenant texte, affaires de toilette, Produits de beauté, bouteille&#10;&#10;Description générée automatiquement">
              <a:extLst>
                <a:ext uri="{FF2B5EF4-FFF2-40B4-BE49-F238E27FC236}">
                  <a16:creationId xmlns:a16="http://schemas.microsoft.com/office/drawing/2014/main" id="{97808A82-219A-F737-A83A-ECFDE211996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913567" y="4339601"/>
              <a:ext cx="3171868" cy="4208807"/>
            </a:xfrm>
            <a:prstGeom prst="rect">
              <a:avLst/>
            </a:prstGeom>
          </p:spPr>
        </p:pic>
      </p:grpSp>
    </p:spTree>
    <p:extLst>
      <p:ext uri="{BB962C8B-B14F-4D97-AF65-F5344CB8AC3E}">
        <p14:creationId xmlns:p14="http://schemas.microsoft.com/office/powerpoint/2010/main" val="2207582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necteur droit 18"/>
          <p:cNvCxnSpPr>
            <a:cxnSpLocks/>
          </p:cNvCxnSpPr>
          <p:nvPr/>
        </p:nvCxnSpPr>
        <p:spPr>
          <a:xfrm>
            <a:off x="256711" y="8862983"/>
            <a:ext cx="17708240"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e 5">
            <a:extLst>
              <a:ext uri="{FF2B5EF4-FFF2-40B4-BE49-F238E27FC236}">
                <a16:creationId xmlns:a16="http://schemas.microsoft.com/office/drawing/2014/main" id="{BD93538E-EA17-40F8-8D79-2C0A83AFC45E}"/>
              </a:ext>
            </a:extLst>
          </p:cNvPr>
          <p:cNvGrpSpPr/>
          <p:nvPr/>
        </p:nvGrpSpPr>
        <p:grpSpPr>
          <a:xfrm>
            <a:off x="3941263" y="4173236"/>
            <a:ext cx="7279403" cy="5529807"/>
            <a:chOff x="2897293" y="3068101"/>
            <a:chExt cx="5351709" cy="4065433"/>
          </a:xfrm>
        </p:grpSpPr>
        <p:sp>
          <p:nvSpPr>
            <p:cNvPr id="58" name="ZoneTexte 57">
              <a:extLst>
                <a:ext uri="{FF2B5EF4-FFF2-40B4-BE49-F238E27FC236}">
                  <a16:creationId xmlns:a16="http://schemas.microsoft.com/office/drawing/2014/main" id="{F881079A-4868-B97C-CAD8-418F6E34AD62}"/>
                </a:ext>
              </a:extLst>
            </p:cNvPr>
            <p:cNvSpPr txBox="1"/>
            <p:nvPr/>
          </p:nvSpPr>
          <p:spPr>
            <a:xfrm>
              <a:off x="5213269" y="6159566"/>
              <a:ext cx="516080" cy="543055"/>
            </a:xfrm>
            <a:prstGeom prst="rect">
              <a:avLst/>
            </a:prstGeom>
            <a:solidFill>
              <a:schemeClr val="bg1"/>
            </a:solid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a:ea typeface="+mn-ea"/>
                  <a:cs typeface="+mn-cs"/>
                </a:rPr>
                <a:t>3</a:t>
              </a:r>
            </a:p>
          </p:txBody>
        </p:sp>
        <p:sp>
          <p:nvSpPr>
            <p:cNvPr id="59" name="ZoneTexte 58">
              <a:extLst>
                <a:ext uri="{FF2B5EF4-FFF2-40B4-BE49-F238E27FC236}">
                  <a16:creationId xmlns:a16="http://schemas.microsoft.com/office/drawing/2014/main" id="{CFA57B41-F747-99E4-698D-896E2A2124F7}"/>
                </a:ext>
              </a:extLst>
            </p:cNvPr>
            <p:cNvSpPr txBox="1"/>
            <p:nvPr/>
          </p:nvSpPr>
          <p:spPr>
            <a:xfrm>
              <a:off x="4588568" y="6726243"/>
              <a:ext cx="1797048" cy="407291"/>
            </a:xfrm>
            <a:prstGeom prst="rect">
              <a:avLst/>
            </a:prstGeom>
            <a:no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black"/>
                  </a:solidFill>
                  <a:effectLst/>
                  <a:uLnTx/>
                  <a:uFillTx/>
                  <a:latin typeface="Roboto Light"/>
                  <a:ea typeface="+mn-ea"/>
                  <a:cs typeface="+mn-cs"/>
                </a:rPr>
                <a:t>I treat</a:t>
              </a:r>
            </a:p>
          </p:txBody>
        </p:sp>
        <p:sp>
          <p:nvSpPr>
            <p:cNvPr id="60" name="object 27">
              <a:extLst>
                <a:ext uri="{FF2B5EF4-FFF2-40B4-BE49-F238E27FC236}">
                  <a16:creationId xmlns:a16="http://schemas.microsoft.com/office/drawing/2014/main" id="{D795CC22-C21B-B517-901A-EB0E1689314A}"/>
                </a:ext>
              </a:extLst>
            </p:cNvPr>
            <p:cNvSpPr/>
            <p:nvPr/>
          </p:nvSpPr>
          <p:spPr>
            <a:xfrm rot="5400000">
              <a:off x="3951402" y="3799382"/>
              <a:ext cx="3071380" cy="1797047"/>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006653"/>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26" rtl="0" eaLnBrk="1" fontAlgn="auto" latinLnBrk="0" hangingPunct="1">
                <a:lnSpc>
                  <a:spcPct val="100000"/>
                </a:lnSpc>
                <a:spcBef>
                  <a:spcPts val="0"/>
                </a:spcBef>
                <a:spcAft>
                  <a:spcPts val="0"/>
                </a:spcAft>
                <a:buClrTx/>
                <a:buSzTx/>
                <a:buFontTx/>
                <a:buNone/>
                <a:tabLst/>
                <a:defRPr/>
              </a:pPr>
              <a:endParaRPr kumimoji="0" sz="1650" b="0" i="0" u="none" strike="noStrike" kern="1200" cap="none" spc="0" normalizeH="0" baseline="0" noProof="0">
                <a:ln>
                  <a:noFill/>
                </a:ln>
                <a:solidFill>
                  <a:srgbClr val="3E3E3E"/>
                </a:solidFill>
                <a:effectLst/>
                <a:uLnTx/>
                <a:uFillTx/>
                <a:latin typeface="Roboto Light"/>
                <a:ea typeface="Roboto Mono" panose="00000009000000000000" pitchFamily="49" charset="0"/>
                <a:cs typeface="+mn-cs"/>
              </a:endParaRPr>
            </a:p>
          </p:txBody>
        </p:sp>
        <p:sp>
          <p:nvSpPr>
            <p:cNvPr id="27" name="Rectangle 26">
              <a:extLst>
                <a:ext uri="{FF2B5EF4-FFF2-40B4-BE49-F238E27FC236}">
                  <a16:creationId xmlns:a16="http://schemas.microsoft.com/office/drawing/2014/main" id="{6EC8A8D5-6F09-E479-726F-4617BB738A3E}"/>
                </a:ext>
              </a:extLst>
            </p:cNvPr>
            <p:cNvSpPr/>
            <p:nvPr/>
          </p:nvSpPr>
          <p:spPr>
            <a:xfrm>
              <a:off x="2897293" y="3212632"/>
              <a:ext cx="5351709" cy="339409"/>
            </a:xfrm>
            <a:prstGeom prst="rect">
              <a:avLst/>
            </a:prstGeom>
          </p:spPr>
          <p:txBody>
            <a:bodyPr wrap="square">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SERUM </a:t>
              </a:r>
              <a:r>
                <a:rPr kumimoji="0" lang="en-US" sz="2400" b="0" i="0" u="none" strike="noStrike" kern="1200" cap="none" spc="0" normalizeH="0" baseline="0" noProof="0" dirty="0">
                  <a:ln>
                    <a:noFill/>
                  </a:ln>
                  <a:solidFill>
                    <a:srgbClr val="006653"/>
                  </a:solidFill>
                  <a:effectLst/>
                  <a:uLnTx/>
                  <a:uFillTx/>
                  <a:latin typeface="KyivType Sans2" panose="00000500000000000000" pitchFamily="50" charset="0"/>
                  <a:ea typeface="+mn-ea"/>
                  <a:cs typeface="+mn-cs"/>
                </a:rPr>
                <a:t>CBD</a:t>
              </a:r>
              <a:endParaRPr kumimoji="0" lang="fr-FR" sz="2400" b="1" i="0" u="none" strike="noStrike" kern="1200" cap="none" spc="0" normalizeH="0" baseline="0" noProof="0" dirty="0">
                <a:ln>
                  <a:noFill/>
                </a:ln>
                <a:solidFill>
                  <a:srgbClr val="006653"/>
                </a:solidFill>
                <a:effectLst/>
                <a:uLnTx/>
                <a:uFillTx/>
                <a:latin typeface="KyivType Sans2" panose="00000500000000000000" pitchFamily="50" charset="0"/>
                <a:ea typeface="+mn-ea"/>
                <a:cs typeface="+mn-cs"/>
              </a:endParaRPr>
            </a:p>
          </p:txBody>
        </p:sp>
        <p:pic>
          <p:nvPicPr>
            <p:cNvPr id="32" name="Image 31">
              <a:extLst>
                <a:ext uri="{FF2B5EF4-FFF2-40B4-BE49-F238E27FC236}">
                  <a16:creationId xmlns:a16="http://schemas.microsoft.com/office/drawing/2014/main" id="{17EC1BD9-C0DA-677D-C902-40DA6941D5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44447" y="3068101"/>
              <a:ext cx="1945965" cy="3110522"/>
            </a:xfrm>
            <a:prstGeom prst="rect">
              <a:avLst/>
            </a:prstGeom>
          </p:spPr>
        </p:pic>
      </p:grpSp>
      <p:grpSp>
        <p:nvGrpSpPr>
          <p:cNvPr id="4" name="Groupe 3">
            <a:extLst>
              <a:ext uri="{FF2B5EF4-FFF2-40B4-BE49-F238E27FC236}">
                <a16:creationId xmlns:a16="http://schemas.microsoft.com/office/drawing/2014/main" id="{69EDE80C-1FFE-448B-B489-AECBC11D501D}"/>
              </a:ext>
            </a:extLst>
          </p:cNvPr>
          <p:cNvGrpSpPr/>
          <p:nvPr/>
        </p:nvGrpSpPr>
        <p:grpSpPr>
          <a:xfrm>
            <a:off x="296435" y="4539604"/>
            <a:ext cx="2302770" cy="5143389"/>
            <a:chOff x="217670" y="3337448"/>
            <a:chExt cx="1692962" cy="3781344"/>
          </a:xfrm>
        </p:grpSpPr>
        <p:sp>
          <p:nvSpPr>
            <p:cNvPr id="22" name="ZoneTexte 21"/>
            <p:cNvSpPr txBox="1"/>
            <p:nvPr/>
          </p:nvSpPr>
          <p:spPr>
            <a:xfrm>
              <a:off x="672154" y="6158714"/>
              <a:ext cx="593169" cy="543055"/>
            </a:xfrm>
            <a:prstGeom prst="rect">
              <a:avLst/>
            </a:prstGeom>
            <a:solidFill>
              <a:schemeClr val="bg1"/>
            </a:solid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a:ea typeface="+mn-ea"/>
                  <a:cs typeface="+mn-cs"/>
                </a:rPr>
                <a:t>1</a:t>
              </a:r>
            </a:p>
          </p:txBody>
        </p:sp>
        <p:sp>
          <p:nvSpPr>
            <p:cNvPr id="25" name="ZoneTexte 24"/>
            <p:cNvSpPr txBox="1"/>
            <p:nvPr/>
          </p:nvSpPr>
          <p:spPr>
            <a:xfrm>
              <a:off x="217670" y="6711501"/>
              <a:ext cx="1692962" cy="407291"/>
            </a:xfrm>
            <a:prstGeom prst="rect">
              <a:avLst/>
            </a:prstGeom>
            <a:no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black"/>
                  </a:solidFill>
                  <a:effectLst/>
                  <a:uLnTx/>
                  <a:uFillTx/>
                  <a:latin typeface="Roboto Light"/>
                  <a:ea typeface="+mn-ea"/>
                  <a:cs typeface="+mn-cs"/>
                </a:rPr>
                <a:t>I clean</a:t>
              </a:r>
            </a:p>
          </p:txBody>
        </p:sp>
        <p:pic>
          <p:nvPicPr>
            <p:cNvPr id="30" name="Picture 2">
              <a:extLst>
                <a:ext uri="{FF2B5EF4-FFF2-40B4-BE49-F238E27FC236}">
                  <a16:creationId xmlns:a16="http://schemas.microsoft.com/office/drawing/2014/main" id="{93DD2F59-89FC-4CF5-AFD3-2D523E46E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62" y="3337448"/>
              <a:ext cx="889676" cy="29169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e 6">
            <a:extLst>
              <a:ext uri="{FF2B5EF4-FFF2-40B4-BE49-F238E27FC236}">
                <a16:creationId xmlns:a16="http://schemas.microsoft.com/office/drawing/2014/main" id="{D915F01B-A65D-400D-9BEF-0700664BF072}"/>
              </a:ext>
            </a:extLst>
          </p:cNvPr>
          <p:cNvGrpSpPr/>
          <p:nvPr/>
        </p:nvGrpSpPr>
        <p:grpSpPr>
          <a:xfrm>
            <a:off x="10161842" y="5724989"/>
            <a:ext cx="2521428" cy="3990891"/>
            <a:chOff x="7470571" y="4208928"/>
            <a:chExt cx="1853716" cy="2934044"/>
          </a:xfrm>
        </p:grpSpPr>
        <p:sp>
          <p:nvSpPr>
            <p:cNvPr id="62" name="ZoneTexte 61">
              <a:extLst>
                <a:ext uri="{FF2B5EF4-FFF2-40B4-BE49-F238E27FC236}">
                  <a16:creationId xmlns:a16="http://schemas.microsoft.com/office/drawing/2014/main" id="{1B3E9D77-A8B3-3242-3214-4617D95A6AB0}"/>
                </a:ext>
              </a:extLst>
            </p:cNvPr>
            <p:cNvSpPr txBox="1"/>
            <p:nvPr/>
          </p:nvSpPr>
          <p:spPr>
            <a:xfrm>
              <a:off x="7957571" y="6169145"/>
              <a:ext cx="670987" cy="543055"/>
            </a:xfrm>
            <a:prstGeom prst="rect">
              <a:avLst/>
            </a:prstGeom>
            <a:solidFill>
              <a:schemeClr val="bg1"/>
            </a:solid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a:ea typeface="+mn-ea"/>
                  <a:cs typeface="+mn-cs"/>
                </a:rPr>
                <a:t>4</a:t>
              </a:r>
            </a:p>
          </p:txBody>
        </p:sp>
        <p:sp>
          <p:nvSpPr>
            <p:cNvPr id="63" name="ZoneTexte 62">
              <a:extLst>
                <a:ext uri="{FF2B5EF4-FFF2-40B4-BE49-F238E27FC236}">
                  <a16:creationId xmlns:a16="http://schemas.microsoft.com/office/drawing/2014/main" id="{B73C9F43-97C4-5B94-4C19-8799E7CF2046}"/>
                </a:ext>
              </a:extLst>
            </p:cNvPr>
            <p:cNvSpPr txBox="1"/>
            <p:nvPr/>
          </p:nvSpPr>
          <p:spPr>
            <a:xfrm>
              <a:off x="7470571" y="6735681"/>
              <a:ext cx="1853716" cy="407291"/>
            </a:xfrm>
            <a:prstGeom prst="rect">
              <a:avLst/>
            </a:prstGeom>
            <a:no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black"/>
                  </a:solidFill>
                  <a:effectLst/>
                  <a:uLnTx/>
                  <a:uFillTx/>
                  <a:latin typeface="Roboto Light"/>
                  <a:ea typeface="+mn-ea"/>
                  <a:cs typeface="+mn-cs"/>
                </a:rPr>
                <a:t>I protect</a:t>
              </a:r>
            </a:p>
          </p:txBody>
        </p:sp>
        <p:pic>
          <p:nvPicPr>
            <p:cNvPr id="35" name="Image 34">
              <a:extLst>
                <a:ext uri="{FF2B5EF4-FFF2-40B4-BE49-F238E27FC236}">
                  <a16:creationId xmlns:a16="http://schemas.microsoft.com/office/drawing/2014/main" id="{E997373B-3A01-485B-A5CA-C9AD79BD802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774" b="94879" l="2802" r="89871">
                          <a14:foregroundMark x1="3664" y1="5930" x2="33405" y2="8356"/>
                          <a14:foregroundMark x1="33405" y1="8356" x2="54741" y2="18598"/>
                          <a14:foregroundMark x1="54741" y1="18598" x2="56034" y2="26954"/>
                          <a14:foregroundMark x1="4808" y1="43501" x2="6250" y2="82480"/>
                          <a14:foregroundMark x1="3448" y1="6739" x2="4612" y2="38207"/>
                          <a14:foregroundMark x1="6250" y1="82480" x2="25431" y2="95148"/>
                          <a14:foregroundMark x1="25431" y1="95148" x2="46767" y2="95148"/>
                          <a14:foregroundMark x1="4170" y1="55740" x2="4095" y2="61456"/>
                          <a14:foregroundMark x1="64871" y1="11051" x2="64871" y2="25337"/>
                          <a14:foregroundMark x1="64009" y1="41779" x2="62284" y2="77628"/>
                          <a14:foregroundMark x1="64009" y1="86253" x2="61853" y2="91105"/>
                          <a14:foregroundMark x1="2829" y1="63180" x2="3017" y2="86792"/>
                          <a14:foregroundMark x1="65302" y1="86253" x2="64440" y2="91644"/>
                          <a14:foregroundMark x1="4957" y1="4582" x2="61422" y2="5391"/>
                          <a14:foregroundMark x1="57974" y1="3774" x2="61422" y2="4582"/>
                          <a14:foregroundMark x1="55603" y1="4582" x2="55603" y2="4582"/>
                          <a14:foregroundMark x1="63147" y1="5391" x2="63147" y2="5391"/>
                          <a14:foregroundMark x1="29526" y1="60647" x2="30388" y2="64690"/>
                          <a14:backgroundMark x1="1078" y1="38275" x2="1293" y2="55795"/>
                          <a14:backgroundMark x1="216" y1="54178" x2="0" y2="63073"/>
                          <a14:backgroundMark x1="431" y1="85984" x2="647" y2="62534"/>
                        </a14:backgroundRemoval>
                      </a14:imgEffect>
                    </a14:imgLayer>
                  </a14:imgProps>
                </a:ext>
              </a:extLst>
            </a:blip>
            <a:srcRect l="-1" r="24694"/>
            <a:stretch/>
          </p:blipFill>
          <p:spPr>
            <a:xfrm>
              <a:off x="7470571" y="4208928"/>
              <a:ext cx="1853716" cy="1949787"/>
            </a:xfrm>
            <a:prstGeom prst="rect">
              <a:avLst/>
            </a:prstGeom>
          </p:spPr>
        </p:pic>
      </p:grpSp>
      <p:grpSp>
        <p:nvGrpSpPr>
          <p:cNvPr id="8" name="Groupe 7">
            <a:extLst>
              <a:ext uri="{FF2B5EF4-FFF2-40B4-BE49-F238E27FC236}">
                <a16:creationId xmlns:a16="http://schemas.microsoft.com/office/drawing/2014/main" id="{8CEE3BCA-FC76-44D3-B028-35A3C24A6126}"/>
              </a:ext>
            </a:extLst>
          </p:cNvPr>
          <p:cNvGrpSpPr/>
          <p:nvPr/>
        </p:nvGrpSpPr>
        <p:grpSpPr>
          <a:xfrm>
            <a:off x="13963569" y="4304768"/>
            <a:ext cx="4001382" cy="4145558"/>
            <a:chOff x="10265544" y="3164801"/>
            <a:chExt cx="2941757" cy="3047753"/>
          </a:xfrm>
        </p:grpSpPr>
        <p:sp>
          <p:nvSpPr>
            <p:cNvPr id="26" name="Rectangle 25">
              <a:extLst>
                <a:ext uri="{FF2B5EF4-FFF2-40B4-BE49-F238E27FC236}">
                  <a16:creationId xmlns:a16="http://schemas.microsoft.com/office/drawing/2014/main" id="{0FE30855-FEBE-BA37-CC43-03A694E1BA3A}"/>
                </a:ext>
              </a:extLst>
            </p:cNvPr>
            <p:cNvSpPr/>
            <p:nvPr/>
          </p:nvSpPr>
          <p:spPr>
            <a:xfrm>
              <a:off x="10265544" y="3164801"/>
              <a:ext cx="2941756" cy="3047753"/>
            </a:xfrm>
            <a:prstGeom prst="rect">
              <a:avLst/>
            </a:prstGeom>
            <a:solidFill>
              <a:srgbClr val="D0E6DE"/>
            </a:solidFill>
            <a:ln w="28575">
              <a:solidFill>
                <a:srgbClr val="006653"/>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26"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prstClr val="white"/>
                </a:solidFill>
                <a:effectLst/>
                <a:uLnTx/>
                <a:uFillTx/>
                <a:latin typeface="Roboto Light"/>
                <a:ea typeface="+mn-ea"/>
                <a:cs typeface="+mn-cs"/>
              </a:endParaRPr>
            </a:p>
          </p:txBody>
        </p:sp>
        <p:sp>
          <p:nvSpPr>
            <p:cNvPr id="29" name="ZoneTexte 28">
              <a:extLst>
                <a:ext uri="{FF2B5EF4-FFF2-40B4-BE49-F238E27FC236}">
                  <a16:creationId xmlns:a16="http://schemas.microsoft.com/office/drawing/2014/main" id="{C2C88EF4-A895-E300-7A58-8CC76D237050}"/>
                </a:ext>
              </a:extLst>
            </p:cNvPr>
            <p:cNvSpPr txBox="1"/>
            <p:nvPr/>
          </p:nvSpPr>
          <p:spPr>
            <a:xfrm>
              <a:off x="10279771" y="3231422"/>
              <a:ext cx="2927530" cy="437178"/>
            </a:xfrm>
            <a:prstGeom prst="rect">
              <a:avLst/>
            </a:prstGeom>
            <a:no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3264" b="0" i="0" u="none" strike="noStrike" kern="1200" cap="none" spc="0" normalizeH="0" baseline="0" noProof="0" dirty="0">
                  <a:ln>
                    <a:noFill/>
                  </a:ln>
                  <a:solidFill>
                    <a:srgbClr val="00584A"/>
                  </a:solidFill>
                  <a:effectLst/>
                  <a:uLnTx/>
                  <a:uFillTx/>
                  <a:latin typeface="Freestyle Script" panose="030804020302050B0404" pitchFamily="66" charset="0"/>
                  <a:ea typeface="+mn-ea"/>
                  <a:cs typeface="+mn-cs"/>
                </a:rPr>
                <a:t>My Complementary Product</a:t>
              </a:r>
            </a:p>
          </p:txBody>
        </p:sp>
        <p:pic>
          <p:nvPicPr>
            <p:cNvPr id="36" name="Image 35" descr="Une image contenant texte, articles de toilette&#10;&#10;Description générée automatiquement">
              <a:extLst>
                <a:ext uri="{FF2B5EF4-FFF2-40B4-BE49-F238E27FC236}">
                  <a16:creationId xmlns:a16="http://schemas.microsoft.com/office/drawing/2014/main" id="{3702C1F7-241B-4FEA-A225-D7CF7CE3B6CA}"/>
                </a:ext>
              </a:extLst>
            </p:cNvPr>
            <p:cNvPicPr>
              <a:picLocks noChangeAspect="1"/>
            </p:cNvPicPr>
            <p:nvPr/>
          </p:nvPicPr>
          <p:blipFill rotWithShape="1">
            <a:blip r:embed="rId7" cstate="print">
              <a:alphaModFix/>
              <a:extLst>
                <a:ext uri="{28A0092B-C50C-407E-A947-70E740481C1C}">
                  <a14:useLocalDpi xmlns:a14="http://schemas.microsoft.com/office/drawing/2010/main" val="0"/>
                </a:ext>
              </a:extLst>
            </a:blip>
            <a:srcRect l="35775" t="27347" r="37772" b="7024"/>
            <a:stretch/>
          </p:blipFill>
          <p:spPr>
            <a:xfrm>
              <a:off x="11534927" y="3688400"/>
              <a:ext cx="666518" cy="2480745"/>
            </a:xfrm>
            <a:prstGeom prst="rect">
              <a:avLst/>
            </a:prstGeom>
          </p:spPr>
        </p:pic>
      </p:grpSp>
      <p:sp>
        <p:nvSpPr>
          <p:cNvPr id="33" name="Titre 2">
            <a:extLst>
              <a:ext uri="{FF2B5EF4-FFF2-40B4-BE49-F238E27FC236}">
                <a16:creationId xmlns:a16="http://schemas.microsoft.com/office/drawing/2014/main" id="{A132EF99-294E-4018-8811-FC92C3F32EB4}"/>
              </a:ext>
            </a:extLst>
          </p:cNvPr>
          <p:cNvSpPr txBox="1">
            <a:spLocks/>
          </p:cNvSpPr>
          <p:nvPr/>
        </p:nvSpPr>
        <p:spPr>
          <a:xfrm>
            <a:off x="256711" y="2939220"/>
            <a:ext cx="17761853" cy="1110432"/>
          </a:xfrm>
          <a:prstGeom prst="rect">
            <a:avLst/>
          </a:prstGeom>
        </p:spPr>
        <p:txBody>
          <a:bodyPr wrap="square">
            <a:spAutoFit/>
          </a:bodyPr>
          <a:lstStyle>
            <a:lvl1pPr algn="ctr" defTabSz="914446"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46" rtl="0" eaLnBrk="1" fontAlgn="auto" latinLnBrk="0" hangingPunct="1">
              <a:lnSpc>
                <a:spcPct val="100000"/>
              </a:lnSpc>
              <a:spcBef>
                <a:spcPts val="0"/>
              </a:spcBef>
              <a:spcAft>
                <a:spcPts val="0"/>
              </a:spcAft>
              <a:buClr>
                <a:srgbClr val="000000"/>
              </a:buClr>
              <a:buSzTx/>
              <a:buFontTx/>
              <a:buNone/>
              <a:tabLst/>
              <a:defRPr/>
            </a:pPr>
            <a:r>
              <a:rPr kumimoji="0" lang="fr-FR" sz="3308" b="0" i="0" u="none" strike="noStrike" kern="1200" cap="none" spc="0" normalizeH="0" baseline="0" noProof="0" dirty="0">
                <a:ln>
                  <a:noFill/>
                </a:ln>
                <a:solidFill>
                  <a:srgbClr val="000000"/>
                </a:solidFill>
                <a:effectLst/>
                <a:uLnTx/>
                <a:uFillTx/>
                <a:latin typeface="KyivType Sans2" panose="00000500000000000000" pitchFamily="50" charset="0"/>
                <a:ea typeface="+mj-ea"/>
                <a:cs typeface="Arial"/>
                <a:sym typeface="Arial"/>
              </a:rPr>
              <a:t>"I'm going through a </a:t>
            </a:r>
            <a:r>
              <a:rPr kumimoji="0" lang="fr-FR" sz="3308" b="0" i="0" u="none" strike="noStrike" kern="1200" cap="none" spc="0" normalizeH="0" baseline="0" noProof="0" dirty="0" err="1">
                <a:ln>
                  <a:noFill/>
                </a:ln>
                <a:solidFill>
                  <a:srgbClr val="000000"/>
                </a:solidFill>
                <a:effectLst/>
                <a:uLnTx/>
                <a:uFillTx/>
                <a:latin typeface="KyivType Sans2" panose="00000500000000000000" pitchFamily="50" charset="0"/>
                <a:ea typeface="+mj-ea"/>
                <a:cs typeface="Arial"/>
                <a:sym typeface="Arial"/>
              </a:rPr>
              <a:t>stressful</a:t>
            </a:r>
            <a:r>
              <a:rPr kumimoji="0" lang="fr-FR" sz="3308" b="0" i="0" u="none" strike="noStrike" kern="1200" cap="none" spc="0" normalizeH="0" baseline="0" noProof="0" dirty="0">
                <a:ln>
                  <a:noFill/>
                </a:ln>
                <a:solidFill>
                  <a:srgbClr val="000000"/>
                </a:solidFill>
                <a:effectLst/>
                <a:uLnTx/>
                <a:uFillTx/>
                <a:latin typeface="KyivType Sans2" panose="00000500000000000000" pitchFamily="50" charset="0"/>
                <a:ea typeface="+mj-ea"/>
                <a:cs typeface="Arial"/>
                <a:sym typeface="Arial"/>
              </a:rPr>
              <a:t> </a:t>
            </a:r>
            <a:r>
              <a:rPr kumimoji="0" lang="fr-FR" sz="3308" b="0" i="0" u="none" strike="noStrike" kern="1200" cap="none" spc="0" normalizeH="0" baseline="0" noProof="0" dirty="0" err="1">
                <a:ln>
                  <a:noFill/>
                </a:ln>
                <a:solidFill>
                  <a:srgbClr val="000000"/>
                </a:solidFill>
                <a:effectLst/>
                <a:uLnTx/>
                <a:uFillTx/>
                <a:latin typeface="KyivType Sans2" panose="00000500000000000000" pitchFamily="50" charset="0"/>
                <a:ea typeface="+mj-ea"/>
                <a:cs typeface="Arial"/>
                <a:sym typeface="Arial"/>
              </a:rPr>
              <a:t>period</a:t>
            </a:r>
            <a:r>
              <a:rPr kumimoji="0" lang="fr-FR" sz="3308" b="0" i="0" u="none" strike="noStrike" kern="1200" cap="none" spc="0" normalizeH="0" baseline="0" noProof="0" dirty="0">
                <a:ln>
                  <a:noFill/>
                </a:ln>
                <a:solidFill>
                  <a:srgbClr val="000000"/>
                </a:solidFill>
                <a:effectLst/>
                <a:uLnTx/>
                <a:uFillTx/>
                <a:latin typeface="KyivType Sans2" panose="00000500000000000000" pitchFamily="50" charset="0"/>
                <a:ea typeface="+mj-ea"/>
                <a:cs typeface="Arial"/>
                <a:sym typeface="Arial"/>
              </a:rPr>
              <a:t>. </a:t>
            </a:r>
            <a:r>
              <a:rPr kumimoji="0" lang="fr-FR" sz="3308" b="0" i="0" u="none" strike="noStrike" kern="1200" cap="none" spc="0" normalizeH="0" baseline="0" noProof="0" dirty="0" err="1">
                <a:ln>
                  <a:noFill/>
                </a:ln>
                <a:solidFill>
                  <a:srgbClr val="000000"/>
                </a:solidFill>
                <a:effectLst/>
                <a:uLnTx/>
                <a:uFillTx/>
                <a:latin typeface="KyivType Sans2" panose="00000500000000000000" pitchFamily="50" charset="0"/>
                <a:ea typeface="+mj-ea"/>
                <a:cs typeface="Arial"/>
                <a:sym typeface="Arial"/>
              </a:rPr>
              <a:t>My</a:t>
            </a:r>
            <a:r>
              <a:rPr kumimoji="0" lang="fr-FR" sz="3308" b="0" i="0" u="none" strike="noStrike" kern="1200" cap="none" spc="0" normalizeH="0" baseline="0" noProof="0" dirty="0">
                <a:ln>
                  <a:noFill/>
                </a:ln>
                <a:solidFill>
                  <a:srgbClr val="000000"/>
                </a:solidFill>
                <a:effectLst/>
                <a:uLnTx/>
                <a:uFillTx/>
                <a:latin typeface="KyivType Sans2" panose="00000500000000000000" pitchFamily="50" charset="0"/>
                <a:ea typeface="+mj-ea"/>
                <a:cs typeface="Arial"/>
                <a:sym typeface="Arial"/>
              </a:rPr>
              <a:t> skin </a:t>
            </a:r>
            <a:r>
              <a:rPr kumimoji="0" lang="fr-FR" sz="3308" b="0" i="0" u="none" strike="noStrike" kern="1200" cap="none" spc="0" normalizeH="0" baseline="0" noProof="0" dirty="0" err="1">
                <a:ln>
                  <a:noFill/>
                </a:ln>
                <a:solidFill>
                  <a:srgbClr val="000000"/>
                </a:solidFill>
                <a:effectLst/>
                <a:uLnTx/>
                <a:uFillTx/>
                <a:latin typeface="KyivType Sans2" panose="00000500000000000000" pitchFamily="50" charset="0"/>
                <a:ea typeface="+mj-ea"/>
                <a:cs typeface="Arial"/>
                <a:sym typeface="Arial"/>
              </a:rPr>
              <a:t>is</a:t>
            </a:r>
            <a:r>
              <a:rPr kumimoji="0" lang="fr-FR" sz="3308" b="0" i="0" u="none" strike="noStrike" kern="1200" cap="none" spc="0" normalizeH="0" baseline="0" noProof="0" dirty="0">
                <a:ln>
                  <a:noFill/>
                </a:ln>
                <a:solidFill>
                  <a:srgbClr val="000000"/>
                </a:solidFill>
                <a:effectLst/>
                <a:uLnTx/>
                <a:uFillTx/>
                <a:latin typeface="KyivType Sans2" panose="00000500000000000000" pitchFamily="50" charset="0"/>
                <a:ea typeface="+mj-ea"/>
                <a:cs typeface="Arial"/>
                <a:sym typeface="Arial"/>
              </a:rPr>
              <a:t> </a:t>
            </a:r>
            <a:r>
              <a:rPr kumimoji="0" lang="fr-FR" sz="3308" b="0" i="0" u="none" strike="noStrike" kern="1200" cap="none" spc="0" normalizeH="0" baseline="0" noProof="0" dirty="0" err="1">
                <a:ln>
                  <a:noFill/>
                </a:ln>
                <a:solidFill>
                  <a:srgbClr val="000000"/>
                </a:solidFill>
                <a:effectLst/>
                <a:uLnTx/>
                <a:uFillTx/>
                <a:latin typeface="KyivType Sans2" panose="00000500000000000000" pitchFamily="50" charset="0"/>
                <a:ea typeface="+mj-ea"/>
                <a:cs typeface="Arial"/>
                <a:sym typeface="Arial"/>
              </a:rPr>
              <a:t>tired</a:t>
            </a:r>
            <a:r>
              <a:rPr kumimoji="0" lang="fr-FR" sz="3308" b="0" i="0" u="none" strike="noStrike" kern="1200" cap="none" spc="0" normalizeH="0" baseline="0" noProof="0" dirty="0">
                <a:ln>
                  <a:noFill/>
                </a:ln>
                <a:solidFill>
                  <a:srgbClr val="000000"/>
                </a:solidFill>
                <a:effectLst/>
                <a:uLnTx/>
                <a:uFillTx/>
                <a:latin typeface="KyivType Sans2" panose="00000500000000000000" pitchFamily="50" charset="0"/>
                <a:ea typeface="+mj-ea"/>
                <a:cs typeface="Arial"/>
                <a:sym typeface="Arial"/>
              </a:rPr>
              <a:t> </a:t>
            </a:r>
          </a:p>
          <a:p>
            <a:pPr marL="0" marR="0" lvl="0" indent="0" algn="ctr" defTabSz="914446" rtl="0" eaLnBrk="1" fontAlgn="auto" latinLnBrk="0" hangingPunct="1">
              <a:lnSpc>
                <a:spcPct val="100000"/>
              </a:lnSpc>
              <a:spcBef>
                <a:spcPts val="0"/>
              </a:spcBef>
              <a:spcAft>
                <a:spcPts val="0"/>
              </a:spcAft>
              <a:buClr>
                <a:srgbClr val="000000"/>
              </a:buClr>
              <a:buSzTx/>
              <a:buFontTx/>
              <a:buNone/>
              <a:tabLst/>
              <a:defRPr/>
            </a:pPr>
            <a:r>
              <a:rPr kumimoji="0" lang="fr-FR" sz="3308" b="0" i="0" u="none" strike="noStrike" kern="1200" cap="none" spc="0" normalizeH="0" baseline="0" noProof="0" dirty="0">
                <a:ln>
                  <a:noFill/>
                </a:ln>
                <a:solidFill>
                  <a:srgbClr val="000000"/>
                </a:solidFill>
                <a:effectLst/>
                <a:uLnTx/>
                <a:uFillTx/>
                <a:latin typeface="KyivType Sans2" panose="00000500000000000000" pitchFamily="50" charset="0"/>
                <a:ea typeface="+mj-ea"/>
                <a:cs typeface="Arial"/>
                <a:sym typeface="Arial"/>
              </a:rPr>
              <a:t>and the signs of aging are more visible".</a:t>
            </a:r>
          </a:p>
        </p:txBody>
      </p:sp>
      <p:grpSp>
        <p:nvGrpSpPr>
          <p:cNvPr id="39" name="Groupe 38">
            <a:extLst>
              <a:ext uri="{FF2B5EF4-FFF2-40B4-BE49-F238E27FC236}">
                <a16:creationId xmlns:a16="http://schemas.microsoft.com/office/drawing/2014/main" id="{D0F010AF-83E2-4427-B2D3-9AF1DB3193DB}"/>
              </a:ext>
            </a:extLst>
          </p:cNvPr>
          <p:cNvGrpSpPr/>
          <p:nvPr/>
        </p:nvGrpSpPr>
        <p:grpSpPr>
          <a:xfrm>
            <a:off x="2859306" y="438303"/>
            <a:ext cx="12497817" cy="2396238"/>
            <a:chOff x="1906204" y="292202"/>
            <a:chExt cx="8331878" cy="1597492"/>
          </a:xfrm>
        </p:grpSpPr>
        <p:pic>
          <p:nvPicPr>
            <p:cNvPr id="40" name="Image 39">
              <a:extLst>
                <a:ext uri="{FF2B5EF4-FFF2-40B4-BE49-F238E27FC236}">
                  <a16:creationId xmlns:a16="http://schemas.microsoft.com/office/drawing/2014/main" id="{CFCC1B15-697C-4484-9E21-8F77C69F5A3A}"/>
                </a:ext>
              </a:extLst>
            </p:cNvPr>
            <p:cNvPicPr>
              <a:picLocks noChangeAspect="1"/>
            </p:cNvPicPr>
            <p:nvPr/>
          </p:nvPicPr>
          <p:blipFill rotWithShape="1">
            <a:blip r:embed="rId8">
              <a:duotone>
                <a:prstClr val="black"/>
                <a:srgbClr val="006653">
                  <a:tint val="45000"/>
                  <a:satMod val="400000"/>
                </a:srgbClr>
              </a:duotone>
              <a:extLst>
                <a:ext uri="{28A0092B-C50C-407E-A947-70E740481C1C}">
                  <a14:useLocalDpi xmlns:a14="http://schemas.microsoft.com/office/drawing/2010/main" val="0"/>
                </a:ext>
              </a:extLst>
            </a:blip>
            <a:srcRect l="16464" t="31316" r="56" b="44203"/>
            <a:stretch/>
          </p:blipFill>
          <p:spPr>
            <a:xfrm>
              <a:off x="1906204" y="292202"/>
              <a:ext cx="8331878" cy="1597492"/>
            </a:xfrm>
            <a:prstGeom prst="rect">
              <a:avLst/>
            </a:prstGeom>
          </p:spPr>
        </p:pic>
        <p:sp>
          <p:nvSpPr>
            <p:cNvPr id="41" name="Rectangle : avec coins arrondis en haut 40">
              <a:extLst>
                <a:ext uri="{FF2B5EF4-FFF2-40B4-BE49-F238E27FC236}">
                  <a16:creationId xmlns:a16="http://schemas.microsoft.com/office/drawing/2014/main" id="{D933F0FA-05DF-46CD-9398-B5F2D8B0F8EA}"/>
                </a:ext>
              </a:extLst>
            </p:cNvPr>
            <p:cNvSpPr/>
            <p:nvPr/>
          </p:nvSpPr>
          <p:spPr>
            <a:xfrm>
              <a:off x="3402312" y="716664"/>
              <a:ext cx="5401856" cy="71994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985"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My </a:t>
              </a:r>
              <a:r>
                <a:rPr kumimoji="0" lang="fr-FR" sz="5985" b="1" i="0" u="none" strike="noStrike" kern="1200" cap="none" spc="0" normalizeH="0" baseline="0" noProof="0" dirty="0">
                  <a:ln>
                    <a:noFill/>
                  </a:ln>
                  <a:solidFill>
                    <a:srgbClr val="030C57"/>
                  </a:solidFill>
                  <a:effectLst/>
                  <a:uLnTx/>
                  <a:uFillTx/>
                  <a:latin typeface="KyivType Sans2" panose="00000500000000000000" pitchFamily="50" charset="0"/>
                  <a:ea typeface="+mn-ea"/>
                  <a:cs typeface="+mn-cs"/>
                </a:rPr>
                <a:t>NIGHT </a:t>
              </a:r>
              <a:r>
                <a:rPr kumimoji="0" lang="fr-FR" sz="5985"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routine</a:t>
              </a:r>
            </a:p>
          </p:txBody>
        </p:sp>
      </p:grpSp>
      <p:grpSp>
        <p:nvGrpSpPr>
          <p:cNvPr id="3" name="Groupe 2">
            <a:extLst>
              <a:ext uri="{FF2B5EF4-FFF2-40B4-BE49-F238E27FC236}">
                <a16:creationId xmlns:a16="http://schemas.microsoft.com/office/drawing/2014/main" id="{D7DA9DA9-58DA-F10B-73BE-B6D65099EEC0}"/>
              </a:ext>
            </a:extLst>
          </p:cNvPr>
          <p:cNvGrpSpPr/>
          <p:nvPr/>
        </p:nvGrpSpPr>
        <p:grpSpPr>
          <a:xfrm>
            <a:off x="3023374" y="8378560"/>
            <a:ext cx="2395007" cy="1337324"/>
            <a:chOff x="1930812" y="5026335"/>
            <a:chExt cx="1596734" cy="891584"/>
          </a:xfrm>
        </p:grpSpPr>
        <p:sp>
          <p:nvSpPr>
            <p:cNvPr id="10" name="ZoneTexte 9">
              <a:extLst>
                <a:ext uri="{FF2B5EF4-FFF2-40B4-BE49-F238E27FC236}">
                  <a16:creationId xmlns:a16="http://schemas.microsoft.com/office/drawing/2014/main" id="{2FA34A40-6167-FDAA-33D7-CC56B9BDF253}"/>
                </a:ext>
              </a:extLst>
            </p:cNvPr>
            <p:cNvSpPr txBox="1"/>
            <p:nvPr/>
          </p:nvSpPr>
          <p:spPr>
            <a:xfrm>
              <a:off x="2461039" y="5026335"/>
              <a:ext cx="468000" cy="492462"/>
            </a:xfrm>
            <a:prstGeom prst="rect">
              <a:avLst/>
            </a:prstGeom>
            <a:solidFill>
              <a:schemeClr val="bg1"/>
            </a:solid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a:ea typeface="+mn-ea"/>
                  <a:cs typeface="+mn-cs"/>
                </a:rPr>
                <a:t>2</a:t>
              </a:r>
            </a:p>
          </p:txBody>
        </p:sp>
        <p:sp>
          <p:nvSpPr>
            <p:cNvPr id="11" name="ZoneTexte 10">
              <a:extLst>
                <a:ext uri="{FF2B5EF4-FFF2-40B4-BE49-F238E27FC236}">
                  <a16:creationId xmlns:a16="http://schemas.microsoft.com/office/drawing/2014/main" id="{1E2A06AA-3A7F-A245-0C47-88085D1528BF}"/>
                </a:ext>
              </a:extLst>
            </p:cNvPr>
            <p:cNvSpPr txBox="1"/>
            <p:nvPr/>
          </p:nvSpPr>
          <p:spPr>
            <a:xfrm>
              <a:off x="1930812" y="5548573"/>
              <a:ext cx="1596734" cy="369346"/>
            </a:xfrm>
            <a:prstGeom prst="rect">
              <a:avLst/>
            </a:prstGeom>
            <a:noFill/>
          </p:spPr>
          <p:txBody>
            <a:bodyPr wrap="square" rtlCol="0">
              <a:spAutoFit/>
            </a:bodyPr>
            <a:lstStyle/>
            <a:p>
              <a:pPr marL="0" marR="0" lvl="0" indent="0" algn="l" defTabSz="1371626"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black"/>
                  </a:solidFill>
                  <a:effectLst/>
                  <a:uLnTx/>
                  <a:uFillTx/>
                  <a:latin typeface="Roboto Light"/>
                  <a:ea typeface="+mn-ea"/>
                  <a:cs typeface="+mn-cs"/>
                </a:rPr>
                <a:t>I prepare</a:t>
              </a:r>
            </a:p>
          </p:txBody>
        </p:sp>
      </p:grpSp>
      <p:grpSp>
        <p:nvGrpSpPr>
          <p:cNvPr id="2" name="Groupe 1">
            <a:extLst>
              <a:ext uri="{FF2B5EF4-FFF2-40B4-BE49-F238E27FC236}">
                <a16:creationId xmlns:a16="http://schemas.microsoft.com/office/drawing/2014/main" id="{E98A6DBB-8092-E281-FE8B-819F1CA770D2}"/>
              </a:ext>
            </a:extLst>
          </p:cNvPr>
          <p:cNvGrpSpPr/>
          <p:nvPr/>
        </p:nvGrpSpPr>
        <p:grpSpPr>
          <a:xfrm>
            <a:off x="2913567" y="4339601"/>
            <a:ext cx="3171868" cy="4777623"/>
            <a:chOff x="2913567" y="4339601"/>
            <a:chExt cx="3171868" cy="4777623"/>
          </a:xfrm>
        </p:grpSpPr>
        <p:sp>
          <p:nvSpPr>
            <p:cNvPr id="17" name="ZoneTexte 16">
              <a:extLst>
                <a:ext uri="{FF2B5EF4-FFF2-40B4-BE49-F238E27FC236}">
                  <a16:creationId xmlns:a16="http://schemas.microsoft.com/office/drawing/2014/main" id="{2A734455-168B-E076-A335-3CA53CBD848C}"/>
                </a:ext>
              </a:extLst>
            </p:cNvPr>
            <p:cNvSpPr txBox="1"/>
            <p:nvPr/>
          </p:nvSpPr>
          <p:spPr>
            <a:xfrm>
              <a:off x="3818683" y="8378560"/>
              <a:ext cx="701972" cy="738664"/>
            </a:xfrm>
            <a:prstGeom prst="rect">
              <a:avLst/>
            </a:prstGeom>
            <a:solidFill>
              <a:schemeClr val="bg1"/>
            </a:solidFill>
          </p:spPr>
          <p:txBody>
            <a:bodyPr wrap="square" rtlCol="0">
              <a:spAutoFit/>
            </a:bodyPr>
            <a:lstStyle/>
            <a:p>
              <a:pPr algn="ctr" defTabSz="1371626">
                <a:defRPr/>
              </a:pPr>
              <a:r>
                <a:rPr lang="fr-FR" sz="4200" dirty="0">
                  <a:ln w="18415" cmpd="sng">
                    <a:solidFill>
                      <a:srgbClr val="FFFFFF"/>
                    </a:solidFill>
                    <a:prstDash val="solid"/>
                  </a:ln>
                  <a:solidFill>
                    <a:srgbClr val="9790BE"/>
                  </a:solidFill>
                  <a:effectLst>
                    <a:outerShdw blurRad="38100" dist="38100" dir="2700000" algn="tl">
                      <a:srgbClr val="000000">
                        <a:alpha val="43137"/>
                      </a:srgbClr>
                    </a:outerShdw>
                  </a:effectLst>
                  <a:latin typeface="Roboto Light"/>
                </a:rPr>
                <a:t>2</a:t>
              </a:r>
            </a:p>
          </p:txBody>
        </p:sp>
        <p:pic>
          <p:nvPicPr>
            <p:cNvPr id="9" name="Image 8" descr="Une image contenant texte, affaires de toilette, Produits de beauté, bouteille&#10;&#10;Description générée automatiquement">
              <a:extLst>
                <a:ext uri="{FF2B5EF4-FFF2-40B4-BE49-F238E27FC236}">
                  <a16:creationId xmlns:a16="http://schemas.microsoft.com/office/drawing/2014/main" id="{70CF3FBD-1BC6-D033-8333-EFA09095B59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13567" y="4339601"/>
              <a:ext cx="3171868" cy="4208807"/>
            </a:xfrm>
            <a:prstGeom prst="rect">
              <a:avLst/>
            </a:prstGeom>
          </p:spPr>
        </p:pic>
      </p:grpSp>
    </p:spTree>
    <p:extLst>
      <p:ext uri="{BB962C8B-B14F-4D97-AF65-F5344CB8AC3E}">
        <p14:creationId xmlns:p14="http://schemas.microsoft.com/office/powerpoint/2010/main" val="2991694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necteur droit 18"/>
          <p:cNvCxnSpPr>
            <a:cxnSpLocks/>
          </p:cNvCxnSpPr>
          <p:nvPr/>
        </p:nvCxnSpPr>
        <p:spPr>
          <a:xfrm>
            <a:off x="256712" y="8862983"/>
            <a:ext cx="17708240"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e 5">
            <a:extLst>
              <a:ext uri="{FF2B5EF4-FFF2-40B4-BE49-F238E27FC236}">
                <a16:creationId xmlns:a16="http://schemas.microsoft.com/office/drawing/2014/main" id="{3F765559-8F1E-44F5-BD83-A612B04A100B}"/>
              </a:ext>
            </a:extLst>
          </p:cNvPr>
          <p:cNvGrpSpPr/>
          <p:nvPr/>
        </p:nvGrpSpPr>
        <p:grpSpPr>
          <a:xfrm>
            <a:off x="6175666" y="4238147"/>
            <a:ext cx="2635172" cy="5472092"/>
            <a:chOff x="4539992" y="3115821"/>
            <a:chExt cx="1937338" cy="4023001"/>
          </a:xfrm>
        </p:grpSpPr>
        <p:sp>
          <p:nvSpPr>
            <p:cNvPr id="58" name="ZoneTexte 57">
              <a:extLst>
                <a:ext uri="{FF2B5EF4-FFF2-40B4-BE49-F238E27FC236}">
                  <a16:creationId xmlns:a16="http://schemas.microsoft.com/office/drawing/2014/main" id="{F881079A-4868-B97C-CAD8-418F6E34AD62}"/>
                </a:ext>
              </a:extLst>
            </p:cNvPr>
            <p:cNvSpPr txBox="1"/>
            <p:nvPr/>
          </p:nvSpPr>
          <p:spPr>
            <a:xfrm>
              <a:off x="5213269" y="6159566"/>
              <a:ext cx="516080" cy="543055"/>
            </a:xfrm>
            <a:prstGeom prst="rect">
              <a:avLst/>
            </a:prstGeom>
            <a:solidFill>
              <a:schemeClr val="bg1"/>
            </a:solidFill>
          </p:spPr>
          <p:txBody>
            <a:bodyPr wrap="square" rtlCol="0">
              <a:spAutoFit/>
            </a:bodyPr>
            <a:lstStyle/>
            <a:p>
              <a:pPr marL="0" marR="0" lvl="0" indent="0" algn="ctr" defTabSz="1371695"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a:ea typeface="+mn-ea"/>
                  <a:cs typeface="+mn-cs"/>
                </a:rPr>
                <a:t>3</a:t>
              </a:r>
            </a:p>
          </p:txBody>
        </p:sp>
        <p:sp>
          <p:nvSpPr>
            <p:cNvPr id="59" name="ZoneTexte 58">
              <a:extLst>
                <a:ext uri="{FF2B5EF4-FFF2-40B4-BE49-F238E27FC236}">
                  <a16:creationId xmlns:a16="http://schemas.microsoft.com/office/drawing/2014/main" id="{CFA57B41-F747-99E4-698D-896E2A2124F7}"/>
                </a:ext>
              </a:extLst>
            </p:cNvPr>
            <p:cNvSpPr txBox="1"/>
            <p:nvPr/>
          </p:nvSpPr>
          <p:spPr>
            <a:xfrm>
              <a:off x="4588568" y="6731531"/>
              <a:ext cx="1797048" cy="407291"/>
            </a:xfrm>
            <a:prstGeom prst="rect">
              <a:avLst/>
            </a:prstGeom>
            <a:noFill/>
          </p:spPr>
          <p:txBody>
            <a:bodyPr wrap="square" rtlCol="0">
              <a:spAutoFit/>
            </a:bodyPr>
            <a:lstStyle/>
            <a:p>
              <a:pPr marL="0" marR="0" lvl="0" indent="0" algn="ctr" defTabSz="1371695"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black"/>
                  </a:solidFill>
                  <a:effectLst/>
                  <a:uLnTx/>
                  <a:uFillTx/>
                  <a:latin typeface="Roboto Light"/>
                  <a:ea typeface="+mn-ea"/>
                  <a:cs typeface="+mn-cs"/>
                </a:rPr>
                <a:t>I </a:t>
              </a:r>
              <a:r>
                <a:rPr kumimoji="0" lang="fr-FR" sz="3000" b="0" i="0" u="none" strike="noStrike" kern="1200" cap="none" spc="0" normalizeH="0" baseline="0" noProof="0" dirty="0" err="1">
                  <a:ln>
                    <a:noFill/>
                  </a:ln>
                  <a:solidFill>
                    <a:prstClr val="black"/>
                  </a:solidFill>
                  <a:effectLst/>
                  <a:uLnTx/>
                  <a:uFillTx/>
                  <a:latin typeface="Roboto Light"/>
                  <a:ea typeface="+mn-ea"/>
                  <a:cs typeface="+mn-cs"/>
                </a:rPr>
                <a:t>treat</a:t>
              </a:r>
              <a:endParaRPr kumimoji="0" lang="fr-FR" sz="3000" b="0" i="0" u="none" strike="noStrike" kern="1200" cap="none" spc="0" normalizeH="0" baseline="0" noProof="0" dirty="0">
                <a:ln>
                  <a:noFill/>
                </a:ln>
                <a:solidFill>
                  <a:prstClr val="black"/>
                </a:solidFill>
                <a:effectLst/>
                <a:uLnTx/>
                <a:uFillTx/>
                <a:latin typeface="Roboto Light"/>
                <a:ea typeface="+mn-ea"/>
                <a:cs typeface="+mn-cs"/>
              </a:endParaRPr>
            </a:p>
          </p:txBody>
        </p:sp>
        <p:sp>
          <p:nvSpPr>
            <p:cNvPr id="60" name="object 27">
              <a:extLst>
                <a:ext uri="{FF2B5EF4-FFF2-40B4-BE49-F238E27FC236}">
                  <a16:creationId xmlns:a16="http://schemas.microsoft.com/office/drawing/2014/main" id="{D795CC22-C21B-B517-901A-EB0E1689314A}"/>
                </a:ext>
              </a:extLst>
            </p:cNvPr>
            <p:cNvSpPr/>
            <p:nvPr/>
          </p:nvSpPr>
          <p:spPr>
            <a:xfrm rot="5400000">
              <a:off x="3951402" y="3799382"/>
              <a:ext cx="3071380" cy="1797047"/>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006653"/>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95" rtl="0" eaLnBrk="1" fontAlgn="auto" latinLnBrk="0" hangingPunct="1">
                <a:lnSpc>
                  <a:spcPct val="100000"/>
                </a:lnSpc>
                <a:spcBef>
                  <a:spcPts val="0"/>
                </a:spcBef>
                <a:spcAft>
                  <a:spcPts val="0"/>
                </a:spcAft>
                <a:buClrTx/>
                <a:buSzTx/>
                <a:buFontTx/>
                <a:buNone/>
                <a:tabLst/>
                <a:defRPr/>
              </a:pPr>
              <a:endParaRPr kumimoji="0" sz="1650" b="0" i="0" u="none" strike="noStrike" kern="1200" cap="none" spc="0" normalizeH="0" baseline="0" noProof="0">
                <a:ln>
                  <a:noFill/>
                </a:ln>
                <a:solidFill>
                  <a:srgbClr val="3E3E3E"/>
                </a:solidFill>
                <a:effectLst/>
                <a:uLnTx/>
                <a:uFillTx/>
                <a:latin typeface="Roboto Light"/>
                <a:ea typeface="Roboto Mono" panose="00000009000000000000" pitchFamily="49" charset="0"/>
                <a:cs typeface="+mn-cs"/>
              </a:endParaRPr>
            </a:p>
          </p:txBody>
        </p:sp>
        <p:sp>
          <p:nvSpPr>
            <p:cNvPr id="27" name="Rectangle 26">
              <a:extLst>
                <a:ext uri="{FF2B5EF4-FFF2-40B4-BE49-F238E27FC236}">
                  <a16:creationId xmlns:a16="http://schemas.microsoft.com/office/drawing/2014/main" id="{6EC8A8D5-6F09-E479-726F-4617BB738A3E}"/>
                </a:ext>
              </a:extLst>
            </p:cNvPr>
            <p:cNvSpPr/>
            <p:nvPr/>
          </p:nvSpPr>
          <p:spPr>
            <a:xfrm>
              <a:off x="4588568" y="3212632"/>
              <a:ext cx="1797048" cy="339409"/>
            </a:xfrm>
            <a:prstGeom prst="rect">
              <a:avLst/>
            </a:prstGeom>
          </p:spPr>
          <p:txBody>
            <a:bodyPr wrap="square">
              <a:spAutoFit/>
            </a:bodyPr>
            <a:lstStyle/>
            <a:p>
              <a:pPr marL="0" marR="0" lvl="0" indent="0" algn="ctr" defTabSz="137169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SERUM </a:t>
              </a:r>
              <a:r>
                <a:rPr kumimoji="0" lang="en-US" sz="2400" b="0" i="0" u="none" strike="noStrike" kern="1200" cap="none" spc="0" normalizeH="0" baseline="0" noProof="0" dirty="0">
                  <a:ln>
                    <a:noFill/>
                  </a:ln>
                  <a:solidFill>
                    <a:srgbClr val="006653"/>
                  </a:solidFill>
                  <a:effectLst/>
                  <a:uLnTx/>
                  <a:uFillTx/>
                  <a:latin typeface="KyivType Sans2" panose="00000500000000000000" pitchFamily="50" charset="0"/>
                  <a:ea typeface="+mn-ea"/>
                  <a:cs typeface="+mn-cs"/>
                </a:rPr>
                <a:t>CBD</a:t>
              </a:r>
              <a:endParaRPr kumimoji="0" lang="fr-FR" sz="2400" b="1" i="0" u="none" strike="noStrike" kern="1200" cap="none" spc="0" normalizeH="0" baseline="0" noProof="0" dirty="0">
                <a:ln>
                  <a:noFill/>
                </a:ln>
                <a:solidFill>
                  <a:srgbClr val="006653"/>
                </a:solidFill>
                <a:effectLst/>
                <a:uLnTx/>
                <a:uFillTx/>
                <a:latin typeface="KyivType Sans2" panose="00000500000000000000" pitchFamily="50" charset="0"/>
                <a:ea typeface="+mn-ea"/>
                <a:cs typeface="+mn-cs"/>
              </a:endParaRPr>
            </a:p>
          </p:txBody>
        </p:sp>
        <p:pic>
          <p:nvPicPr>
            <p:cNvPr id="32" name="Image 31">
              <a:extLst>
                <a:ext uri="{FF2B5EF4-FFF2-40B4-BE49-F238E27FC236}">
                  <a16:creationId xmlns:a16="http://schemas.microsoft.com/office/drawing/2014/main" id="{17EC1BD9-C0DA-677D-C902-40DA6941D5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39992" y="3115821"/>
              <a:ext cx="1937338" cy="3096733"/>
            </a:xfrm>
            <a:prstGeom prst="rect">
              <a:avLst/>
            </a:prstGeom>
          </p:spPr>
        </p:pic>
      </p:grpSp>
      <p:grpSp>
        <p:nvGrpSpPr>
          <p:cNvPr id="20" name="Groupe 19"/>
          <p:cNvGrpSpPr/>
          <p:nvPr/>
        </p:nvGrpSpPr>
        <p:grpSpPr>
          <a:xfrm>
            <a:off x="296435" y="8377098"/>
            <a:ext cx="2302770" cy="1305899"/>
            <a:chOff x="280711" y="5036068"/>
            <a:chExt cx="1335718" cy="870632"/>
          </a:xfrm>
        </p:grpSpPr>
        <p:sp>
          <p:nvSpPr>
            <p:cNvPr id="22" name="ZoneTexte 21"/>
            <p:cNvSpPr txBox="1"/>
            <p:nvPr/>
          </p:nvSpPr>
          <p:spPr>
            <a:xfrm>
              <a:off x="639291" y="5036068"/>
              <a:ext cx="468000" cy="492461"/>
            </a:xfrm>
            <a:prstGeom prst="rect">
              <a:avLst/>
            </a:prstGeom>
            <a:solidFill>
              <a:schemeClr val="bg1"/>
            </a:solidFill>
          </p:spPr>
          <p:txBody>
            <a:bodyPr wrap="square" rtlCol="0">
              <a:spAutoFit/>
            </a:bodyPr>
            <a:lstStyle/>
            <a:p>
              <a:pPr marL="0" marR="0" lvl="0" indent="0" algn="ctr" defTabSz="1371695"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a:ea typeface="+mn-ea"/>
                  <a:cs typeface="+mn-cs"/>
                </a:rPr>
                <a:t>1</a:t>
              </a:r>
            </a:p>
          </p:txBody>
        </p:sp>
        <p:sp>
          <p:nvSpPr>
            <p:cNvPr id="25" name="ZoneTexte 24"/>
            <p:cNvSpPr txBox="1"/>
            <p:nvPr/>
          </p:nvSpPr>
          <p:spPr>
            <a:xfrm>
              <a:off x="280711" y="5537354"/>
              <a:ext cx="1335718" cy="369346"/>
            </a:xfrm>
            <a:prstGeom prst="rect">
              <a:avLst/>
            </a:prstGeom>
            <a:noFill/>
          </p:spPr>
          <p:txBody>
            <a:bodyPr wrap="square" rtlCol="0">
              <a:spAutoFit/>
            </a:bodyPr>
            <a:lstStyle/>
            <a:p>
              <a:pPr marL="0" marR="0" lvl="0" indent="0" algn="l" defTabSz="1371695"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black"/>
                  </a:solidFill>
                  <a:effectLst/>
                  <a:uLnTx/>
                  <a:uFillTx/>
                  <a:latin typeface="Roboto Light"/>
                  <a:ea typeface="+mn-ea"/>
                  <a:cs typeface="+mn-cs"/>
                </a:rPr>
                <a:t>I clean</a:t>
              </a:r>
            </a:p>
          </p:txBody>
        </p:sp>
      </p:grpSp>
      <p:grpSp>
        <p:nvGrpSpPr>
          <p:cNvPr id="8" name="Groupe 7">
            <a:extLst>
              <a:ext uri="{FF2B5EF4-FFF2-40B4-BE49-F238E27FC236}">
                <a16:creationId xmlns:a16="http://schemas.microsoft.com/office/drawing/2014/main" id="{40FA55CC-081E-4AF4-AA07-EF0558F83F93}"/>
              </a:ext>
            </a:extLst>
          </p:cNvPr>
          <p:cNvGrpSpPr/>
          <p:nvPr/>
        </p:nvGrpSpPr>
        <p:grpSpPr>
          <a:xfrm>
            <a:off x="13963569" y="4304770"/>
            <a:ext cx="4001382" cy="4145558"/>
            <a:chOff x="10265544" y="3164801"/>
            <a:chExt cx="2941757" cy="3047753"/>
          </a:xfrm>
        </p:grpSpPr>
        <p:sp>
          <p:nvSpPr>
            <p:cNvPr id="26" name="Rectangle 25">
              <a:extLst>
                <a:ext uri="{FF2B5EF4-FFF2-40B4-BE49-F238E27FC236}">
                  <a16:creationId xmlns:a16="http://schemas.microsoft.com/office/drawing/2014/main" id="{0FE30855-FEBE-BA37-CC43-03A694E1BA3A}"/>
                </a:ext>
              </a:extLst>
            </p:cNvPr>
            <p:cNvSpPr/>
            <p:nvPr/>
          </p:nvSpPr>
          <p:spPr>
            <a:xfrm>
              <a:off x="10265544" y="3164801"/>
              <a:ext cx="2941756" cy="3047753"/>
            </a:xfrm>
            <a:prstGeom prst="rect">
              <a:avLst/>
            </a:prstGeom>
            <a:solidFill>
              <a:srgbClr val="D0E6DE"/>
            </a:solidFill>
            <a:ln w="28575">
              <a:solidFill>
                <a:srgbClr val="006653"/>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95"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prstClr val="white"/>
                </a:solidFill>
                <a:effectLst/>
                <a:uLnTx/>
                <a:uFillTx/>
                <a:latin typeface="Roboto Light"/>
                <a:ea typeface="+mn-ea"/>
                <a:cs typeface="+mn-cs"/>
              </a:endParaRPr>
            </a:p>
          </p:txBody>
        </p:sp>
        <p:sp>
          <p:nvSpPr>
            <p:cNvPr id="29" name="ZoneTexte 28">
              <a:extLst>
                <a:ext uri="{FF2B5EF4-FFF2-40B4-BE49-F238E27FC236}">
                  <a16:creationId xmlns:a16="http://schemas.microsoft.com/office/drawing/2014/main" id="{C2C88EF4-A895-E300-7A58-8CC76D237050}"/>
                </a:ext>
              </a:extLst>
            </p:cNvPr>
            <p:cNvSpPr txBox="1"/>
            <p:nvPr/>
          </p:nvSpPr>
          <p:spPr>
            <a:xfrm>
              <a:off x="10279771" y="3231422"/>
              <a:ext cx="2927530" cy="437178"/>
            </a:xfrm>
            <a:prstGeom prst="rect">
              <a:avLst/>
            </a:prstGeom>
            <a:noFill/>
          </p:spPr>
          <p:txBody>
            <a:bodyPr wrap="square" rtlCol="0">
              <a:spAutoFit/>
            </a:bodyPr>
            <a:lstStyle/>
            <a:p>
              <a:pPr marL="0" marR="0" lvl="0" indent="0" algn="ctr" defTabSz="1371626" rtl="0" eaLnBrk="1" fontAlgn="auto" latinLnBrk="0" hangingPunct="1">
                <a:lnSpc>
                  <a:spcPct val="100000"/>
                </a:lnSpc>
                <a:spcBef>
                  <a:spcPts val="0"/>
                </a:spcBef>
                <a:spcAft>
                  <a:spcPts val="0"/>
                </a:spcAft>
                <a:buClrTx/>
                <a:buSzTx/>
                <a:buFontTx/>
                <a:buNone/>
                <a:tabLst/>
                <a:defRPr/>
              </a:pPr>
              <a:r>
                <a:rPr kumimoji="0" lang="fr-FR" sz="3264" b="0" i="0" u="none" strike="noStrike" kern="1200" cap="none" spc="0" normalizeH="0" baseline="0" noProof="0" dirty="0" err="1">
                  <a:ln>
                    <a:noFill/>
                  </a:ln>
                  <a:solidFill>
                    <a:srgbClr val="00584A"/>
                  </a:solidFill>
                  <a:effectLst/>
                  <a:uLnTx/>
                  <a:uFillTx/>
                  <a:latin typeface="Freestyle Script" panose="030804020302050B0404" pitchFamily="66" charset="0"/>
                  <a:ea typeface="+mn-ea"/>
                  <a:cs typeface="+mn-cs"/>
                </a:rPr>
                <a:t>My</a:t>
              </a:r>
              <a:r>
                <a:rPr kumimoji="0" lang="fr-FR" sz="3264" b="0" i="0" u="none" strike="noStrike" kern="1200" cap="none" spc="0" normalizeH="0" baseline="0" noProof="0" dirty="0">
                  <a:ln>
                    <a:noFill/>
                  </a:ln>
                  <a:solidFill>
                    <a:srgbClr val="00584A"/>
                  </a:solidFill>
                  <a:effectLst/>
                  <a:uLnTx/>
                  <a:uFillTx/>
                  <a:latin typeface="Freestyle Script" panose="030804020302050B0404" pitchFamily="66" charset="0"/>
                  <a:ea typeface="+mn-ea"/>
                  <a:cs typeface="+mn-cs"/>
                </a:rPr>
                <a:t> </a:t>
              </a:r>
              <a:r>
                <a:rPr kumimoji="0" lang="fr-FR" sz="3264" b="0" i="0" u="none" strike="noStrike" kern="1200" cap="none" spc="0" normalizeH="0" baseline="0" noProof="0" dirty="0" err="1">
                  <a:ln>
                    <a:noFill/>
                  </a:ln>
                  <a:solidFill>
                    <a:srgbClr val="00584A"/>
                  </a:solidFill>
                  <a:effectLst/>
                  <a:uLnTx/>
                  <a:uFillTx/>
                  <a:latin typeface="Freestyle Script" panose="030804020302050B0404" pitchFamily="66" charset="0"/>
                  <a:ea typeface="+mn-ea"/>
                  <a:cs typeface="+mn-cs"/>
                </a:rPr>
                <a:t>Complementary</a:t>
              </a:r>
              <a:r>
                <a:rPr kumimoji="0" lang="fr-FR" sz="3264" b="0" i="0" u="none" strike="noStrike" kern="1200" cap="none" spc="0" normalizeH="0" baseline="0" noProof="0" dirty="0">
                  <a:ln>
                    <a:noFill/>
                  </a:ln>
                  <a:solidFill>
                    <a:srgbClr val="00584A"/>
                  </a:solidFill>
                  <a:effectLst/>
                  <a:uLnTx/>
                  <a:uFillTx/>
                  <a:latin typeface="Freestyle Script" panose="030804020302050B0404" pitchFamily="66" charset="0"/>
                  <a:ea typeface="+mn-ea"/>
                  <a:cs typeface="+mn-cs"/>
                </a:rPr>
                <a:t> Product</a:t>
              </a:r>
            </a:p>
          </p:txBody>
        </p:sp>
      </p:grpSp>
      <p:sp>
        <p:nvSpPr>
          <p:cNvPr id="33" name="Titre 2">
            <a:extLst>
              <a:ext uri="{FF2B5EF4-FFF2-40B4-BE49-F238E27FC236}">
                <a16:creationId xmlns:a16="http://schemas.microsoft.com/office/drawing/2014/main" id="{2F5B2BEA-D70E-4FCD-A2CD-8520B99C3500}"/>
              </a:ext>
            </a:extLst>
          </p:cNvPr>
          <p:cNvSpPr txBox="1">
            <a:spLocks/>
          </p:cNvSpPr>
          <p:nvPr/>
        </p:nvSpPr>
        <p:spPr>
          <a:xfrm>
            <a:off x="465528" y="2764894"/>
            <a:ext cx="17499423" cy="647550"/>
          </a:xfrm>
          <a:prstGeom prst="rect">
            <a:avLst/>
          </a:prstGeom>
        </p:spPr>
        <p:txBody>
          <a:bodyPr vert="horz" wrap="square" lIns="137160" tIns="68580" rIns="137160" bIns="68580" rtlCol="0" anchor="ctr">
            <a:spAutoFit/>
          </a:bodyPr>
          <a:lstStyle>
            <a:lvl1pPr algn="ctr" defTabSz="914446"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46" rtl="0" eaLnBrk="1" fontAlgn="auto" latinLnBrk="0" hangingPunct="1">
              <a:lnSpc>
                <a:spcPct val="100000"/>
              </a:lnSpc>
              <a:spcBef>
                <a:spcPts val="0"/>
              </a:spcBef>
              <a:spcAft>
                <a:spcPts val="0"/>
              </a:spcAft>
              <a:buClr>
                <a:srgbClr val="000000"/>
              </a:buClr>
              <a:buSzTx/>
              <a:buFontTx/>
              <a:buNone/>
              <a:tabLst/>
              <a:defRPr/>
            </a:pPr>
            <a:r>
              <a:rPr kumimoji="0" lang="fr-FR" sz="3308" b="0" i="0" u="none" strike="noStrike" kern="1200" cap="none" spc="0" normalizeH="0" baseline="0" noProof="0" dirty="0">
                <a:ln>
                  <a:noFill/>
                </a:ln>
                <a:solidFill>
                  <a:srgbClr val="000000"/>
                </a:solidFill>
                <a:effectLst/>
                <a:uLnTx/>
                <a:uFillTx/>
                <a:latin typeface="KyivType Sans2" panose="00000500000000000000" pitchFamily="50" charset="0"/>
                <a:ea typeface="+mj-ea"/>
                <a:cs typeface="Arial"/>
              </a:rPr>
              <a:t>- For Men -</a:t>
            </a:r>
          </a:p>
        </p:txBody>
      </p:sp>
      <p:grpSp>
        <p:nvGrpSpPr>
          <p:cNvPr id="34" name="Groupe 33">
            <a:extLst>
              <a:ext uri="{FF2B5EF4-FFF2-40B4-BE49-F238E27FC236}">
                <a16:creationId xmlns:a16="http://schemas.microsoft.com/office/drawing/2014/main" id="{CA8FF65A-3367-448B-994E-A025FF61AAD0}"/>
              </a:ext>
            </a:extLst>
          </p:cNvPr>
          <p:cNvGrpSpPr/>
          <p:nvPr/>
        </p:nvGrpSpPr>
        <p:grpSpPr>
          <a:xfrm>
            <a:off x="2859306" y="438303"/>
            <a:ext cx="12497817" cy="2396238"/>
            <a:chOff x="1906204" y="292202"/>
            <a:chExt cx="8331878" cy="1597492"/>
          </a:xfrm>
        </p:grpSpPr>
        <p:pic>
          <p:nvPicPr>
            <p:cNvPr id="40" name="Image 39">
              <a:extLst>
                <a:ext uri="{FF2B5EF4-FFF2-40B4-BE49-F238E27FC236}">
                  <a16:creationId xmlns:a16="http://schemas.microsoft.com/office/drawing/2014/main" id="{183F7F1A-4B4F-46BD-87C0-AD744EB6D90E}"/>
                </a:ext>
              </a:extLst>
            </p:cNvPr>
            <p:cNvPicPr>
              <a:picLocks noChangeAspect="1"/>
            </p:cNvPicPr>
            <p:nvPr/>
          </p:nvPicPr>
          <p:blipFill rotWithShape="1">
            <a:blip r:embed="rId4">
              <a:duotone>
                <a:prstClr val="black"/>
                <a:srgbClr val="006653">
                  <a:tint val="45000"/>
                  <a:satMod val="400000"/>
                </a:srgbClr>
              </a:duotone>
              <a:extLst>
                <a:ext uri="{28A0092B-C50C-407E-A947-70E740481C1C}">
                  <a14:useLocalDpi xmlns:a14="http://schemas.microsoft.com/office/drawing/2010/main" val="0"/>
                </a:ext>
              </a:extLst>
            </a:blip>
            <a:srcRect l="16464" t="31316" r="56" b="44203"/>
            <a:stretch/>
          </p:blipFill>
          <p:spPr>
            <a:xfrm>
              <a:off x="1906204" y="292202"/>
              <a:ext cx="8331878" cy="1597492"/>
            </a:xfrm>
            <a:prstGeom prst="rect">
              <a:avLst/>
            </a:prstGeom>
          </p:spPr>
        </p:pic>
        <p:sp>
          <p:nvSpPr>
            <p:cNvPr id="41" name="Rectangle : avec coins arrondis en haut 40">
              <a:extLst>
                <a:ext uri="{FF2B5EF4-FFF2-40B4-BE49-F238E27FC236}">
                  <a16:creationId xmlns:a16="http://schemas.microsoft.com/office/drawing/2014/main" id="{A736F6C3-7E75-40D2-BFF9-89AA27FA8A2F}"/>
                </a:ext>
              </a:extLst>
            </p:cNvPr>
            <p:cNvSpPr/>
            <p:nvPr/>
          </p:nvSpPr>
          <p:spPr>
            <a:xfrm>
              <a:off x="3402312" y="716664"/>
              <a:ext cx="5401856" cy="71994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985" b="0" i="0" u="none" strike="noStrike" kern="1200" cap="none" spc="0" normalizeH="0" baseline="0" noProof="0" dirty="0" err="1">
                  <a:ln>
                    <a:noFill/>
                  </a:ln>
                  <a:solidFill>
                    <a:srgbClr val="3E3E3E"/>
                  </a:solidFill>
                  <a:effectLst/>
                  <a:uLnTx/>
                  <a:uFillTx/>
                  <a:latin typeface="KyivType Sans2" panose="00000500000000000000" pitchFamily="50" charset="0"/>
                  <a:ea typeface="+mn-ea"/>
                  <a:cs typeface="+mn-cs"/>
                </a:rPr>
                <a:t>My</a:t>
              </a:r>
              <a:r>
                <a:rPr kumimoji="0" lang="fr-FR" sz="5985"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 </a:t>
              </a:r>
              <a:r>
                <a:rPr kumimoji="0" lang="fr-FR" sz="5985" b="1" i="0" u="none" strike="noStrike" kern="1200" cap="none" spc="0" normalizeH="0" baseline="0" noProof="0" dirty="0">
                  <a:ln>
                    <a:noFill/>
                  </a:ln>
                  <a:solidFill>
                    <a:srgbClr val="030C57"/>
                  </a:solidFill>
                  <a:effectLst/>
                  <a:uLnTx/>
                  <a:uFillTx/>
                  <a:latin typeface="KyivType Sans2" panose="00000500000000000000" pitchFamily="50" charset="0"/>
                  <a:ea typeface="+mn-ea"/>
                  <a:cs typeface="+mn-cs"/>
                </a:rPr>
                <a:t>NIGHT </a:t>
              </a:r>
              <a:r>
                <a:rPr kumimoji="0" lang="fr-FR" sz="5985"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routine</a:t>
              </a:r>
            </a:p>
          </p:txBody>
        </p:sp>
      </p:grpSp>
      <p:grpSp>
        <p:nvGrpSpPr>
          <p:cNvPr id="9" name="Groupe 8">
            <a:extLst>
              <a:ext uri="{FF2B5EF4-FFF2-40B4-BE49-F238E27FC236}">
                <a16:creationId xmlns:a16="http://schemas.microsoft.com/office/drawing/2014/main" id="{353BF670-515B-4CBA-48C5-B82FC74E8A96}"/>
              </a:ext>
            </a:extLst>
          </p:cNvPr>
          <p:cNvGrpSpPr/>
          <p:nvPr/>
        </p:nvGrpSpPr>
        <p:grpSpPr>
          <a:xfrm>
            <a:off x="2915074" y="3984665"/>
            <a:ext cx="2710184" cy="5731218"/>
            <a:chOff x="2915072" y="3984665"/>
            <a:chExt cx="2710183" cy="5731218"/>
          </a:xfrm>
        </p:grpSpPr>
        <p:grpSp>
          <p:nvGrpSpPr>
            <p:cNvPr id="42" name="Groupe 41"/>
            <p:cNvGrpSpPr/>
            <p:nvPr/>
          </p:nvGrpSpPr>
          <p:grpSpPr>
            <a:xfrm>
              <a:off x="3023374" y="8378559"/>
              <a:ext cx="2395007" cy="1337324"/>
              <a:chOff x="1930812" y="5026335"/>
              <a:chExt cx="1596734" cy="891585"/>
            </a:xfrm>
          </p:grpSpPr>
          <p:sp>
            <p:nvSpPr>
              <p:cNvPr id="23" name="ZoneTexte 22"/>
              <p:cNvSpPr txBox="1"/>
              <p:nvPr/>
            </p:nvSpPr>
            <p:spPr>
              <a:xfrm>
                <a:off x="2461039" y="5026335"/>
                <a:ext cx="468000" cy="492463"/>
              </a:xfrm>
              <a:prstGeom prst="rect">
                <a:avLst/>
              </a:prstGeom>
              <a:solidFill>
                <a:schemeClr val="bg1"/>
              </a:solidFill>
            </p:spPr>
            <p:txBody>
              <a:bodyPr wrap="square" rtlCol="0">
                <a:spAutoFit/>
              </a:bodyPr>
              <a:lstStyle/>
              <a:p>
                <a:pPr marL="0" marR="0" lvl="0" indent="0" algn="ctr" defTabSz="1371695"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a:ea typeface="+mn-ea"/>
                    <a:cs typeface="+mn-cs"/>
                  </a:rPr>
                  <a:t>2</a:t>
                </a:r>
              </a:p>
            </p:txBody>
          </p:sp>
          <p:sp>
            <p:nvSpPr>
              <p:cNvPr id="24" name="ZoneTexte 23"/>
              <p:cNvSpPr txBox="1"/>
              <p:nvPr/>
            </p:nvSpPr>
            <p:spPr>
              <a:xfrm>
                <a:off x="1930812" y="5548573"/>
                <a:ext cx="1596734" cy="369347"/>
              </a:xfrm>
              <a:prstGeom prst="rect">
                <a:avLst/>
              </a:prstGeom>
              <a:noFill/>
            </p:spPr>
            <p:txBody>
              <a:bodyPr wrap="square" rtlCol="0">
                <a:spAutoFit/>
              </a:bodyPr>
              <a:lstStyle/>
              <a:p>
                <a:pPr marL="0" marR="0" lvl="0" indent="0" algn="l" defTabSz="1371695"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black"/>
                    </a:solidFill>
                    <a:effectLst/>
                    <a:uLnTx/>
                    <a:uFillTx/>
                    <a:latin typeface="Roboto Light"/>
                    <a:ea typeface="+mn-ea"/>
                    <a:cs typeface="+mn-cs"/>
                  </a:rPr>
                  <a:t>I </a:t>
                </a:r>
                <a:r>
                  <a:rPr kumimoji="0" lang="fr-FR" sz="3000" b="0" i="0" u="none" strike="noStrike" kern="1200" cap="none" spc="0" normalizeH="0" baseline="0" noProof="0" dirty="0" err="1">
                    <a:ln>
                      <a:noFill/>
                    </a:ln>
                    <a:solidFill>
                      <a:prstClr val="black"/>
                    </a:solidFill>
                    <a:effectLst/>
                    <a:uLnTx/>
                    <a:uFillTx/>
                    <a:latin typeface="Roboto Light"/>
                    <a:ea typeface="+mn-ea"/>
                    <a:cs typeface="+mn-cs"/>
                  </a:rPr>
                  <a:t>prepare</a:t>
                </a:r>
                <a:endParaRPr kumimoji="0" lang="fr-FR" sz="3000" b="0" i="0" u="none" strike="noStrike" kern="1200" cap="none" spc="0" normalizeH="0" baseline="0" noProof="0" dirty="0">
                  <a:ln>
                    <a:noFill/>
                  </a:ln>
                  <a:solidFill>
                    <a:prstClr val="black"/>
                  </a:solidFill>
                  <a:effectLst/>
                  <a:uLnTx/>
                  <a:uFillTx/>
                  <a:latin typeface="Roboto Light"/>
                  <a:ea typeface="+mn-ea"/>
                  <a:cs typeface="+mn-cs"/>
                </a:endParaRPr>
              </a:p>
            </p:txBody>
          </p:sp>
        </p:grpSp>
        <p:pic>
          <p:nvPicPr>
            <p:cNvPr id="3" name="Image 2" descr="Une image contenant texte, affaires de toilette, bouteille, Soin de la peau&#10;&#10;Description générée automatiquement">
              <a:extLst>
                <a:ext uri="{FF2B5EF4-FFF2-40B4-BE49-F238E27FC236}">
                  <a16:creationId xmlns:a16="http://schemas.microsoft.com/office/drawing/2014/main" id="{B20D58FB-CD8D-A18A-BA70-37612C1085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5072" y="3984665"/>
              <a:ext cx="2710183" cy="4686300"/>
            </a:xfrm>
            <a:prstGeom prst="rect">
              <a:avLst/>
            </a:prstGeom>
          </p:spPr>
        </p:pic>
      </p:grpSp>
      <p:pic>
        <p:nvPicPr>
          <p:cNvPr id="11" name="Image 10" descr="Une image contenant texte, affaires de toilette, Soin de la peau, crème pour la peau&#10;&#10;Description générée automatiquement">
            <a:extLst>
              <a:ext uri="{FF2B5EF4-FFF2-40B4-BE49-F238E27FC236}">
                <a16:creationId xmlns:a16="http://schemas.microsoft.com/office/drawing/2014/main" id="{A8644F36-4C4B-28CA-A975-491DF88F6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70448" y="5051666"/>
            <a:ext cx="1835193" cy="3604991"/>
          </a:xfrm>
          <a:prstGeom prst="rect">
            <a:avLst/>
          </a:prstGeom>
        </p:spPr>
      </p:pic>
      <p:grpSp>
        <p:nvGrpSpPr>
          <p:cNvPr id="18" name="Groupe 17">
            <a:extLst>
              <a:ext uri="{FF2B5EF4-FFF2-40B4-BE49-F238E27FC236}">
                <a16:creationId xmlns:a16="http://schemas.microsoft.com/office/drawing/2014/main" id="{C0EC7A5B-B48B-2B25-C7AD-2349F34D01B8}"/>
              </a:ext>
            </a:extLst>
          </p:cNvPr>
          <p:cNvGrpSpPr/>
          <p:nvPr/>
        </p:nvGrpSpPr>
        <p:grpSpPr>
          <a:xfrm>
            <a:off x="9060914" y="4481761"/>
            <a:ext cx="4366007" cy="5234124"/>
            <a:chOff x="9060914" y="4481759"/>
            <a:chExt cx="4366006" cy="5234124"/>
          </a:xfrm>
        </p:grpSpPr>
        <p:grpSp>
          <p:nvGrpSpPr>
            <p:cNvPr id="7" name="Groupe 6">
              <a:extLst>
                <a:ext uri="{FF2B5EF4-FFF2-40B4-BE49-F238E27FC236}">
                  <a16:creationId xmlns:a16="http://schemas.microsoft.com/office/drawing/2014/main" id="{B47885FC-84C5-4D85-BA6F-D1475320E09E}"/>
                </a:ext>
              </a:extLst>
            </p:cNvPr>
            <p:cNvGrpSpPr/>
            <p:nvPr/>
          </p:nvGrpSpPr>
          <p:grpSpPr>
            <a:xfrm>
              <a:off x="9509442" y="6933689"/>
              <a:ext cx="3696809" cy="2782194"/>
              <a:chOff x="6990937" y="5097545"/>
              <a:chExt cx="2717839" cy="2045428"/>
            </a:xfrm>
          </p:grpSpPr>
          <p:sp>
            <p:nvSpPr>
              <p:cNvPr id="62" name="ZoneTexte 61">
                <a:extLst>
                  <a:ext uri="{FF2B5EF4-FFF2-40B4-BE49-F238E27FC236}">
                    <a16:creationId xmlns:a16="http://schemas.microsoft.com/office/drawing/2014/main" id="{1B3E9D77-A8B3-3242-3214-4617D95A6AB0}"/>
                  </a:ext>
                </a:extLst>
              </p:cNvPr>
              <p:cNvSpPr txBox="1"/>
              <p:nvPr/>
            </p:nvSpPr>
            <p:spPr>
              <a:xfrm>
                <a:off x="7957571" y="6169146"/>
                <a:ext cx="670987" cy="543055"/>
              </a:xfrm>
              <a:prstGeom prst="rect">
                <a:avLst/>
              </a:prstGeom>
              <a:solidFill>
                <a:schemeClr val="bg1"/>
              </a:solidFill>
            </p:spPr>
            <p:txBody>
              <a:bodyPr wrap="square" rtlCol="0">
                <a:spAutoFit/>
              </a:bodyPr>
              <a:lstStyle/>
              <a:p>
                <a:pPr marL="0" marR="0" lvl="0" indent="0" algn="ctr" defTabSz="1371695" rtl="0" eaLnBrk="1" fontAlgn="auto" latinLnBrk="0" hangingPunct="1">
                  <a:lnSpc>
                    <a:spcPct val="100000"/>
                  </a:lnSpc>
                  <a:spcBef>
                    <a:spcPts val="0"/>
                  </a:spcBef>
                  <a:spcAft>
                    <a:spcPts val="0"/>
                  </a:spcAft>
                  <a:buClrTx/>
                  <a:buSzTx/>
                  <a:buFontTx/>
                  <a:buNone/>
                  <a:tabLst/>
                  <a:defRPr/>
                </a:pPr>
                <a:r>
                  <a:rPr kumimoji="0" lang="fr-FR" sz="4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a:ea typeface="+mn-ea"/>
                    <a:cs typeface="+mn-cs"/>
                  </a:rPr>
                  <a:t>4</a:t>
                </a:r>
              </a:p>
            </p:txBody>
          </p:sp>
          <p:sp>
            <p:nvSpPr>
              <p:cNvPr id="63" name="ZoneTexte 62">
                <a:extLst>
                  <a:ext uri="{FF2B5EF4-FFF2-40B4-BE49-F238E27FC236}">
                    <a16:creationId xmlns:a16="http://schemas.microsoft.com/office/drawing/2014/main" id="{B73C9F43-97C4-5B94-4C19-8799E7CF2046}"/>
                  </a:ext>
                </a:extLst>
              </p:cNvPr>
              <p:cNvSpPr txBox="1"/>
              <p:nvPr/>
            </p:nvSpPr>
            <p:spPr>
              <a:xfrm>
                <a:off x="6990937" y="6735682"/>
                <a:ext cx="2717839" cy="407291"/>
              </a:xfrm>
              <a:prstGeom prst="rect">
                <a:avLst/>
              </a:prstGeom>
              <a:noFill/>
            </p:spPr>
            <p:txBody>
              <a:bodyPr wrap="square" rtlCol="0">
                <a:spAutoFit/>
              </a:bodyPr>
              <a:lstStyle/>
              <a:p>
                <a:pPr marL="0" marR="0" lvl="0" indent="0" algn="ctr" defTabSz="1371695"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black"/>
                    </a:solidFill>
                    <a:effectLst/>
                    <a:uLnTx/>
                    <a:uFillTx/>
                    <a:latin typeface="Roboto Light"/>
                    <a:ea typeface="+mn-ea"/>
                    <a:cs typeface="+mn-cs"/>
                  </a:rPr>
                  <a:t>I </a:t>
                </a:r>
                <a:r>
                  <a:rPr kumimoji="0" lang="fr-FR" sz="3000" b="0" i="0" u="none" strike="noStrike" kern="1200" cap="none" spc="0" normalizeH="0" baseline="0" noProof="0" dirty="0" err="1">
                    <a:ln>
                      <a:noFill/>
                    </a:ln>
                    <a:solidFill>
                      <a:prstClr val="black"/>
                    </a:solidFill>
                    <a:effectLst/>
                    <a:uLnTx/>
                    <a:uFillTx/>
                    <a:latin typeface="Roboto Light"/>
                    <a:ea typeface="+mn-ea"/>
                    <a:cs typeface="+mn-cs"/>
                  </a:rPr>
                  <a:t>protect</a:t>
                </a:r>
                <a:endParaRPr kumimoji="0" lang="fr-FR" sz="3000" b="0" i="0" u="none" strike="noStrike" kern="1200" cap="none" spc="0" normalizeH="0" baseline="0" noProof="0" dirty="0">
                  <a:ln>
                    <a:noFill/>
                  </a:ln>
                  <a:solidFill>
                    <a:prstClr val="black"/>
                  </a:solidFill>
                  <a:effectLst/>
                  <a:uLnTx/>
                  <a:uFillTx/>
                  <a:latin typeface="Roboto Light"/>
                  <a:ea typeface="+mn-ea"/>
                  <a:cs typeface="+mn-cs"/>
                </a:endParaRPr>
              </a:p>
            </p:txBody>
          </p:sp>
          <p:sp>
            <p:nvSpPr>
              <p:cNvPr id="38" name="ZoneTexte 1">
                <a:extLst>
                  <a:ext uri="{FF2B5EF4-FFF2-40B4-BE49-F238E27FC236}">
                    <a16:creationId xmlns:a16="http://schemas.microsoft.com/office/drawing/2014/main" id="{F464DDA7-638D-840D-71A2-546DAED1D2C0}"/>
                  </a:ext>
                </a:extLst>
              </p:cNvPr>
              <p:cNvSpPr txBox="1"/>
              <p:nvPr/>
            </p:nvSpPr>
            <p:spPr>
              <a:xfrm>
                <a:off x="8051810" y="5097545"/>
                <a:ext cx="326681" cy="29415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865745"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Roboto Light"/>
                    <a:ea typeface="+mn-ea"/>
                    <a:cs typeface="+mn-cs"/>
                  </a:rPr>
                  <a:t>Or</a:t>
                </a:r>
              </a:p>
            </p:txBody>
          </p:sp>
        </p:grpSp>
        <p:pic>
          <p:nvPicPr>
            <p:cNvPr id="13" name="Image 12" descr="Une image contenant texte, affaires de toilette, Soin de la peau, crème pour la peau&#10;&#10;Description générée automatiquement">
              <a:extLst>
                <a:ext uri="{FF2B5EF4-FFF2-40B4-BE49-F238E27FC236}">
                  <a16:creationId xmlns:a16="http://schemas.microsoft.com/office/drawing/2014/main" id="{4180A4C1-B98A-F9D8-6D23-EC5E78E27B6B}"/>
                </a:ext>
              </a:extLst>
            </p:cNvPr>
            <p:cNvPicPr>
              <a:picLocks noChangeAspect="1"/>
            </p:cNvPicPr>
            <p:nvPr/>
          </p:nvPicPr>
          <p:blipFill rotWithShape="1">
            <a:blip r:embed="rId7">
              <a:extLst>
                <a:ext uri="{28A0092B-C50C-407E-A947-70E740481C1C}">
                  <a14:useLocalDpi xmlns:a14="http://schemas.microsoft.com/office/drawing/2010/main" val="0"/>
                </a:ext>
              </a:extLst>
            </a:blip>
            <a:srcRect l="13343"/>
            <a:stretch/>
          </p:blipFill>
          <p:spPr>
            <a:xfrm>
              <a:off x="11381640" y="4481759"/>
              <a:ext cx="2045280" cy="4636321"/>
            </a:xfrm>
            <a:prstGeom prst="rect">
              <a:avLst/>
            </a:prstGeom>
          </p:spPr>
        </p:pic>
        <p:pic>
          <p:nvPicPr>
            <p:cNvPr id="15" name="Image 14" descr="Une image contenant texte, affaires de toilette, Soin de la peau, crème pour la peau&#10;&#10;Description générée automatiquement">
              <a:extLst>
                <a:ext uri="{FF2B5EF4-FFF2-40B4-BE49-F238E27FC236}">
                  <a16:creationId xmlns:a16="http://schemas.microsoft.com/office/drawing/2014/main" id="{20717FCA-32FE-2482-F4EC-E0B70303FCDA}"/>
                </a:ext>
              </a:extLst>
            </p:cNvPr>
            <p:cNvPicPr>
              <a:picLocks noChangeAspect="1"/>
            </p:cNvPicPr>
            <p:nvPr/>
          </p:nvPicPr>
          <p:blipFill rotWithShape="1">
            <a:blip r:embed="rId8">
              <a:extLst>
                <a:ext uri="{28A0092B-C50C-407E-A947-70E740481C1C}">
                  <a14:useLocalDpi xmlns:a14="http://schemas.microsoft.com/office/drawing/2010/main" val="0"/>
                </a:ext>
              </a:extLst>
            </a:blip>
            <a:srcRect r="16251"/>
            <a:stretch/>
          </p:blipFill>
          <p:spPr>
            <a:xfrm>
              <a:off x="9060914" y="4497826"/>
              <a:ext cx="2005793" cy="4704669"/>
            </a:xfrm>
            <a:prstGeom prst="rect">
              <a:avLst/>
            </a:prstGeom>
          </p:spPr>
        </p:pic>
      </p:grpSp>
      <p:pic>
        <p:nvPicPr>
          <p:cNvPr id="17" name="Image 16" descr="Une image contenant texte, affaires de toilette, Soin de la peau, crème pour la peau&#10;&#10;Description générée automatiquement">
            <a:extLst>
              <a:ext uri="{FF2B5EF4-FFF2-40B4-BE49-F238E27FC236}">
                <a16:creationId xmlns:a16="http://schemas.microsoft.com/office/drawing/2014/main" id="{8728B463-D23B-5AAA-7072-13FEC898BD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0786" y="4416339"/>
            <a:ext cx="2361882" cy="4639599"/>
          </a:xfrm>
          <a:prstGeom prst="rect">
            <a:avLst/>
          </a:prstGeom>
        </p:spPr>
      </p:pic>
    </p:spTree>
    <p:extLst>
      <p:ext uri="{BB962C8B-B14F-4D97-AF65-F5344CB8AC3E}">
        <p14:creationId xmlns:p14="http://schemas.microsoft.com/office/powerpoint/2010/main" val="603847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Solution, Solvant, bouteille&#10;&#10;Description générée automatiquement">
            <a:extLst>
              <a:ext uri="{FF2B5EF4-FFF2-40B4-BE49-F238E27FC236}">
                <a16:creationId xmlns:a16="http://schemas.microsoft.com/office/drawing/2014/main" id="{BF359420-6E0E-531E-60D8-222AF6CDB7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8494" y="247779"/>
            <a:ext cx="6143358" cy="9862983"/>
          </a:xfrm>
          <a:prstGeom prst="rect">
            <a:avLst/>
          </a:prstGeom>
        </p:spPr>
      </p:pic>
      <p:grpSp>
        <p:nvGrpSpPr>
          <p:cNvPr id="10" name="Groupe 9">
            <a:extLst>
              <a:ext uri="{FF2B5EF4-FFF2-40B4-BE49-F238E27FC236}">
                <a16:creationId xmlns:a16="http://schemas.microsoft.com/office/drawing/2014/main" id="{BFC5C3CB-BD35-8201-B2FA-4D3E76F8C642}"/>
              </a:ext>
            </a:extLst>
          </p:cNvPr>
          <p:cNvGrpSpPr/>
          <p:nvPr/>
        </p:nvGrpSpPr>
        <p:grpSpPr>
          <a:xfrm>
            <a:off x="7010400" y="3348570"/>
            <a:ext cx="8657310" cy="1179066"/>
            <a:chOff x="6603447" y="2062593"/>
            <a:chExt cx="8657310" cy="1179066"/>
          </a:xfrm>
        </p:grpSpPr>
        <p:sp>
          <p:nvSpPr>
            <p:cNvPr id="44" name="object 27"/>
            <p:cNvSpPr/>
            <p:nvPr/>
          </p:nvSpPr>
          <p:spPr>
            <a:xfrm rot="16200000">
              <a:off x="10806390" y="-1212708"/>
              <a:ext cx="1179066" cy="772966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006653"/>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KyivType Sans2" panose="00000500000000000000" pitchFamily="50" charset="0"/>
                <a:ea typeface="Roboto" panose="02000000000000000000" pitchFamily="2" charset="0"/>
                <a:cs typeface="+mn-cs"/>
              </a:endParaRPr>
            </a:p>
          </p:txBody>
        </p:sp>
        <p:sp>
          <p:nvSpPr>
            <p:cNvPr id="46" name="Rectangle 45"/>
            <p:cNvSpPr/>
            <p:nvPr/>
          </p:nvSpPr>
          <p:spPr>
            <a:xfrm>
              <a:off x="7416657" y="2095500"/>
              <a:ext cx="7234494" cy="1015663"/>
            </a:xfrm>
            <a:prstGeom prst="rect">
              <a:avLst/>
            </a:prstGeom>
          </p:spPr>
          <p:txBody>
            <a:bodyPr wrap="square">
              <a:spAutoFit/>
            </a:bodyPr>
            <a:lstStyle/>
            <a:p>
              <a:pPr marL="0" marR="0" lvl="0" indent="0" algn="ctr" defTabSz="1371600" rtl="0" eaLnBrk="1" fontAlgn="auto" latinLnBrk="0" hangingPunct="1">
                <a:spcBef>
                  <a:spcPts val="0"/>
                </a:spcBef>
                <a:spcAft>
                  <a:spcPts val="0"/>
                </a:spcAft>
                <a:buClrTx/>
                <a:buSzTx/>
                <a:buFontTx/>
                <a:buNone/>
                <a:tabLst/>
                <a:defRPr/>
              </a:pPr>
              <a:r>
                <a:rPr kumimoji="0" lang="fr-FR" sz="3600" b="1" i="0" u="none" strike="noStrike" kern="1200" cap="none" spc="0" normalizeH="0" baseline="0" noProof="0" dirty="0">
                  <a:ln>
                    <a:noFill/>
                  </a:ln>
                  <a:solidFill>
                    <a:srgbClr val="00584A"/>
                  </a:solidFill>
                  <a:effectLst/>
                  <a:uLnTx/>
                  <a:uFillTx/>
                  <a:latin typeface="KyivType Sans2" panose="00000500000000000000" pitchFamily="50" charset="0"/>
                  <a:ea typeface="Roboto" panose="02000000000000000000" pitchFamily="2" charset="0"/>
                  <a:cs typeface="+mn-cs"/>
                </a:rPr>
                <a:t>Naturalness</a:t>
              </a:r>
            </a:p>
            <a:p>
              <a:pPr marL="0" marR="0" lvl="0" indent="0" algn="ctr" defTabSz="1371600" rtl="0" eaLnBrk="1" fontAlgn="auto" latinLnBrk="0" hangingPunct="1">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99.9% ingredients of natural origin</a:t>
              </a:r>
            </a:p>
          </p:txBody>
        </p:sp>
        <p:sp>
          <p:nvSpPr>
            <p:cNvPr id="47" name="object 18"/>
            <p:cNvSpPr/>
            <p:nvPr/>
          </p:nvSpPr>
          <p:spPr>
            <a:xfrm rot="9344018">
              <a:off x="6603447" y="2815234"/>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C481A"/>
            </a:solidFill>
            <a:ln>
              <a:solidFill>
                <a:srgbClr val="00584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grpSp>
      <p:sp>
        <p:nvSpPr>
          <p:cNvPr id="28" name="Rectangle 27">
            <a:extLst>
              <a:ext uri="{FF2B5EF4-FFF2-40B4-BE49-F238E27FC236}">
                <a16:creationId xmlns:a16="http://schemas.microsoft.com/office/drawing/2014/main" id="{D82BCCD9-42FC-3A4C-BEFC-8CCBCDCAF0FE}"/>
              </a:ext>
            </a:extLst>
          </p:cNvPr>
          <p:cNvSpPr/>
          <p:nvPr/>
        </p:nvSpPr>
        <p:spPr>
          <a:xfrm>
            <a:off x="348493" y="9237465"/>
            <a:ext cx="2711976" cy="461665"/>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KyivType Sans2" panose="00000500000000000000" pitchFamily="50" charset="0"/>
                <a:ea typeface="Roboto" panose="02000000000000000000" pitchFamily="2" charset="0"/>
                <a:cs typeface="+mn-cs"/>
              </a:rPr>
              <a:t>All year round </a:t>
            </a:r>
          </a:p>
        </p:txBody>
      </p:sp>
      <p:sp>
        <p:nvSpPr>
          <p:cNvPr id="25" name="Rectangle 24">
            <a:extLst>
              <a:ext uri="{FF2B5EF4-FFF2-40B4-BE49-F238E27FC236}">
                <a16:creationId xmlns:a16="http://schemas.microsoft.com/office/drawing/2014/main" id="{323CB07F-4C42-9623-6B02-5E8845CCD757}"/>
              </a:ext>
            </a:extLst>
          </p:cNvPr>
          <p:cNvSpPr/>
          <p:nvPr/>
        </p:nvSpPr>
        <p:spPr>
          <a:xfrm>
            <a:off x="3298166" y="9077321"/>
            <a:ext cx="5112267" cy="830997"/>
          </a:xfrm>
          <a:prstGeom prst="rect">
            <a:avLst/>
          </a:prstGeom>
        </p:spPr>
        <p:txBody>
          <a:bodyPr wrap="square">
            <a:spAutoFit/>
          </a:bodyPr>
          <a:lstStyle/>
          <a:p>
            <a:pPr marL="0" marR="0" lvl="0" indent="0"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KyivType Sans2" panose="00000500000000000000" pitchFamily="50" charset="0"/>
                <a:ea typeface="Roboto" panose="02000000000000000000" pitchFamily="2" charset="0"/>
                <a:cs typeface="+mn-cs"/>
              </a:rPr>
              <a:t>All skin types</a:t>
            </a:r>
          </a:p>
          <a:p>
            <a:pPr marL="0" marR="0" lvl="0" indent="0"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E7E6E6">
                    <a:lumMod val="50000"/>
                  </a:srgbClr>
                </a:solidFill>
                <a:effectLst/>
                <a:uLnTx/>
                <a:uFillTx/>
                <a:latin typeface="KyivType Sans2" panose="00000500000000000000" pitchFamily="50" charset="0"/>
                <a:ea typeface="Roboto" panose="02000000000000000000" pitchFamily="2" charset="0"/>
                <a:cs typeface="+mn-cs"/>
              </a:rPr>
              <a:t>even sensitive</a:t>
            </a:r>
          </a:p>
        </p:txBody>
      </p:sp>
      <p:sp>
        <p:nvSpPr>
          <p:cNvPr id="9" name="ZoneTexte 8">
            <a:extLst>
              <a:ext uri="{FF2B5EF4-FFF2-40B4-BE49-F238E27FC236}">
                <a16:creationId xmlns:a16="http://schemas.microsoft.com/office/drawing/2014/main" id="{A8174636-09F9-DC20-FC3B-ED0DDB61E06C}"/>
              </a:ext>
            </a:extLst>
          </p:cNvPr>
          <p:cNvSpPr txBox="1"/>
          <p:nvPr/>
        </p:nvSpPr>
        <p:spPr>
          <a:xfrm>
            <a:off x="3962400" y="302250"/>
            <a:ext cx="11305614"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7200" dirty="0" err="1">
                <a:solidFill>
                  <a:srgbClr val="3E3E3E"/>
                </a:solidFill>
                <a:latin typeface="KyivType Sans2" panose="00000500000000000000" pitchFamily="50" charset="0"/>
                <a:ea typeface="+mj-ea"/>
                <a:cs typeface="+mj-cs"/>
              </a:rPr>
              <a:t>Serum</a:t>
            </a:r>
            <a:r>
              <a:rPr lang="fr-FR" sz="7200" dirty="0">
                <a:solidFill>
                  <a:srgbClr val="3E3E3E"/>
                </a:solidFill>
                <a:latin typeface="KyivType Sans2" panose="00000500000000000000" pitchFamily="50" charset="0"/>
                <a:ea typeface="+mj-ea"/>
                <a:cs typeface="+mj-cs"/>
              </a:rPr>
              <a:t> </a:t>
            </a:r>
            <a:r>
              <a:rPr lang="fr-FR" sz="7200" dirty="0">
                <a:solidFill>
                  <a:srgbClr val="006653"/>
                </a:solidFill>
                <a:latin typeface="KyivType Sans2" panose="00000500000000000000" pitchFamily="50" charset="0"/>
                <a:ea typeface="+mj-ea"/>
                <a:cs typeface="+mj-cs"/>
              </a:rPr>
              <a:t>CBD </a:t>
            </a:r>
            <a:endParaRPr lang="fr-FR" sz="7200" dirty="0">
              <a:solidFill>
                <a:srgbClr val="3E3E3E"/>
              </a:solidFill>
              <a:latin typeface="KyivType Sans2" panose="00000500000000000000" pitchFamily="50" charset="0"/>
              <a:ea typeface="+mj-ea"/>
              <a:cs typeface="+mj-cs"/>
            </a:endParaRPr>
          </a:p>
        </p:txBody>
      </p:sp>
      <p:pic>
        <p:nvPicPr>
          <p:cNvPr id="3" name="Image 2" descr="Une image contenant Graphique, graphisme&#10;&#10;Description générée automatiquement">
            <a:extLst>
              <a:ext uri="{FF2B5EF4-FFF2-40B4-BE49-F238E27FC236}">
                <a16:creationId xmlns:a16="http://schemas.microsoft.com/office/drawing/2014/main" id="{78501037-F589-FB13-4F4C-9AA6218BE1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8079" y="9333393"/>
            <a:ext cx="354531" cy="405758"/>
          </a:xfrm>
          <a:prstGeom prst="rect">
            <a:avLst/>
          </a:prstGeom>
        </p:spPr>
      </p:pic>
      <p:pic>
        <p:nvPicPr>
          <p:cNvPr id="4" name="Image 3" descr="Une image contenant Graphique, graphisme&#10;&#10;Description générée automatiquement">
            <a:extLst>
              <a:ext uri="{FF2B5EF4-FFF2-40B4-BE49-F238E27FC236}">
                <a16:creationId xmlns:a16="http://schemas.microsoft.com/office/drawing/2014/main" id="{E5D88117-E637-974E-4CA7-B29D1C755E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08567" y="9320404"/>
            <a:ext cx="354531" cy="405758"/>
          </a:xfrm>
          <a:prstGeom prst="rect">
            <a:avLst/>
          </a:prstGeom>
        </p:spPr>
      </p:pic>
      <p:grpSp>
        <p:nvGrpSpPr>
          <p:cNvPr id="13" name="Groupe 12">
            <a:extLst>
              <a:ext uri="{FF2B5EF4-FFF2-40B4-BE49-F238E27FC236}">
                <a16:creationId xmlns:a16="http://schemas.microsoft.com/office/drawing/2014/main" id="{04E0D385-DF5E-E964-9A43-C6C4F98190DD}"/>
              </a:ext>
            </a:extLst>
          </p:cNvPr>
          <p:cNvGrpSpPr/>
          <p:nvPr/>
        </p:nvGrpSpPr>
        <p:grpSpPr>
          <a:xfrm>
            <a:off x="7016789" y="6462180"/>
            <a:ext cx="8650919" cy="1084059"/>
            <a:chOff x="6609836" y="5176203"/>
            <a:chExt cx="8650919" cy="1084059"/>
          </a:xfrm>
        </p:grpSpPr>
        <p:sp>
          <p:nvSpPr>
            <p:cNvPr id="32" name="Rectangle 31"/>
            <p:cNvSpPr/>
            <p:nvPr/>
          </p:nvSpPr>
          <p:spPr>
            <a:xfrm>
              <a:off x="7531088" y="5187068"/>
              <a:ext cx="7704267" cy="1015663"/>
            </a:xfrm>
            <a:prstGeom prst="rect">
              <a:avLst/>
            </a:prstGeom>
          </p:spPr>
          <p:txBody>
            <a:bodyPr wrap="square">
              <a:spAutoFit/>
            </a:bodyPr>
            <a:lstStyle/>
            <a:p>
              <a:pPr marL="0" marR="0" lvl="0" indent="0" algn="ctr" defTabSz="1371600" rtl="0" eaLnBrk="1" fontAlgn="auto" latinLnBrk="0" hangingPunct="1">
                <a:spcBef>
                  <a:spcPts val="0"/>
                </a:spcBef>
                <a:spcAft>
                  <a:spcPts val="0"/>
                </a:spcAft>
                <a:buClrTx/>
                <a:buSzTx/>
                <a:buFontTx/>
                <a:buNone/>
                <a:tabLst/>
                <a:defRPr/>
              </a:pPr>
              <a:r>
                <a:rPr lang="fr-FR" sz="3600" b="1" dirty="0">
                  <a:solidFill>
                    <a:srgbClr val="00584A"/>
                  </a:solidFill>
                  <a:latin typeface="KyivType Sans2" panose="00000500000000000000" pitchFamily="50" charset="0"/>
                  <a:ea typeface="Roboto" panose="02000000000000000000" pitchFamily="2" charset="0"/>
                </a:rPr>
                <a:t>Skin/mind effectiveness</a:t>
              </a:r>
            </a:p>
            <a:p>
              <a:pPr marL="0" marR="0" lvl="0" indent="0" algn="ctr" defTabSz="1371600" rtl="0" eaLnBrk="1" fontAlgn="auto" latinLnBrk="0" hangingPunct="1">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De-stressing - Smoothing - Re-</a:t>
              </a:r>
              <a:r>
                <a:rPr kumimoji="0" lang="fr-FR" sz="2400" b="0" i="0" u="none" strike="noStrike" kern="1200" cap="none" spc="0" normalizeH="0" baseline="0" noProof="0" dirty="0" err="1">
                  <a:ln>
                    <a:noFill/>
                  </a:ln>
                  <a:solidFill>
                    <a:srgbClr val="3E3E3E"/>
                  </a:solidFill>
                  <a:effectLst/>
                  <a:uLnTx/>
                  <a:uFillTx/>
                  <a:latin typeface="Roboto Light"/>
                  <a:ea typeface="Roboto" panose="02000000000000000000" pitchFamily="2" charset="0"/>
                  <a:cs typeface="+mn-cs"/>
                </a:rPr>
                <a:t>harmonising</a:t>
              </a:r>
              <a:endPar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endParaRPr>
            </a:p>
          </p:txBody>
        </p:sp>
        <p:sp>
          <p:nvSpPr>
            <p:cNvPr id="39" name="object 27"/>
            <p:cNvSpPr/>
            <p:nvPr/>
          </p:nvSpPr>
          <p:spPr>
            <a:xfrm rot="16200000">
              <a:off x="10853892" y="1853400"/>
              <a:ext cx="1084059" cy="7729666"/>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KyivType Sans2" panose="00000500000000000000" pitchFamily="50" charset="0"/>
                <a:ea typeface="Roboto" panose="02000000000000000000" pitchFamily="2" charset="0"/>
                <a:cs typeface="+mn-cs"/>
              </a:endParaRPr>
            </a:p>
          </p:txBody>
        </p:sp>
        <p:sp>
          <p:nvSpPr>
            <p:cNvPr id="2" name="object 18">
              <a:extLst>
                <a:ext uri="{FF2B5EF4-FFF2-40B4-BE49-F238E27FC236}">
                  <a16:creationId xmlns:a16="http://schemas.microsoft.com/office/drawing/2014/main" id="{7677E98E-7A3B-565D-0591-A74796E1BA9C}"/>
                </a:ext>
              </a:extLst>
            </p:cNvPr>
            <p:cNvSpPr/>
            <p:nvPr/>
          </p:nvSpPr>
          <p:spPr>
            <a:xfrm rot="9344018">
              <a:off x="6609836" y="5898297"/>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C481A"/>
            </a:solidFill>
            <a:ln>
              <a:solidFill>
                <a:srgbClr val="00584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grpSp>
      <p:grpSp>
        <p:nvGrpSpPr>
          <p:cNvPr id="11" name="Groupe 10">
            <a:extLst>
              <a:ext uri="{FF2B5EF4-FFF2-40B4-BE49-F238E27FC236}">
                <a16:creationId xmlns:a16="http://schemas.microsoft.com/office/drawing/2014/main" id="{C816205D-8135-0DE6-E39A-F0289DD922F8}"/>
              </a:ext>
            </a:extLst>
          </p:cNvPr>
          <p:cNvGrpSpPr/>
          <p:nvPr/>
        </p:nvGrpSpPr>
        <p:grpSpPr>
          <a:xfrm>
            <a:off x="7016789" y="4804939"/>
            <a:ext cx="8650920" cy="1399150"/>
            <a:chOff x="6609836" y="3518962"/>
            <a:chExt cx="8650920" cy="1399150"/>
          </a:xfrm>
        </p:grpSpPr>
        <p:sp>
          <p:nvSpPr>
            <p:cNvPr id="5" name="object 27">
              <a:extLst>
                <a:ext uri="{FF2B5EF4-FFF2-40B4-BE49-F238E27FC236}">
                  <a16:creationId xmlns:a16="http://schemas.microsoft.com/office/drawing/2014/main" id="{2C24812F-ADE4-0E3C-3D25-FD6064E93B70}"/>
                </a:ext>
              </a:extLst>
            </p:cNvPr>
            <p:cNvSpPr/>
            <p:nvPr/>
          </p:nvSpPr>
          <p:spPr>
            <a:xfrm rot="16200000">
              <a:off x="10713009" y="370365"/>
              <a:ext cx="1365827" cy="7729667"/>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KyivType Sans2" panose="00000500000000000000" pitchFamily="50" charset="0"/>
                <a:ea typeface="Roboto" panose="02000000000000000000" pitchFamily="2" charset="0"/>
                <a:cs typeface="+mn-cs"/>
              </a:endParaRPr>
            </a:p>
          </p:txBody>
        </p:sp>
        <p:sp>
          <p:nvSpPr>
            <p:cNvPr id="6" name="object 18">
              <a:extLst>
                <a:ext uri="{FF2B5EF4-FFF2-40B4-BE49-F238E27FC236}">
                  <a16:creationId xmlns:a16="http://schemas.microsoft.com/office/drawing/2014/main" id="{A603EDD3-9646-B9B8-3191-EEFD606FC062}"/>
                </a:ext>
              </a:extLst>
            </p:cNvPr>
            <p:cNvSpPr/>
            <p:nvPr/>
          </p:nvSpPr>
          <p:spPr>
            <a:xfrm rot="9344018">
              <a:off x="6609836" y="4274380"/>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C481A"/>
            </a:solidFill>
            <a:ln>
              <a:solidFill>
                <a:srgbClr val="00584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7" name="Rectangle 6">
              <a:extLst>
                <a:ext uri="{FF2B5EF4-FFF2-40B4-BE49-F238E27FC236}">
                  <a16:creationId xmlns:a16="http://schemas.microsoft.com/office/drawing/2014/main" id="{376F5DE5-F825-8929-59A8-0CD6EE7F5C81}"/>
                </a:ext>
              </a:extLst>
            </p:cNvPr>
            <p:cNvSpPr/>
            <p:nvPr/>
          </p:nvSpPr>
          <p:spPr>
            <a:xfrm>
              <a:off x="7517847" y="3518962"/>
              <a:ext cx="7704267" cy="1384995"/>
            </a:xfrm>
            <a:prstGeom prst="rect">
              <a:avLst/>
            </a:prstGeom>
          </p:spPr>
          <p:txBody>
            <a:bodyPr wrap="square">
              <a:spAutoFit/>
            </a:bodyPr>
            <a:lstStyle/>
            <a:p>
              <a:pPr marL="0" marR="0" lvl="0" indent="0" algn="ctr" defTabSz="1371600" rtl="0" eaLnBrk="1" fontAlgn="auto" latinLnBrk="0" hangingPunct="1">
                <a:spcBef>
                  <a:spcPts val="0"/>
                </a:spcBef>
                <a:spcAft>
                  <a:spcPts val="0"/>
                </a:spcAft>
                <a:buClrTx/>
                <a:buSzTx/>
                <a:buFontTx/>
                <a:buNone/>
                <a:tabLst/>
                <a:defRPr/>
              </a:pPr>
              <a:r>
                <a:rPr lang="fr-FR" sz="3600" b="1" dirty="0">
                  <a:solidFill>
                    <a:srgbClr val="00584A"/>
                  </a:solidFill>
                  <a:latin typeface="KyivType Sans2" panose="00000500000000000000" pitchFamily="50" charset="0"/>
                  <a:ea typeface="Roboto" panose="02000000000000000000" pitchFamily="2" charset="0"/>
                </a:rPr>
                <a:t>Synergy of active </a:t>
              </a:r>
              <a:r>
                <a:rPr lang="fr-FR" sz="3600" b="1" dirty="0" err="1">
                  <a:solidFill>
                    <a:srgbClr val="00584A"/>
                  </a:solidFill>
                  <a:latin typeface="KyivType Sans2" panose="00000500000000000000" pitchFamily="50" charset="0"/>
                  <a:ea typeface="Roboto" panose="02000000000000000000" pitchFamily="2" charset="0"/>
                </a:rPr>
                <a:t>ingredients</a:t>
              </a:r>
              <a:endParaRPr lang="fr-FR" sz="3600" b="1" dirty="0">
                <a:solidFill>
                  <a:srgbClr val="00584A"/>
                </a:solidFill>
                <a:latin typeface="KyivType Sans2" panose="00000500000000000000" pitchFamily="50" charset="0"/>
                <a:ea typeface="Roboto" panose="02000000000000000000" pitchFamily="2" charset="0"/>
              </a:endParaRPr>
            </a:p>
            <a:p>
              <a:pPr marL="0" marR="0" lvl="0" indent="0" algn="ctr" defTabSz="1371600" rtl="0" eaLnBrk="1" fontAlgn="auto" latinLnBrk="0" hangingPunct="1">
                <a:spcBef>
                  <a:spcPts val="0"/>
                </a:spcBef>
                <a:spcAft>
                  <a:spcPts val="0"/>
                </a:spcAft>
                <a:buClrTx/>
                <a:buSzTx/>
                <a:buFontTx/>
                <a:buNone/>
                <a:tabLst/>
                <a:defRPr/>
              </a:pPr>
              <a:r>
                <a:rPr lang="fr-FR" sz="2400" dirty="0">
                  <a:solidFill>
                    <a:srgbClr val="3E3E3E"/>
                  </a:solidFill>
                  <a:latin typeface="Roboto Light"/>
                  <a:ea typeface="Roboto" panose="02000000000000000000" pitchFamily="2" charset="0"/>
                </a:rPr>
                <a:t>300mg pure CBD + </a:t>
              </a:r>
              <a:endPar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endParaRPr>
            </a:p>
            <a:p>
              <a:pPr marL="0" marR="0" lvl="0" indent="0" algn="ctr" defTabSz="1371600" rtl="0" eaLnBrk="1" fontAlgn="auto" latinLnBrk="0" hangingPunct="1">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Native </a:t>
              </a:r>
              <a:r>
                <a:rPr kumimoji="0" lang="fr-FR" sz="2400" b="0" i="0" u="none" strike="noStrike" kern="1200" cap="none" spc="0" normalizeH="0" baseline="0" noProof="0" dirty="0" err="1">
                  <a:ln>
                    <a:noFill/>
                  </a:ln>
                  <a:solidFill>
                    <a:srgbClr val="3E3E3E"/>
                  </a:solidFill>
                  <a:effectLst/>
                  <a:uLnTx/>
                  <a:uFillTx/>
                  <a:latin typeface="Roboto Light"/>
                  <a:ea typeface="Roboto" panose="02000000000000000000" pitchFamily="2" charset="0"/>
                  <a:cs typeface="+mn-cs"/>
                </a:rPr>
                <a:t>cells</a:t>
              </a: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 of </a:t>
              </a:r>
              <a:r>
                <a:rPr kumimoji="0" lang="fr-FR" sz="2400" b="0" i="0" u="none" strike="noStrike" kern="1200" cap="none" spc="0" normalizeH="0" baseline="0" noProof="0" dirty="0" err="1">
                  <a:ln>
                    <a:noFill/>
                  </a:ln>
                  <a:solidFill>
                    <a:srgbClr val="3E3E3E"/>
                  </a:solidFill>
                  <a:effectLst/>
                  <a:uLnTx/>
                  <a:uFillTx/>
                  <a:latin typeface="Roboto Light"/>
                  <a:ea typeface="Roboto" panose="02000000000000000000" pitchFamily="2" charset="0"/>
                  <a:cs typeface="+mn-cs"/>
                </a:rPr>
                <a:t>sacred</a:t>
              </a: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 lotus </a:t>
              </a:r>
              <a:r>
                <a:rPr kumimoji="0" lang="fr-FR" sz="2400" b="0" i="0" u="none" strike="noStrike" kern="1200" cap="none" spc="0" normalizeH="0" noProof="0" dirty="0">
                  <a:ln>
                    <a:noFill/>
                  </a:ln>
                  <a:solidFill>
                    <a:srgbClr val="3E3E3E"/>
                  </a:solidFill>
                  <a:effectLst/>
                  <a:uLnTx/>
                  <a:uFillTx/>
                  <a:latin typeface="Roboto Light"/>
                  <a:ea typeface="Roboto" panose="02000000000000000000" pitchFamily="2" charset="0"/>
                  <a:cs typeface="+mn-cs"/>
                </a:rPr>
                <a:t>+ </a:t>
              </a:r>
              <a:r>
                <a:rPr kumimoji="0" lang="fr-FR" sz="2400" b="0" i="0" u="none" strike="noStrike" kern="1200" cap="none" spc="0" normalizeH="0" noProof="0" dirty="0" err="1">
                  <a:ln>
                    <a:noFill/>
                  </a:ln>
                  <a:solidFill>
                    <a:srgbClr val="3E3E3E"/>
                  </a:solidFill>
                  <a:effectLst/>
                  <a:uLnTx/>
                  <a:uFillTx/>
                  <a:latin typeface="Roboto Light"/>
                  <a:ea typeface="Roboto" panose="02000000000000000000" pitchFamily="2" charset="0"/>
                  <a:cs typeface="+mn-cs"/>
                </a:rPr>
                <a:t>adaptogenic</a:t>
              </a:r>
              <a:r>
                <a:rPr kumimoji="0" lang="fr-FR" sz="2400" b="0" i="0" u="none" strike="noStrike" kern="1200" cap="none" spc="0" normalizeH="0" noProof="0" dirty="0">
                  <a:ln>
                    <a:noFill/>
                  </a:ln>
                  <a:solidFill>
                    <a:srgbClr val="3E3E3E"/>
                  </a:solidFill>
                  <a:effectLst/>
                  <a:uLnTx/>
                  <a:uFillTx/>
                  <a:latin typeface="Roboto Light"/>
                  <a:ea typeface="Roboto" panose="02000000000000000000" pitchFamily="2" charset="0"/>
                  <a:cs typeface="+mn-cs"/>
                </a:rPr>
                <a:t> reishi</a:t>
              </a:r>
              <a:endPar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endParaRPr>
            </a:p>
          </p:txBody>
        </p:sp>
      </p:grpSp>
      <p:grpSp>
        <p:nvGrpSpPr>
          <p:cNvPr id="14" name="Groupe 13">
            <a:extLst>
              <a:ext uri="{FF2B5EF4-FFF2-40B4-BE49-F238E27FC236}">
                <a16:creationId xmlns:a16="http://schemas.microsoft.com/office/drawing/2014/main" id="{ECFCB988-AA9D-B6A8-8D11-368D71BFA6D1}"/>
              </a:ext>
            </a:extLst>
          </p:cNvPr>
          <p:cNvGrpSpPr/>
          <p:nvPr/>
        </p:nvGrpSpPr>
        <p:grpSpPr>
          <a:xfrm>
            <a:off x="6977741" y="7813865"/>
            <a:ext cx="8657310" cy="1525589"/>
            <a:chOff x="6570788" y="6527888"/>
            <a:chExt cx="8657310" cy="1525589"/>
          </a:xfrm>
        </p:grpSpPr>
        <p:sp>
          <p:nvSpPr>
            <p:cNvPr id="31" name="object 27"/>
            <p:cNvSpPr/>
            <p:nvPr/>
          </p:nvSpPr>
          <p:spPr>
            <a:xfrm rot="16200000">
              <a:off x="10605238" y="3430616"/>
              <a:ext cx="1516054" cy="7729667"/>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KyivType Sans2" panose="00000500000000000000" pitchFamily="50" charset="0"/>
                <a:ea typeface="Roboto" panose="02000000000000000000" pitchFamily="2" charset="0"/>
                <a:cs typeface="+mn-cs"/>
              </a:endParaRPr>
            </a:p>
          </p:txBody>
        </p:sp>
        <p:sp>
          <p:nvSpPr>
            <p:cNvPr id="23" name="Rectangle 22">
              <a:extLst>
                <a:ext uri="{FF2B5EF4-FFF2-40B4-BE49-F238E27FC236}">
                  <a16:creationId xmlns:a16="http://schemas.microsoft.com/office/drawing/2014/main" id="{B7813818-0EB2-24FD-211B-15D2336A3988}"/>
                </a:ext>
              </a:extLst>
            </p:cNvPr>
            <p:cNvSpPr/>
            <p:nvPr/>
          </p:nvSpPr>
          <p:spPr>
            <a:xfrm>
              <a:off x="8031465" y="6527888"/>
              <a:ext cx="6829596" cy="1384995"/>
            </a:xfrm>
            <a:prstGeom prst="rect">
              <a:avLst/>
            </a:prstGeom>
          </p:spPr>
          <p:txBody>
            <a:bodyPr wrap="square">
              <a:spAutoFit/>
            </a:bodyPr>
            <a:lstStyle/>
            <a:p>
              <a:pPr algn="ctr" defTabSz="1371600">
                <a:defRPr/>
              </a:pPr>
              <a:r>
                <a:rPr lang="fr-FR" sz="3600" b="1" dirty="0">
                  <a:solidFill>
                    <a:srgbClr val="00584A"/>
                  </a:solidFill>
                  <a:latin typeface="KyivType Sans2" panose="00000500000000000000" pitchFamily="50" charset="0"/>
                  <a:ea typeface="Roboto" panose="02000000000000000000" pitchFamily="2" charset="0"/>
                </a:rPr>
                <a:t>Sensoriality</a:t>
              </a:r>
            </a:p>
            <a:p>
              <a:pPr marL="0" marR="0" lvl="0" indent="0" algn="ctr" defTabSz="1371600" rtl="0" eaLnBrk="1" fontAlgn="auto" latinLnBrk="0" hangingPunct="1">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Texture : </a:t>
              </a:r>
              <a:r>
                <a:rPr lang="fr-FR" sz="2400" noProof="0" dirty="0">
                  <a:solidFill>
                    <a:srgbClr val="3E3E3E"/>
                  </a:solidFill>
                  <a:latin typeface="Roboto Light"/>
                  <a:ea typeface="Roboto" panose="02000000000000000000" pitchFamily="2" charset="0"/>
                </a:rPr>
                <a:t>Self-adapting</a:t>
              </a: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 oleo-serum</a:t>
              </a:r>
            </a:p>
            <a:p>
              <a:pPr marL="0" marR="0" lvl="0" indent="0" algn="ctr" defTabSz="1371600" rtl="0" eaLnBrk="1" fontAlgn="auto" latinLnBrk="0" hangingPunct="1">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Fragrance: Lavender</a:t>
              </a:r>
              <a:r>
                <a:rPr lang="fr-FR" sz="2400" dirty="0">
                  <a:solidFill>
                    <a:srgbClr val="3E3E3E"/>
                  </a:solidFill>
                  <a:latin typeface="Roboto Light"/>
                  <a:ea typeface="Roboto" panose="02000000000000000000" pitchFamily="2" charset="0"/>
                </a:rPr>
                <a:t>, Chamomile and Neroli</a:t>
              </a:r>
              <a:endPar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endParaRPr>
            </a:p>
          </p:txBody>
        </p:sp>
        <p:sp>
          <p:nvSpPr>
            <p:cNvPr id="8" name="object 18">
              <a:extLst>
                <a:ext uri="{FF2B5EF4-FFF2-40B4-BE49-F238E27FC236}">
                  <a16:creationId xmlns:a16="http://schemas.microsoft.com/office/drawing/2014/main" id="{8B58CD27-C379-1E04-D8C6-54AB377E80A8}"/>
                </a:ext>
              </a:extLst>
            </p:cNvPr>
            <p:cNvSpPr/>
            <p:nvPr/>
          </p:nvSpPr>
          <p:spPr>
            <a:xfrm rot="9344018">
              <a:off x="6570788" y="7489407"/>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C481A"/>
            </a:solidFill>
            <a:ln>
              <a:solidFill>
                <a:srgbClr val="00584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grpSp>
      <p:grpSp>
        <p:nvGrpSpPr>
          <p:cNvPr id="17" name="Groupe 16">
            <a:extLst>
              <a:ext uri="{FF2B5EF4-FFF2-40B4-BE49-F238E27FC236}">
                <a16:creationId xmlns:a16="http://schemas.microsoft.com/office/drawing/2014/main" id="{5AA17F1D-9B41-47BC-0C93-3E0D3E12D039}"/>
              </a:ext>
            </a:extLst>
          </p:cNvPr>
          <p:cNvGrpSpPr/>
          <p:nvPr/>
        </p:nvGrpSpPr>
        <p:grpSpPr>
          <a:xfrm>
            <a:off x="7010398" y="1995907"/>
            <a:ext cx="8657310" cy="1179066"/>
            <a:chOff x="7010398" y="1995907"/>
            <a:chExt cx="8657310" cy="1179066"/>
          </a:xfrm>
        </p:grpSpPr>
        <p:grpSp>
          <p:nvGrpSpPr>
            <p:cNvPr id="15" name="Groupe 14">
              <a:extLst>
                <a:ext uri="{FF2B5EF4-FFF2-40B4-BE49-F238E27FC236}">
                  <a16:creationId xmlns:a16="http://schemas.microsoft.com/office/drawing/2014/main" id="{0650EA63-AEF3-8CBD-AFDA-1E1A41F3CA3D}"/>
                </a:ext>
              </a:extLst>
            </p:cNvPr>
            <p:cNvGrpSpPr/>
            <p:nvPr/>
          </p:nvGrpSpPr>
          <p:grpSpPr>
            <a:xfrm>
              <a:off x="7010398" y="1995907"/>
              <a:ext cx="8657310" cy="1179066"/>
              <a:chOff x="6603447" y="2062593"/>
              <a:chExt cx="8657310" cy="1179066"/>
            </a:xfrm>
          </p:grpSpPr>
          <p:sp>
            <p:nvSpPr>
              <p:cNvPr id="16" name="object 27">
                <a:extLst>
                  <a:ext uri="{FF2B5EF4-FFF2-40B4-BE49-F238E27FC236}">
                    <a16:creationId xmlns:a16="http://schemas.microsoft.com/office/drawing/2014/main" id="{5E21F59F-4E7F-E7D1-FFC9-596626FBDF3E}"/>
                  </a:ext>
                </a:extLst>
              </p:cNvPr>
              <p:cNvSpPr/>
              <p:nvPr/>
            </p:nvSpPr>
            <p:spPr>
              <a:xfrm rot="16200000">
                <a:off x="10806390" y="-1212708"/>
                <a:ext cx="1179066" cy="772966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006653"/>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KyivType Sans2" panose="00000500000000000000" pitchFamily="50" charset="0"/>
                  <a:ea typeface="Roboto" panose="02000000000000000000" pitchFamily="2" charset="0"/>
                  <a:cs typeface="+mn-cs"/>
                </a:endParaRPr>
              </a:p>
            </p:txBody>
          </p:sp>
          <p:sp>
            <p:nvSpPr>
              <p:cNvPr id="18" name="object 18">
                <a:extLst>
                  <a:ext uri="{FF2B5EF4-FFF2-40B4-BE49-F238E27FC236}">
                    <a16:creationId xmlns:a16="http://schemas.microsoft.com/office/drawing/2014/main" id="{AD8FDFC3-4EA5-08E7-25AD-022239C2B8A8}"/>
                  </a:ext>
                </a:extLst>
              </p:cNvPr>
              <p:cNvSpPr/>
              <p:nvPr/>
            </p:nvSpPr>
            <p:spPr>
              <a:xfrm rot="9344018">
                <a:off x="6603447" y="2815234"/>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C481A"/>
              </a:solidFill>
              <a:ln>
                <a:solidFill>
                  <a:srgbClr val="00584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grpSp>
        <p:sp>
          <p:nvSpPr>
            <p:cNvPr id="19" name="Rectangle 18">
              <a:extLst>
                <a:ext uri="{FF2B5EF4-FFF2-40B4-BE49-F238E27FC236}">
                  <a16:creationId xmlns:a16="http://schemas.microsoft.com/office/drawing/2014/main" id="{0B538E53-12A3-7299-6489-C4944EADC862}"/>
                </a:ext>
              </a:extLst>
            </p:cNvPr>
            <p:cNvSpPr/>
            <p:nvPr/>
          </p:nvSpPr>
          <p:spPr>
            <a:xfrm>
              <a:off x="7924800" y="2086752"/>
              <a:ext cx="7614656" cy="1015663"/>
            </a:xfrm>
            <a:prstGeom prst="rect">
              <a:avLst/>
            </a:prstGeom>
          </p:spPr>
          <p:txBody>
            <a:bodyPr wrap="square">
              <a:spAutoFit/>
            </a:bodyPr>
            <a:lstStyle/>
            <a:p>
              <a:pPr marL="0" marR="0" lvl="0" indent="0" algn="ctr" defTabSz="1371600" rtl="0" eaLnBrk="1" fontAlgn="auto" latinLnBrk="0" hangingPunct="1">
                <a:spcBef>
                  <a:spcPts val="0"/>
                </a:spcBef>
                <a:spcAft>
                  <a:spcPts val="0"/>
                </a:spcAft>
                <a:buClrTx/>
                <a:buSzTx/>
                <a:buFontTx/>
                <a:buNone/>
                <a:tabLst/>
                <a:defRPr/>
              </a:pPr>
              <a:r>
                <a:rPr lang="fr-FR" sz="3600" b="1" dirty="0">
                  <a:solidFill>
                    <a:srgbClr val="00584A"/>
                  </a:solidFill>
                  <a:latin typeface="KyivType Sans2" panose="00000500000000000000" pitchFamily="50" charset="0"/>
                  <a:ea typeface="Roboto" panose="02000000000000000000" pitchFamily="2" charset="0"/>
                </a:rPr>
                <a:t>Consumer insight </a:t>
              </a:r>
              <a:r>
                <a:rPr kumimoji="0" lang="fr-FR" sz="3600" b="1" i="0" u="none" strike="noStrike" kern="1200" cap="none" spc="0" normalizeH="0" baseline="0" noProof="0" dirty="0">
                  <a:ln>
                    <a:noFill/>
                  </a:ln>
                  <a:solidFill>
                    <a:srgbClr val="00584A"/>
                  </a:solidFill>
                  <a:effectLst/>
                  <a:uLnTx/>
                  <a:uFillTx/>
                  <a:latin typeface="KyivType Sans2" panose="00000500000000000000" pitchFamily="50" charset="0"/>
                  <a:ea typeface="Roboto" panose="02000000000000000000" pitchFamily="2" charset="0"/>
                  <a:cs typeface="+mn-cs"/>
                </a:rPr>
                <a:t>/ Trend</a:t>
              </a:r>
            </a:p>
            <a:p>
              <a:pPr marL="0" marR="0" lvl="0" indent="0" algn="ctr" defTabSz="1371600" rtl="0" eaLnBrk="1" fontAlgn="auto" latinLnBrk="0" hangingPunct="1">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Stress, lack of sleep / CBD</a:t>
              </a:r>
            </a:p>
          </p:txBody>
        </p:sp>
      </p:grpSp>
    </p:spTree>
    <p:extLst>
      <p:ext uri="{BB962C8B-B14F-4D97-AF65-F5344CB8AC3E}">
        <p14:creationId xmlns:p14="http://schemas.microsoft.com/office/powerpoint/2010/main" val="336925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7D0304C-09F8-77F2-905D-C85E9E758692}"/>
              </a:ext>
            </a:extLst>
          </p:cNvPr>
          <p:cNvSpPr>
            <a:spLocks noGrp="1"/>
          </p:cNvSpPr>
          <p:nvPr>
            <p:ph type="title"/>
          </p:nvPr>
        </p:nvSpPr>
        <p:spPr>
          <a:xfrm>
            <a:off x="2286000" y="1683543"/>
            <a:ext cx="13716000" cy="4350777"/>
          </a:xfrm>
        </p:spPr>
        <p:txBody>
          <a:bodyPr vert="horz" lIns="137160" tIns="68580" rIns="137160" bIns="68580" rtlCol="0" anchor="b">
            <a:normAutofit/>
          </a:bodyPr>
          <a:lstStyle/>
          <a:p>
            <a:r>
              <a:rPr lang="en-US" sz="9000" dirty="0">
                <a:solidFill>
                  <a:srgbClr val="FFFFFF"/>
                </a:solidFill>
                <a:latin typeface="+mj-lt"/>
              </a:rPr>
              <a:t>CBD SLEEP  </a:t>
            </a:r>
            <a:br>
              <a:rPr lang="en-US" sz="9000" dirty="0">
                <a:solidFill>
                  <a:srgbClr val="FFFFFF"/>
                </a:solidFill>
                <a:latin typeface="+mj-lt"/>
              </a:rPr>
            </a:br>
            <a:r>
              <a:rPr lang="en-US" sz="9000" dirty="0">
                <a:solidFill>
                  <a:srgbClr val="FFFFFF"/>
                </a:solidFill>
                <a:latin typeface="+mj-lt"/>
              </a:rPr>
              <a:t>THERAPY</a:t>
            </a:r>
          </a:p>
        </p:txBody>
      </p:sp>
      <p:pic>
        <p:nvPicPr>
          <p:cNvPr id="6" name="Image 5" descr="Une image contenant personne, Visage humain, lit, intérieur&#10;&#10;Description générée automatiquement">
            <a:extLst>
              <a:ext uri="{FF2B5EF4-FFF2-40B4-BE49-F238E27FC236}">
                <a16:creationId xmlns:a16="http://schemas.microsoft.com/office/drawing/2014/main" id="{DDA7F2EC-DE56-00F2-16D7-9470C9C5A7E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8288000" cy="10287000"/>
          </a:xfrm>
          <a:prstGeom prst="rect">
            <a:avLst/>
          </a:prstGeom>
        </p:spPr>
      </p:pic>
      <p:sp>
        <p:nvSpPr>
          <p:cNvPr id="9" name="ZoneTexte 8">
            <a:extLst>
              <a:ext uri="{FF2B5EF4-FFF2-40B4-BE49-F238E27FC236}">
                <a16:creationId xmlns:a16="http://schemas.microsoft.com/office/drawing/2014/main" id="{A0BD13CA-725C-7683-DF01-DBE643194FF4}"/>
              </a:ext>
            </a:extLst>
          </p:cNvPr>
          <p:cNvSpPr txBox="1"/>
          <p:nvPr/>
        </p:nvSpPr>
        <p:spPr>
          <a:xfrm>
            <a:off x="5943600" y="322714"/>
            <a:ext cx="12344400" cy="3939540"/>
          </a:xfrm>
          <a:prstGeom prst="rect">
            <a:avLst/>
          </a:prstGeom>
          <a:noFill/>
        </p:spPr>
        <p:txBody>
          <a:bodyPr wrap="square" rtlCol="0">
            <a:spAutoFit/>
          </a:bodyPr>
          <a:lstStyle/>
          <a:p>
            <a:pPr marL="0" marR="0" lvl="0" indent="0" algn="l" defTabSz="914400" rtl="0" eaLnBrk="1" fontAlgn="auto" latinLnBrk="0" hangingPunct="1">
              <a:lnSpc>
                <a:spcPts val="1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404040"/>
                </a:solidFill>
                <a:effectLst/>
                <a:uLnTx/>
                <a:uFillTx/>
                <a:latin typeface="KyivType Sans Medium2" panose="00000600000000000000" pitchFamily="50" charset="0"/>
                <a:ea typeface="+mn-ea"/>
                <a:cs typeface="+mn-cs"/>
              </a:rPr>
              <a:t>NEW</a:t>
            </a:r>
            <a:endParaRPr kumimoji="0" lang="fr-FR" sz="11500" b="0" i="0" u="none" strike="noStrike" kern="1200" cap="none" spc="0" normalizeH="0" baseline="0" noProof="0" dirty="0">
              <a:ln>
                <a:noFill/>
              </a:ln>
              <a:solidFill>
                <a:srgbClr val="00584A"/>
              </a:solidFill>
              <a:effectLst/>
              <a:uLnTx/>
              <a:uFillTx/>
              <a:latin typeface="KyivType Sans Medium2" panose="00000600000000000000" pitchFamily="50" charset="0"/>
              <a:ea typeface="+mn-ea"/>
              <a:cs typeface="+mn-cs"/>
            </a:endParaRPr>
          </a:p>
          <a:p>
            <a:pPr>
              <a:lnSpc>
                <a:spcPts val="10000"/>
              </a:lnSpc>
              <a:defRPr/>
            </a:pPr>
            <a:r>
              <a:rPr lang="fr-FR" sz="11500" dirty="0">
                <a:solidFill>
                  <a:srgbClr val="00584A"/>
                </a:solidFill>
                <a:latin typeface="KyivType Sans Medium2" panose="00000600000000000000" pitchFamily="50" charset="0"/>
              </a:rPr>
              <a:t>SLEEP THERAPY</a:t>
            </a:r>
          </a:p>
          <a:p>
            <a:pPr algn="r">
              <a:lnSpc>
                <a:spcPts val="10000"/>
              </a:lnSpc>
              <a:defRPr/>
            </a:pPr>
            <a:r>
              <a:rPr lang="fr-FR" sz="8800" dirty="0" err="1">
                <a:solidFill>
                  <a:srgbClr val="00584A"/>
                </a:solidFill>
                <a:latin typeface="KyivType Sans Medium2" panose="00000600000000000000" pitchFamily="50" charset="0"/>
              </a:rPr>
              <a:t>treatment</a:t>
            </a:r>
            <a:endParaRPr lang="fr-FR" sz="8800" dirty="0">
              <a:solidFill>
                <a:srgbClr val="00584A"/>
              </a:solidFill>
              <a:latin typeface="KyivType Sans Medium2" panose="00000600000000000000" pitchFamily="50" charset="0"/>
            </a:endParaRPr>
          </a:p>
        </p:txBody>
      </p:sp>
      <p:sp>
        <p:nvSpPr>
          <p:cNvPr id="2" name="ZoneTexte 1">
            <a:extLst>
              <a:ext uri="{FF2B5EF4-FFF2-40B4-BE49-F238E27FC236}">
                <a16:creationId xmlns:a16="http://schemas.microsoft.com/office/drawing/2014/main" id="{CE2BC69F-A924-5DED-6BE1-649FDB81CEA7}"/>
              </a:ext>
            </a:extLst>
          </p:cNvPr>
          <p:cNvSpPr txBox="1"/>
          <p:nvPr/>
        </p:nvSpPr>
        <p:spPr>
          <a:xfrm>
            <a:off x="8455152" y="9715500"/>
            <a:ext cx="8298483" cy="311367"/>
          </a:xfrm>
          <a:prstGeom prst="rect">
            <a:avLst/>
          </a:prstGeom>
          <a:noFill/>
        </p:spPr>
        <p:txBody>
          <a:bodyPr wrap="square" rtlCol="0">
            <a:spAutoFit/>
          </a:bodyPr>
          <a:lstStyle/>
          <a:p>
            <a:pPr marL="0" marR="0" lvl="0" indent="0" algn="l" defTabSz="1367472" rtl="0" eaLnBrk="1" fontAlgn="auto" latinLnBrk="0" hangingPunct="1">
              <a:lnSpc>
                <a:spcPct val="40000"/>
              </a:lnSpc>
              <a:spcBef>
                <a:spcPct val="50000"/>
              </a:spcBef>
              <a:spcAft>
                <a:spcPts val="0"/>
              </a:spcAft>
              <a:buClrTx/>
              <a:buSzTx/>
              <a:buFontTx/>
              <a:buNone/>
              <a:tabLst/>
              <a:defRPr/>
            </a:pPr>
            <a:r>
              <a:rPr kumimoji="0" lang="fr-FR" sz="2800" b="0" i="1" u="none" strike="noStrike" kern="1200" cap="none" spc="0" normalizeH="0" baseline="0" noProof="0" dirty="0">
                <a:ln>
                  <a:noFill/>
                </a:ln>
                <a:solidFill>
                  <a:srgbClr val="404040"/>
                </a:solidFill>
                <a:effectLst/>
                <a:uLnTx/>
                <a:uFillTx/>
                <a:latin typeface="Roboto" panose="02000000000000000000" pitchFamily="2" charset="0"/>
                <a:ea typeface="Roboto" panose="02000000000000000000" pitchFamily="2" charset="0"/>
                <a:cs typeface="+mn-cs"/>
              </a:rPr>
              <a:t>PHYTO SLEEP THERAPY or CBD SLEEP THERAPY</a:t>
            </a:r>
          </a:p>
        </p:txBody>
      </p:sp>
    </p:spTree>
    <p:extLst>
      <p:ext uri="{BB962C8B-B14F-4D97-AF65-F5344CB8AC3E}">
        <p14:creationId xmlns:p14="http://schemas.microsoft.com/office/powerpoint/2010/main" val="881813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CCB0DDA-0DF6-7E89-4974-4D164B9C28F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152400" y="152400"/>
            <a:ext cx="5455448" cy="9944100"/>
          </a:xfrm>
          <a:prstGeom prst="rect">
            <a:avLst/>
          </a:prstGeom>
        </p:spPr>
      </p:pic>
      <p:grpSp>
        <p:nvGrpSpPr>
          <p:cNvPr id="25" name="Groupe 24">
            <a:extLst>
              <a:ext uri="{FF2B5EF4-FFF2-40B4-BE49-F238E27FC236}">
                <a16:creationId xmlns:a16="http://schemas.microsoft.com/office/drawing/2014/main" id="{68F85306-F071-4719-5CE3-156D2B00D237}"/>
              </a:ext>
            </a:extLst>
          </p:cNvPr>
          <p:cNvGrpSpPr/>
          <p:nvPr/>
        </p:nvGrpSpPr>
        <p:grpSpPr>
          <a:xfrm>
            <a:off x="8750617" y="1562994"/>
            <a:ext cx="7569073" cy="1500415"/>
            <a:chOff x="8750617" y="1562994"/>
            <a:chExt cx="7569073" cy="1500415"/>
          </a:xfrm>
        </p:grpSpPr>
        <p:sp>
          <p:nvSpPr>
            <p:cNvPr id="11" name="object 27">
              <a:extLst>
                <a:ext uri="{FF2B5EF4-FFF2-40B4-BE49-F238E27FC236}">
                  <a16:creationId xmlns:a16="http://schemas.microsoft.com/office/drawing/2014/main" id="{706F81BF-B1C8-1C1D-8885-D3A2573EA935}"/>
                </a:ext>
              </a:extLst>
            </p:cNvPr>
            <p:cNvSpPr/>
            <p:nvPr/>
          </p:nvSpPr>
          <p:spPr>
            <a:xfrm rot="16200000">
              <a:off x="12207414" y="-1048867"/>
              <a:ext cx="1500415" cy="6724137"/>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defTabSz="1371669">
                <a:defRPr/>
              </a:pPr>
              <a:endParaRPr sz="2700" dirty="0">
                <a:solidFill>
                  <a:prstClr val="black"/>
                </a:solidFill>
                <a:latin typeface="KyivType Sans2" panose="00000500000000000000" pitchFamily="50" charset="0"/>
                <a:ea typeface="Roboto" panose="02000000000000000000" pitchFamily="2" charset="0"/>
              </a:endParaRPr>
            </a:p>
          </p:txBody>
        </p:sp>
        <p:sp>
          <p:nvSpPr>
            <p:cNvPr id="12" name="Rectangle 11">
              <a:extLst>
                <a:ext uri="{FF2B5EF4-FFF2-40B4-BE49-F238E27FC236}">
                  <a16:creationId xmlns:a16="http://schemas.microsoft.com/office/drawing/2014/main" id="{AA3895F9-787E-EA56-9B9B-034256E0763E}"/>
                </a:ext>
              </a:extLst>
            </p:cNvPr>
            <p:cNvSpPr/>
            <p:nvPr/>
          </p:nvSpPr>
          <p:spPr>
            <a:xfrm>
              <a:off x="9627976" y="1753815"/>
              <a:ext cx="6534434" cy="1200329"/>
            </a:xfrm>
            <a:prstGeom prst="rect">
              <a:avLst/>
            </a:prstGeom>
          </p:spPr>
          <p:txBody>
            <a:bodyPr wrap="square">
              <a:spAutoFit/>
            </a:bodyPr>
            <a:lstStyle/>
            <a:p>
              <a:pPr algn="ctr" defTabSz="1371669">
                <a:defRPr/>
              </a:pPr>
              <a:r>
                <a:rPr lang="fr-FR" sz="2400" dirty="0">
                  <a:solidFill>
                    <a:srgbClr val="3E3E3E"/>
                  </a:solidFill>
                  <a:latin typeface="KyivType Sans2" panose="00000500000000000000" pitchFamily="50" charset="0"/>
                  <a:ea typeface="Roboto" panose="02000000000000000000" pitchFamily="2" charset="0"/>
                </a:rPr>
                <a:t>De-stressing, smoothing and re-</a:t>
              </a:r>
              <a:r>
                <a:rPr lang="fr-FR" sz="2400" dirty="0" err="1">
                  <a:solidFill>
                    <a:srgbClr val="3E3E3E"/>
                  </a:solidFill>
                  <a:latin typeface="KyivType Sans2" panose="00000500000000000000" pitchFamily="50" charset="0"/>
                  <a:ea typeface="Roboto" panose="02000000000000000000" pitchFamily="2" charset="0"/>
                </a:rPr>
                <a:t>harmonising</a:t>
              </a:r>
              <a:r>
                <a:rPr lang="fr-FR" sz="2400" dirty="0">
                  <a:solidFill>
                    <a:srgbClr val="3E3E3E"/>
                  </a:solidFill>
                  <a:latin typeface="KyivType Sans2" panose="00000500000000000000" pitchFamily="50" charset="0"/>
                  <a:ea typeface="Roboto" panose="02000000000000000000" pitchFamily="2" charset="0"/>
                </a:rPr>
                <a:t> </a:t>
              </a:r>
              <a:r>
                <a:rPr lang="fr-FR" sz="2400" dirty="0">
                  <a:solidFill>
                    <a:srgbClr val="006653"/>
                  </a:solidFill>
                  <a:latin typeface="KyivType Sans2" panose="00000500000000000000" pitchFamily="50" charset="0"/>
                  <a:ea typeface="Roboto" panose="02000000000000000000" pitchFamily="2" charset="0"/>
                </a:rPr>
                <a:t>face and back </a:t>
              </a:r>
              <a:r>
                <a:rPr lang="fr-FR" sz="2400" dirty="0">
                  <a:solidFill>
                    <a:srgbClr val="3E3E3E"/>
                  </a:solidFill>
                  <a:latin typeface="KyivType Sans2" panose="00000500000000000000" pitchFamily="50" charset="0"/>
                  <a:ea typeface="Roboto" panose="02000000000000000000" pitchFamily="2" charset="0"/>
                </a:rPr>
                <a:t>treatment with CBD for restful sleep</a:t>
              </a:r>
            </a:p>
          </p:txBody>
        </p:sp>
        <p:sp>
          <p:nvSpPr>
            <p:cNvPr id="13" name="object 18">
              <a:extLst>
                <a:ext uri="{FF2B5EF4-FFF2-40B4-BE49-F238E27FC236}">
                  <a16:creationId xmlns:a16="http://schemas.microsoft.com/office/drawing/2014/main" id="{2188AED2-16E0-A78C-D4F0-99C28EA59F4E}"/>
                </a:ext>
              </a:extLst>
            </p:cNvPr>
            <p:cNvSpPr/>
            <p:nvPr/>
          </p:nvSpPr>
          <p:spPr>
            <a:xfrm rot="8344523">
              <a:off x="8750617" y="2527929"/>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E6E59"/>
            </a:solidFill>
            <a:ln>
              <a:solidFill>
                <a:srgbClr val="00584A"/>
              </a:solidFill>
            </a:ln>
          </p:spPr>
          <p:txBody>
            <a:bodyPr wrap="square" lIns="0" tIns="0" rIns="0" bIns="0" rtlCol="0"/>
            <a:lstStyle/>
            <a:p>
              <a:pPr defTabSz="1371669">
                <a:defRPr/>
              </a:pPr>
              <a:endParaRPr sz="2700">
                <a:solidFill>
                  <a:prstClr val="black"/>
                </a:solidFill>
                <a:latin typeface="Roboto" panose="02000000000000000000" pitchFamily="2" charset="0"/>
                <a:ea typeface="Roboto" panose="02000000000000000000" pitchFamily="2" charset="0"/>
              </a:endParaRPr>
            </a:p>
          </p:txBody>
        </p:sp>
      </p:grpSp>
      <p:sp>
        <p:nvSpPr>
          <p:cNvPr id="19" name="ZoneTexte 18">
            <a:extLst>
              <a:ext uri="{FF2B5EF4-FFF2-40B4-BE49-F238E27FC236}">
                <a16:creationId xmlns:a16="http://schemas.microsoft.com/office/drawing/2014/main" id="{62035272-C0B0-83C1-0EED-29DB5D98010B}"/>
              </a:ext>
            </a:extLst>
          </p:cNvPr>
          <p:cNvSpPr txBox="1"/>
          <p:nvPr/>
        </p:nvSpPr>
        <p:spPr>
          <a:xfrm>
            <a:off x="7919363" y="2553"/>
            <a:ext cx="12965367" cy="1200329"/>
          </a:xfrm>
          <a:prstGeom prst="rect">
            <a:avLst/>
          </a:prstGeom>
          <a:noFill/>
        </p:spPr>
        <p:txBody>
          <a:bodyPr wrap="square" rtlCol="0">
            <a:spAutoFit/>
          </a:bodyPr>
          <a:lstStyle/>
          <a:p>
            <a:pPr defTabSz="1371669">
              <a:defRPr/>
            </a:pPr>
            <a:r>
              <a:rPr lang="fr-FR" sz="7200" b="1" dirty="0">
                <a:solidFill>
                  <a:srgbClr val="00584A"/>
                </a:solidFill>
                <a:latin typeface="KyivType Sans2" panose="00000500000000000000" pitchFamily="50" charset="0"/>
              </a:rPr>
              <a:t>CBD </a:t>
            </a:r>
            <a:r>
              <a:rPr lang="fr-FR" sz="7200" dirty="0">
                <a:solidFill>
                  <a:prstClr val="black"/>
                </a:solidFill>
                <a:latin typeface="KyivType Sans2" panose="00000500000000000000" pitchFamily="50" charset="0"/>
              </a:rPr>
              <a:t>SLEEP THERAPY</a:t>
            </a:r>
          </a:p>
        </p:txBody>
      </p:sp>
      <p:grpSp>
        <p:nvGrpSpPr>
          <p:cNvPr id="28" name="Groupe 27">
            <a:extLst>
              <a:ext uri="{FF2B5EF4-FFF2-40B4-BE49-F238E27FC236}">
                <a16:creationId xmlns:a16="http://schemas.microsoft.com/office/drawing/2014/main" id="{CEF9F05B-1F5A-C5AF-17C5-8EEE69D4D925}"/>
              </a:ext>
            </a:extLst>
          </p:cNvPr>
          <p:cNvGrpSpPr/>
          <p:nvPr/>
        </p:nvGrpSpPr>
        <p:grpSpPr>
          <a:xfrm>
            <a:off x="8776259" y="5750485"/>
            <a:ext cx="7538179" cy="1114214"/>
            <a:chOff x="8792012" y="6406161"/>
            <a:chExt cx="7538179" cy="1114214"/>
          </a:xfrm>
        </p:grpSpPr>
        <p:sp>
          <p:nvSpPr>
            <p:cNvPr id="9" name="Rectangle 8">
              <a:extLst>
                <a:ext uri="{FF2B5EF4-FFF2-40B4-BE49-F238E27FC236}">
                  <a16:creationId xmlns:a16="http://schemas.microsoft.com/office/drawing/2014/main" id="{FEF529AF-B64B-226E-BF54-083782E2CCB2}"/>
                </a:ext>
              </a:extLst>
            </p:cNvPr>
            <p:cNvSpPr/>
            <p:nvPr/>
          </p:nvSpPr>
          <p:spPr>
            <a:xfrm>
              <a:off x="9627976" y="6504001"/>
              <a:ext cx="6702215" cy="830997"/>
            </a:xfrm>
            <a:prstGeom prst="rect">
              <a:avLst/>
            </a:prstGeom>
          </p:spPr>
          <p:txBody>
            <a:bodyPr wrap="square">
              <a:spAutoFit/>
            </a:bodyPr>
            <a:lstStyle/>
            <a:p>
              <a:pPr algn="ctr" defTabSz="1371600"/>
              <a:r>
                <a:rPr lang="fr-FR" sz="2400" dirty="0">
                  <a:latin typeface="KyivType Sans2" panose="00000500000000000000" pitchFamily="50" charset="0"/>
                  <a:ea typeface="Roboto" panose="02000000000000000000" pitchFamily="2" charset="0"/>
                </a:rPr>
                <a:t>As soon as you feel the need</a:t>
              </a:r>
              <a:r>
                <a:rPr lang="fr-FR" sz="2400" dirty="0">
                  <a:solidFill>
                    <a:srgbClr val="00584A"/>
                  </a:solidFill>
                  <a:latin typeface="KyivType Sans2" panose="00000500000000000000" pitchFamily="50" charset="0"/>
                  <a:ea typeface="Roboto" panose="02000000000000000000" pitchFamily="2" charset="0"/>
                </a:rPr>
                <a:t>, </a:t>
              </a:r>
            </a:p>
            <a:p>
              <a:pPr algn="ctr" defTabSz="1371600"/>
              <a:r>
                <a:rPr lang="fr-FR" sz="2400" dirty="0" err="1">
                  <a:solidFill>
                    <a:srgbClr val="00584A"/>
                  </a:solidFill>
                  <a:latin typeface="KyivType Sans2" panose="00000500000000000000" pitchFamily="50" charset="0"/>
                  <a:ea typeface="Roboto" panose="02000000000000000000" pitchFamily="2" charset="0"/>
                </a:rPr>
                <a:t>ideally</a:t>
              </a:r>
              <a:r>
                <a:rPr lang="fr-FR" sz="2400" dirty="0">
                  <a:solidFill>
                    <a:srgbClr val="00584A"/>
                  </a:solidFill>
                  <a:latin typeface="KyivType Sans2" panose="00000500000000000000" pitchFamily="50" charset="0"/>
                  <a:ea typeface="Roboto" panose="02000000000000000000" pitchFamily="2" charset="0"/>
                </a:rPr>
                <a:t> after 5pm. </a:t>
              </a:r>
              <a:endParaRPr lang="fr-FR" sz="1650" dirty="0">
                <a:solidFill>
                  <a:srgbClr val="3E3E3E"/>
                </a:solidFill>
                <a:latin typeface="Roboto Light"/>
                <a:ea typeface="Roboto" panose="02000000000000000000" pitchFamily="2" charset="0"/>
              </a:endParaRPr>
            </a:p>
          </p:txBody>
        </p:sp>
        <p:sp>
          <p:nvSpPr>
            <p:cNvPr id="10" name="object 27">
              <a:extLst>
                <a:ext uri="{FF2B5EF4-FFF2-40B4-BE49-F238E27FC236}">
                  <a16:creationId xmlns:a16="http://schemas.microsoft.com/office/drawing/2014/main" id="{E2B39149-7581-47DC-71BA-BEA866AC4C75}"/>
                </a:ext>
              </a:extLst>
            </p:cNvPr>
            <p:cNvSpPr/>
            <p:nvPr/>
          </p:nvSpPr>
          <p:spPr>
            <a:xfrm rot="16200000">
              <a:off x="12392885" y="3615488"/>
              <a:ext cx="1114214" cy="6695560"/>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defTabSz="1371669">
                <a:defRPr/>
              </a:pPr>
              <a:endParaRPr sz="2700" dirty="0">
                <a:solidFill>
                  <a:prstClr val="black"/>
                </a:solidFill>
                <a:latin typeface="KyivType Sans2" panose="00000500000000000000" pitchFamily="50" charset="0"/>
                <a:ea typeface="Roboto" panose="02000000000000000000" pitchFamily="2" charset="0"/>
              </a:endParaRPr>
            </a:p>
          </p:txBody>
        </p:sp>
        <p:sp>
          <p:nvSpPr>
            <p:cNvPr id="20" name="object 18">
              <a:extLst>
                <a:ext uri="{FF2B5EF4-FFF2-40B4-BE49-F238E27FC236}">
                  <a16:creationId xmlns:a16="http://schemas.microsoft.com/office/drawing/2014/main" id="{2D3FB31A-47CB-78DD-CE67-BF74F19C4A27}"/>
                </a:ext>
              </a:extLst>
            </p:cNvPr>
            <p:cNvSpPr/>
            <p:nvPr/>
          </p:nvSpPr>
          <p:spPr>
            <a:xfrm rot="8344523">
              <a:off x="8792012" y="7140268"/>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E6E59"/>
            </a:solidFill>
            <a:ln>
              <a:solidFill>
                <a:srgbClr val="00584A"/>
              </a:solidFill>
            </a:ln>
          </p:spPr>
          <p:txBody>
            <a:bodyPr wrap="square" lIns="0" tIns="0" rIns="0" bIns="0" rtlCol="0"/>
            <a:lstStyle/>
            <a:p>
              <a:pPr defTabSz="1371669">
                <a:defRPr/>
              </a:pPr>
              <a:endParaRPr sz="2700" dirty="0">
                <a:solidFill>
                  <a:prstClr val="black"/>
                </a:solidFill>
                <a:latin typeface="Roboto" panose="02000000000000000000" pitchFamily="2" charset="0"/>
                <a:ea typeface="Roboto" panose="02000000000000000000" pitchFamily="2" charset="0"/>
              </a:endParaRPr>
            </a:p>
          </p:txBody>
        </p:sp>
      </p:grpSp>
      <p:pic>
        <p:nvPicPr>
          <p:cNvPr id="5" name="Image 4" descr="Une image contenant Solution, Solvant, liquide, fluide&#10;&#10;Description générée automatiquement">
            <a:extLst>
              <a:ext uri="{FF2B5EF4-FFF2-40B4-BE49-F238E27FC236}">
                <a16:creationId xmlns:a16="http://schemas.microsoft.com/office/drawing/2014/main" id="{CFCDD872-ED7E-7D78-0224-A91D3B7E41A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72342" y="2884490"/>
            <a:ext cx="2616047" cy="5992810"/>
          </a:xfrm>
          <a:prstGeom prst="rect">
            <a:avLst/>
          </a:prstGeom>
        </p:spPr>
      </p:pic>
      <p:grpSp>
        <p:nvGrpSpPr>
          <p:cNvPr id="26" name="Groupe 25">
            <a:extLst>
              <a:ext uri="{FF2B5EF4-FFF2-40B4-BE49-F238E27FC236}">
                <a16:creationId xmlns:a16="http://schemas.microsoft.com/office/drawing/2014/main" id="{23FA7FE8-FDFC-6764-F3C6-0D2FB7C6B4B1}"/>
              </a:ext>
            </a:extLst>
          </p:cNvPr>
          <p:cNvGrpSpPr/>
          <p:nvPr/>
        </p:nvGrpSpPr>
        <p:grpSpPr>
          <a:xfrm>
            <a:off x="8729979" y="2881417"/>
            <a:ext cx="7574449" cy="2818720"/>
            <a:chOff x="8729979" y="2881417"/>
            <a:chExt cx="7574449" cy="2818720"/>
          </a:xfrm>
        </p:grpSpPr>
        <p:sp>
          <p:nvSpPr>
            <p:cNvPr id="8" name="object 27">
              <a:extLst>
                <a:ext uri="{FF2B5EF4-FFF2-40B4-BE49-F238E27FC236}">
                  <a16:creationId xmlns:a16="http://schemas.microsoft.com/office/drawing/2014/main" id="{44D6241D-235F-AD87-DF62-1BBFF2EBD2C6}"/>
                </a:ext>
              </a:extLst>
            </p:cNvPr>
            <p:cNvSpPr/>
            <p:nvPr/>
          </p:nvSpPr>
          <p:spPr>
            <a:xfrm rot="16200000">
              <a:off x="11833041" y="976911"/>
              <a:ext cx="2233900" cy="6708875"/>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defTabSz="1371669">
                <a:defRPr/>
              </a:pPr>
              <a:endParaRPr sz="2400" dirty="0">
                <a:solidFill>
                  <a:prstClr val="black"/>
                </a:solidFill>
                <a:latin typeface="KyivType Sans2" panose="00000500000000000000" pitchFamily="50" charset="0"/>
                <a:ea typeface="Roboto" panose="02000000000000000000" pitchFamily="2" charset="0"/>
              </a:endParaRPr>
            </a:p>
          </p:txBody>
        </p:sp>
        <p:sp>
          <p:nvSpPr>
            <p:cNvPr id="16" name="Rectangle 15">
              <a:extLst>
                <a:ext uri="{FF2B5EF4-FFF2-40B4-BE49-F238E27FC236}">
                  <a16:creationId xmlns:a16="http://schemas.microsoft.com/office/drawing/2014/main" id="{E281EA7B-E0C5-AC72-AA24-F6797E9290A1}"/>
                </a:ext>
              </a:extLst>
            </p:cNvPr>
            <p:cNvSpPr/>
            <p:nvPr/>
          </p:nvSpPr>
          <p:spPr>
            <a:xfrm>
              <a:off x="9713041" y="2881417"/>
              <a:ext cx="6481792" cy="2818720"/>
            </a:xfrm>
            <a:prstGeom prst="rect">
              <a:avLst/>
            </a:prstGeom>
          </p:spPr>
          <p:txBody>
            <a:bodyPr wrap="square">
              <a:spAutoFit/>
            </a:bodyPr>
            <a:lstStyle/>
            <a:p>
              <a:pPr marL="26597" marR="0" lvl="0" indent="0" algn="just" defTabSz="1367829" rtl="0" eaLnBrk="1" fontAlgn="auto" latinLnBrk="0" hangingPunct="1">
                <a:lnSpc>
                  <a:spcPct val="100000"/>
                </a:lnSpc>
                <a:spcBef>
                  <a:spcPts val="1100"/>
                </a:spcBef>
                <a:spcAft>
                  <a:spcPts val="0"/>
                </a:spcAft>
                <a:buClrTx/>
                <a:buSzTx/>
                <a:buFontTx/>
                <a:buNone/>
                <a:tabLst/>
                <a:defRPr/>
              </a:pPr>
              <a:endParaRPr lang="fr-FR" sz="2400" dirty="0">
                <a:solidFill>
                  <a:srgbClr val="3E3E3E"/>
                </a:solidFill>
                <a:latin typeface="KyivType Sans2" panose="00000500000000000000" pitchFamily="50" charset="0"/>
                <a:ea typeface="Roboto" panose="02000000000000000000" pitchFamily="2" charset="0"/>
              </a:endParaRPr>
            </a:p>
            <a:p>
              <a:pPr marL="26597" algn="ctr" defTabSz="1367829">
                <a:spcBef>
                  <a:spcPts val="1100"/>
                </a:spcBef>
                <a:defRPr/>
              </a:pPr>
              <a:r>
                <a:rPr lang="fr-FR" sz="2400" dirty="0">
                  <a:solidFill>
                    <a:srgbClr val="006653"/>
                  </a:solidFill>
                  <a:latin typeface="KyivType Sans2" panose="00000500000000000000" pitchFamily="50" charset="0"/>
                  <a:ea typeface="Roboto" panose="02000000000000000000" pitchFamily="2" charset="0"/>
                </a:rPr>
                <a:t>Stressed skin </a:t>
              </a:r>
              <a:r>
                <a:rPr lang="fr-FR" sz="2400" dirty="0">
                  <a:solidFill>
                    <a:srgbClr val="3E3E3E"/>
                  </a:solidFill>
                  <a:latin typeface="KyivType Sans2" panose="00000500000000000000" pitchFamily="50" charset="0"/>
                  <a:ea typeface="Roboto" panose="02000000000000000000" pitchFamily="2" charset="0"/>
                </a:rPr>
                <a:t>showing one or more of the characteristics of a lack of sleep: </a:t>
              </a:r>
              <a:r>
                <a:rPr lang="fr-FR" sz="2400" dirty="0">
                  <a:solidFill>
                    <a:srgbClr val="006653"/>
                  </a:solidFill>
                  <a:latin typeface="KyivType Sans2" panose="00000500000000000000" pitchFamily="50" charset="0"/>
                  <a:ea typeface="Roboto" panose="02000000000000000000" pitchFamily="2" charset="0"/>
                </a:rPr>
                <a:t>dehydration, dull complexion, fine lines and wrinkles, puffiness, sensitivity, acne, redness...</a:t>
              </a:r>
              <a:endParaRPr kumimoji="0" lang="fr-FR" sz="2700" b="0" i="0" u="none" strike="noStrike" kern="0" cap="none" spc="0" normalizeH="0" baseline="0" noProof="0" dirty="0">
                <a:ln>
                  <a:noFill/>
                </a:ln>
                <a:solidFill>
                  <a:sysClr val="windowText" lastClr="000000"/>
                </a:solidFill>
                <a:effectLst/>
                <a:uLnTx/>
                <a:uFillTx/>
                <a:latin typeface="Roboto Light"/>
                <a:ea typeface="+mn-ea"/>
                <a:cs typeface="KyivType Sans Medium2"/>
              </a:endParaRPr>
            </a:p>
            <a:p>
              <a:pPr algn="ctr" defTabSz="1371669">
                <a:defRPr/>
              </a:pPr>
              <a:r>
                <a:rPr lang="fr-FR" sz="2400" dirty="0">
                  <a:solidFill>
                    <a:srgbClr val="00584A"/>
                  </a:solidFill>
                  <a:latin typeface="KyivType Sans2" panose="00000500000000000000" pitchFamily="50" charset="0"/>
                  <a:ea typeface="Roboto" panose="02000000000000000000" pitchFamily="2" charset="0"/>
                </a:rPr>
                <a:t> </a:t>
              </a:r>
              <a:endParaRPr lang="fr-FR" sz="1650" dirty="0">
                <a:solidFill>
                  <a:srgbClr val="00584A"/>
                </a:solidFill>
                <a:latin typeface="Roboto Light"/>
                <a:ea typeface="Roboto" panose="02000000000000000000" pitchFamily="2" charset="0"/>
              </a:endParaRPr>
            </a:p>
          </p:txBody>
        </p:sp>
        <p:sp>
          <p:nvSpPr>
            <p:cNvPr id="3" name="object 18">
              <a:extLst>
                <a:ext uri="{FF2B5EF4-FFF2-40B4-BE49-F238E27FC236}">
                  <a16:creationId xmlns:a16="http://schemas.microsoft.com/office/drawing/2014/main" id="{92E3784E-9BCC-A2A3-73AF-E131033986CF}"/>
                </a:ext>
              </a:extLst>
            </p:cNvPr>
            <p:cNvSpPr/>
            <p:nvPr/>
          </p:nvSpPr>
          <p:spPr>
            <a:xfrm rot="8344523">
              <a:off x="8729979" y="4114132"/>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E6E59"/>
            </a:solidFill>
            <a:ln>
              <a:solidFill>
                <a:srgbClr val="00584A"/>
              </a:solidFill>
            </a:ln>
          </p:spPr>
          <p:txBody>
            <a:bodyPr wrap="square" lIns="0" tIns="0" rIns="0" bIns="0" rtlCol="0"/>
            <a:lstStyle/>
            <a:p>
              <a:pPr defTabSz="1371669">
                <a:defRPr/>
              </a:pPr>
              <a:endParaRPr sz="2700" dirty="0">
                <a:solidFill>
                  <a:srgbClr val="00584A"/>
                </a:solidFill>
                <a:latin typeface="Roboto" panose="02000000000000000000" pitchFamily="2" charset="0"/>
                <a:ea typeface="Roboto" panose="02000000000000000000" pitchFamily="2" charset="0"/>
              </a:endParaRPr>
            </a:p>
          </p:txBody>
        </p:sp>
      </p:grpSp>
      <p:grpSp>
        <p:nvGrpSpPr>
          <p:cNvPr id="15" name="Groupe 14">
            <a:extLst>
              <a:ext uri="{FF2B5EF4-FFF2-40B4-BE49-F238E27FC236}">
                <a16:creationId xmlns:a16="http://schemas.microsoft.com/office/drawing/2014/main" id="{89389DCA-00A4-980B-B79C-3F337654454F}"/>
              </a:ext>
            </a:extLst>
          </p:cNvPr>
          <p:cNvGrpSpPr/>
          <p:nvPr/>
        </p:nvGrpSpPr>
        <p:grpSpPr>
          <a:xfrm>
            <a:off x="8484890" y="8275017"/>
            <a:ext cx="8936857" cy="1442202"/>
            <a:chOff x="9103217" y="8207886"/>
            <a:chExt cx="8936857" cy="1442202"/>
          </a:xfrm>
        </p:grpSpPr>
        <p:sp>
          <p:nvSpPr>
            <p:cNvPr id="17" name="Rectangle 16">
              <a:extLst>
                <a:ext uri="{FF2B5EF4-FFF2-40B4-BE49-F238E27FC236}">
                  <a16:creationId xmlns:a16="http://schemas.microsoft.com/office/drawing/2014/main" id="{0BA11758-7A54-B41B-C3F7-73AC55D6C6E0}"/>
                </a:ext>
              </a:extLst>
            </p:cNvPr>
            <p:cNvSpPr/>
            <p:nvPr/>
          </p:nvSpPr>
          <p:spPr>
            <a:xfrm>
              <a:off x="9875234" y="8249665"/>
              <a:ext cx="8164840" cy="830997"/>
            </a:xfrm>
            <a:prstGeom prst="rect">
              <a:avLst/>
            </a:prstGeom>
          </p:spPr>
          <p:txBody>
            <a:bodyPr wrap="square">
              <a:spAutoFit/>
            </a:bodyPr>
            <a:lstStyle/>
            <a:p>
              <a:pPr algn="ctr" defTabSz="1371669">
                <a:defRPr/>
              </a:pPr>
              <a:r>
                <a:rPr lang="fr-FR" sz="2400" dirty="0">
                  <a:solidFill>
                    <a:srgbClr val="3E3E3E"/>
                  </a:solidFill>
                  <a:latin typeface="KyivType Sans2" panose="00000500000000000000" pitchFamily="50" charset="0"/>
                  <a:ea typeface="Roboto" panose="02000000000000000000" pitchFamily="2" charset="0"/>
                </a:rPr>
                <a:t>Possibility of customizing the </a:t>
              </a:r>
            </a:p>
            <a:p>
              <a:pPr algn="ctr" defTabSz="1371669">
                <a:defRPr/>
              </a:pPr>
              <a:r>
                <a:rPr lang="fr-FR" sz="2400" dirty="0">
                  <a:solidFill>
                    <a:srgbClr val="3E3E3E"/>
                  </a:solidFill>
                  <a:latin typeface="KyivType Sans2" panose="00000500000000000000" pitchFamily="50" charset="0"/>
                  <a:ea typeface="Roboto" panose="02000000000000000000" pitchFamily="2" charset="0"/>
                </a:rPr>
                <a:t>Yon-Ka facials with the </a:t>
              </a:r>
            </a:p>
          </p:txBody>
        </p:sp>
        <p:sp>
          <p:nvSpPr>
            <p:cNvPr id="18" name="ZoneTexte 17">
              <a:extLst>
                <a:ext uri="{FF2B5EF4-FFF2-40B4-BE49-F238E27FC236}">
                  <a16:creationId xmlns:a16="http://schemas.microsoft.com/office/drawing/2014/main" id="{A4D0E95F-2E5A-7F37-C112-61FDE1619A2F}"/>
                </a:ext>
              </a:extLst>
            </p:cNvPr>
            <p:cNvSpPr txBox="1"/>
            <p:nvPr/>
          </p:nvSpPr>
          <p:spPr>
            <a:xfrm>
              <a:off x="9103217" y="8207886"/>
              <a:ext cx="772016" cy="1338828"/>
            </a:xfrm>
            <a:prstGeom prst="rect">
              <a:avLst/>
            </a:prstGeom>
            <a:noFill/>
          </p:spPr>
          <p:txBody>
            <a:bodyPr wrap="square" rtlCol="0">
              <a:spAutoFit/>
            </a:bodyPr>
            <a:lstStyle/>
            <a:p>
              <a:pPr defTabSz="1371669">
                <a:defRPr/>
              </a:pPr>
              <a:r>
                <a:rPr lang="fr-FR" sz="8100" dirty="0">
                  <a:solidFill>
                    <a:srgbClr val="00584A"/>
                  </a:solidFill>
                  <a:latin typeface="KyivType Sans2" panose="00000500000000000000" pitchFamily="50" charset="0"/>
                </a:rPr>
                <a:t>+</a:t>
              </a:r>
            </a:p>
          </p:txBody>
        </p:sp>
        <p:pic>
          <p:nvPicPr>
            <p:cNvPr id="2" name="Image 1">
              <a:extLst>
                <a:ext uri="{FF2B5EF4-FFF2-40B4-BE49-F238E27FC236}">
                  <a16:creationId xmlns:a16="http://schemas.microsoft.com/office/drawing/2014/main" id="{04A83485-DEE1-4C48-718D-76EC5CC5344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13941" y="8702101"/>
              <a:ext cx="905001" cy="947987"/>
            </a:xfrm>
            <a:prstGeom prst="rect">
              <a:avLst/>
            </a:prstGeom>
          </p:spPr>
        </p:pic>
        <p:sp>
          <p:nvSpPr>
            <p:cNvPr id="14" name="ZoneTexte 13">
              <a:extLst>
                <a:ext uri="{FF2B5EF4-FFF2-40B4-BE49-F238E27FC236}">
                  <a16:creationId xmlns:a16="http://schemas.microsoft.com/office/drawing/2014/main" id="{73A13977-C136-CA78-4F74-EDA26BCC1E01}"/>
                </a:ext>
              </a:extLst>
            </p:cNvPr>
            <p:cNvSpPr txBox="1"/>
            <p:nvPr/>
          </p:nvSpPr>
          <p:spPr>
            <a:xfrm>
              <a:off x="12420600" y="9003757"/>
              <a:ext cx="3412815" cy="646331"/>
            </a:xfrm>
            <a:prstGeom prst="rect">
              <a:avLst/>
            </a:prstGeom>
            <a:noFill/>
          </p:spPr>
          <p:txBody>
            <a:bodyPr wrap="square">
              <a:spAutoFit/>
            </a:bodyPr>
            <a:lstStyle/>
            <a:p>
              <a:r>
                <a:rPr lang="fr-FR" sz="3600" dirty="0">
                  <a:solidFill>
                    <a:srgbClr val="3E3E3E"/>
                  </a:solidFill>
                  <a:latin typeface="KyivType Sans2" panose="00000500000000000000" pitchFamily="50" charset="0"/>
                  <a:ea typeface="Roboto" panose="02000000000000000000" pitchFamily="2" charset="0"/>
                </a:rPr>
                <a:t>SERUM </a:t>
              </a:r>
              <a:r>
                <a:rPr lang="fr-FR" sz="3600" dirty="0">
                  <a:solidFill>
                    <a:srgbClr val="00584A"/>
                  </a:solidFill>
                  <a:latin typeface="KyivType Sans2" panose="00000500000000000000" pitchFamily="50" charset="0"/>
                  <a:ea typeface="Roboto" panose="02000000000000000000" pitchFamily="2" charset="0"/>
                </a:rPr>
                <a:t>CBD</a:t>
              </a:r>
              <a:endParaRPr lang="fr-FR" dirty="0">
                <a:solidFill>
                  <a:srgbClr val="00584A"/>
                </a:solidFill>
              </a:endParaRPr>
            </a:p>
          </p:txBody>
        </p:sp>
      </p:grpSp>
      <p:grpSp>
        <p:nvGrpSpPr>
          <p:cNvPr id="24" name="Groupe 23">
            <a:extLst>
              <a:ext uri="{FF2B5EF4-FFF2-40B4-BE49-F238E27FC236}">
                <a16:creationId xmlns:a16="http://schemas.microsoft.com/office/drawing/2014/main" id="{7FE0419D-7524-3ED0-F123-2D0940A429D7}"/>
              </a:ext>
            </a:extLst>
          </p:cNvPr>
          <p:cNvGrpSpPr/>
          <p:nvPr/>
        </p:nvGrpSpPr>
        <p:grpSpPr>
          <a:xfrm>
            <a:off x="8743840" y="7148484"/>
            <a:ext cx="7538179" cy="1114214"/>
            <a:chOff x="8792012" y="6406161"/>
            <a:chExt cx="7538179" cy="1114214"/>
          </a:xfrm>
        </p:grpSpPr>
        <p:sp>
          <p:nvSpPr>
            <p:cNvPr id="29" name="Rectangle 28">
              <a:extLst>
                <a:ext uri="{FF2B5EF4-FFF2-40B4-BE49-F238E27FC236}">
                  <a16:creationId xmlns:a16="http://schemas.microsoft.com/office/drawing/2014/main" id="{9B016D99-A361-561D-399A-6FFEDFF29A59}"/>
                </a:ext>
              </a:extLst>
            </p:cNvPr>
            <p:cNvSpPr/>
            <p:nvPr/>
          </p:nvSpPr>
          <p:spPr>
            <a:xfrm>
              <a:off x="9627976" y="6534777"/>
              <a:ext cx="6702215" cy="830997"/>
            </a:xfrm>
            <a:prstGeom prst="rect">
              <a:avLst/>
            </a:prstGeom>
          </p:spPr>
          <p:txBody>
            <a:bodyPr wrap="square">
              <a:spAutoFit/>
            </a:bodyPr>
            <a:lstStyle/>
            <a:p>
              <a:pPr algn="ctr" defTabSz="1371600"/>
              <a:r>
                <a:rPr lang="fr-FR" sz="2400" dirty="0">
                  <a:solidFill>
                    <a:srgbClr val="00584A"/>
                  </a:solidFill>
                  <a:latin typeface="KyivType Sans2" panose="00000500000000000000" pitchFamily="50" charset="0"/>
                  <a:ea typeface="Roboto" panose="02000000000000000000" pitchFamily="2" charset="0"/>
                </a:rPr>
                <a:t>90 min </a:t>
              </a:r>
            </a:p>
            <a:p>
              <a:pPr algn="ctr" defTabSz="1371600"/>
              <a:r>
                <a:rPr lang="fr-FR" sz="2400" dirty="0">
                  <a:solidFill>
                    <a:srgbClr val="00584A"/>
                  </a:solidFill>
                  <a:latin typeface="KyivType Sans2" panose="00000500000000000000" pitchFamily="50" charset="0"/>
                  <a:ea typeface="Roboto" panose="02000000000000000000" pitchFamily="2" charset="0"/>
                </a:rPr>
                <a:t>€130-€210           $275-$325</a:t>
              </a:r>
              <a:endParaRPr lang="fr-FR" sz="1650" dirty="0">
                <a:solidFill>
                  <a:srgbClr val="00584A"/>
                </a:solidFill>
                <a:latin typeface="Roboto Light"/>
                <a:ea typeface="Roboto" panose="02000000000000000000" pitchFamily="2" charset="0"/>
              </a:endParaRPr>
            </a:p>
          </p:txBody>
        </p:sp>
        <p:sp>
          <p:nvSpPr>
            <p:cNvPr id="30" name="object 27">
              <a:extLst>
                <a:ext uri="{FF2B5EF4-FFF2-40B4-BE49-F238E27FC236}">
                  <a16:creationId xmlns:a16="http://schemas.microsoft.com/office/drawing/2014/main" id="{1DA37E31-5A15-4892-EAB6-55A67A341BA6}"/>
                </a:ext>
              </a:extLst>
            </p:cNvPr>
            <p:cNvSpPr/>
            <p:nvPr/>
          </p:nvSpPr>
          <p:spPr>
            <a:xfrm rot="16200000">
              <a:off x="12392885" y="3615488"/>
              <a:ext cx="1114214" cy="6695560"/>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defTabSz="1371669">
                <a:defRPr/>
              </a:pPr>
              <a:endParaRPr sz="2700" dirty="0">
                <a:solidFill>
                  <a:prstClr val="black"/>
                </a:solidFill>
                <a:latin typeface="KyivType Sans2" panose="00000500000000000000" pitchFamily="50" charset="0"/>
                <a:ea typeface="Roboto" panose="02000000000000000000" pitchFamily="2" charset="0"/>
              </a:endParaRPr>
            </a:p>
          </p:txBody>
        </p:sp>
        <p:sp>
          <p:nvSpPr>
            <p:cNvPr id="31" name="object 18">
              <a:extLst>
                <a:ext uri="{FF2B5EF4-FFF2-40B4-BE49-F238E27FC236}">
                  <a16:creationId xmlns:a16="http://schemas.microsoft.com/office/drawing/2014/main" id="{F59CAAC0-8CB0-90D7-C3F9-51947661CB65}"/>
                </a:ext>
              </a:extLst>
            </p:cNvPr>
            <p:cNvSpPr/>
            <p:nvPr/>
          </p:nvSpPr>
          <p:spPr>
            <a:xfrm rot="8344523">
              <a:off x="8792012" y="7140268"/>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E6E59"/>
            </a:solidFill>
            <a:ln>
              <a:solidFill>
                <a:srgbClr val="00584A"/>
              </a:solidFill>
            </a:ln>
          </p:spPr>
          <p:txBody>
            <a:bodyPr wrap="square" lIns="0" tIns="0" rIns="0" bIns="0" rtlCol="0"/>
            <a:lstStyle/>
            <a:p>
              <a:pPr defTabSz="1371669">
                <a:defRPr/>
              </a:pPr>
              <a:endParaRPr sz="2700" dirty="0">
                <a:solidFill>
                  <a:prstClr val="black"/>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83673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itre 1"/>
          <p:cNvSpPr txBox="1">
            <a:spLocks/>
          </p:cNvSpPr>
          <p:nvPr/>
        </p:nvSpPr>
        <p:spPr>
          <a:xfrm>
            <a:off x="8489363" y="1489043"/>
            <a:ext cx="11202749" cy="1558583"/>
          </a:xfrm>
          <a:prstGeom prst="rect">
            <a:avLst/>
          </a:prstGeom>
        </p:spPr>
        <p:txBody>
          <a:bodyPr vert="horz" lIns="137160" tIns="68580" rIns="137160" bIns="6858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050" dirty="0" err="1"/>
              <a:t>Yon-Ka’s</a:t>
            </a:r>
            <a:endParaRPr lang="fr-FR" sz="7050" dirty="0"/>
          </a:p>
          <a:p>
            <a:pPr defTabSz="1371600">
              <a:defRPr/>
            </a:pPr>
            <a:r>
              <a:rPr lang="fr-FR" sz="7050" dirty="0" err="1">
                <a:solidFill>
                  <a:srgbClr val="404040"/>
                </a:solidFill>
              </a:rPr>
              <a:t>answer</a:t>
            </a:r>
            <a:endParaRPr lang="fr-FR" sz="7050" dirty="0">
              <a:solidFill>
                <a:srgbClr val="404040"/>
              </a:solidFill>
            </a:endParaRPr>
          </a:p>
          <a:p>
            <a:pPr defTabSz="1371600">
              <a:defRPr/>
            </a:pPr>
            <a:endParaRPr lang="fr-FR" sz="7050" dirty="0"/>
          </a:p>
        </p:txBody>
      </p:sp>
      <p:sp>
        <p:nvSpPr>
          <p:cNvPr id="24" name="Rectangle 23">
            <a:extLst>
              <a:ext uri="{FF2B5EF4-FFF2-40B4-BE49-F238E27FC236}">
                <a16:creationId xmlns:a16="http://schemas.microsoft.com/office/drawing/2014/main" id="{EDD4ABB8-9167-9D38-B4A3-FBA34BB2B48E}"/>
              </a:ext>
            </a:extLst>
          </p:cNvPr>
          <p:cNvSpPr/>
          <p:nvPr/>
        </p:nvSpPr>
        <p:spPr>
          <a:xfrm>
            <a:off x="11506200" y="7184442"/>
            <a:ext cx="5649913" cy="523220"/>
          </a:xfrm>
          <a:prstGeom prst="rect">
            <a:avLst/>
          </a:prstGeom>
          <a:solidFill>
            <a:srgbClr val="00584A"/>
          </a:solidFill>
        </p:spPr>
        <p:txBody>
          <a:bodyPr wrap="square">
            <a:spAutoFit/>
          </a:bodyPr>
          <a:lstStyle/>
          <a:p>
            <a:pPr algn="ctr" defTabSz="1371600">
              <a:defRPr/>
            </a:pPr>
            <a:r>
              <a:rPr lang="en-US" sz="2800" dirty="0">
                <a:solidFill>
                  <a:prstClr val="white"/>
                </a:solidFill>
                <a:latin typeface="KyivType Sans Medium2" panose="00000600000000000000" pitchFamily="50" charset="0"/>
                <a:ea typeface="Roboto Black" panose="02000000000000000000" pitchFamily="2" charset="0"/>
              </a:rPr>
              <a:t>300 mg PURE* CBD </a:t>
            </a:r>
            <a:endParaRPr lang="fr-FR" sz="2800" dirty="0">
              <a:solidFill>
                <a:prstClr val="white"/>
              </a:solidFill>
              <a:latin typeface="KyivType Sans Medium2" panose="00000600000000000000" pitchFamily="50" charset="0"/>
              <a:ea typeface="Roboto Black" panose="02000000000000000000" pitchFamily="2" charset="0"/>
            </a:endParaRPr>
          </a:p>
        </p:txBody>
      </p:sp>
      <p:sp>
        <p:nvSpPr>
          <p:cNvPr id="27" name="ZoneTexte 26">
            <a:extLst>
              <a:ext uri="{FF2B5EF4-FFF2-40B4-BE49-F238E27FC236}">
                <a16:creationId xmlns:a16="http://schemas.microsoft.com/office/drawing/2014/main" id="{509EBBB4-6A4C-2E64-954A-563A3526EE6B}"/>
              </a:ext>
            </a:extLst>
          </p:cNvPr>
          <p:cNvSpPr txBox="1"/>
          <p:nvPr/>
        </p:nvSpPr>
        <p:spPr>
          <a:xfrm>
            <a:off x="11353800" y="4497169"/>
            <a:ext cx="5473876" cy="646331"/>
          </a:xfrm>
          <a:prstGeom prst="rect">
            <a:avLst/>
          </a:prstGeom>
          <a:noFill/>
        </p:spPr>
        <p:txBody>
          <a:bodyPr wrap="square" rtlCol="0">
            <a:spAutoFit/>
          </a:bodyPr>
          <a:lstStyle/>
          <a:p>
            <a:r>
              <a:rPr lang="fr-FR" sz="3600" dirty="0">
                <a:solidFill>
                  <a:srgbClr val="404040"/>
                </a:solidFill>
                <a:latin typeface="KyivType Sans Medium2" panose="00000600000000000000" pitchFamily="50" charset="0"/>
              </a:rPr>
              <a:t>NEW</a:t>
            </a:r>
            <a:endParaRPr lang="fr-FR" sz="4000" dirty="0">
              <a:solidFill>
                <a:srgbClr val="404040"/>
              </a:solidFill>
              <a:latin typeface="KyivType Sans Medium2" panose="00000600000000000000" pitchFamily="50" charset="0"/>
            </a:endParaRPr>
          </a:p>
        </p:txBody>
      </p:sp>
      <p:sp>
        <p:nvSpPr>
          <p:cNvPr id="28" name="ZoneTexte 27">
            <a:extLst>
              <a:ext uri="{FF2B5EF4-FFF2-40B4-BE49-F238E27FC236}">
                <a16:creationId xmlns:a16="http://schemas.microsoft.com/office/drawing/2014/main" id="{533531C5-F89D-9533-0604-C98E9313366C}"/>
              </a:ext>
            </a:extLst>
          </p:cNvPr>
          <p:cNvSpPr txBox="1"/>
          <p:nvPr/>
        </p:nvSpPr>
        <p:spPr>
          <a:xfrm>
            <a:off x="11338733" y="4508835"/>
            <a:ext cx="7149245" cy="2492990"/>
          </a:xfrm>
          <a:prstGeom prst="rect">
            <a:avLst/>
          </a:prstGeom>
          <a:noFill/>
        </p:spPr>
        <p:txBody>
          <a:bodyPr wrap="square" rtlCol="0">
            <a:spAutoFit/>
          </a:bodyPr>
          <a:lstStyle/>
          <a:p>
            <a:r>
              <a:rPr lang="fr-FR" sz="5600" dirty="0">
                <a:solidFill>
                  <a:srgbClr val="404040"/>
                </a:solidFill>
                <a:latin typeface="KyivType Sans Medium2" panose="00000600000000000000" pitchFamily="50" charset="0"/>
              </a:rPr>
              <a:t>SERUM </a:t>
            </a:r>
            <a:r>
              <a:rPr lang="fr-FR" sz="9600" dirty="0">
                <a:solidFill>
                  <a:srgbClr val="404040"/>
                </a:solidFill>
                <a:latin typeface="KyivType Sans Medium2" panose="00000600000000000000" pitchFamily="50" charset="0"/>
              </a:rPr>
              <a:t>CBD</a:t>
            </a:r>
            <a:endParaRPr lang="fr-FR" sz="4000" dirty="0">
              <a:solidFill>
                <a:srgbClr val="404040"/>
              </a:solidFill>
              <a:latin typeface="KyivType Sans Medium2" panose="00000600000000000000" pitchFamily="50" charset="0"/>
            </a:endParaRPr>
          </a:p>
          <a:p>
            <a:r>
              <a:rPr lang="fr-FR" sz="3000" dirty="0">
                <a:solidFill>
                  <a:srgbClr val="404040"/>
                </a:solidFill>
                <a:latin typeface="KyivType Sans Medium2" panose="00000600000000000000" pitchFamily="50" charset="0"/>
              </a:rPr>
              <a:t>De-</a:t>
            </a:r>
            <a:r>
              <a:rPr lang="fr-FR" sz="3000" dirty="0" err="1">
                <a:solidFill>
                  <a:srgbClr val="404040"/>
                </a:solidFill>
                <a:latin typeface="KyivType Sans Medium2" panose="00000600000000000000" pitchFamily="50" charset="0"/>
              </a:rPr>
              <a:t>stressing</a:t>
            </a:r>
            <a:r>
              <a:rPr lang="fr-FR" sz="3000" dirty="0">
                <a:solidFill>
                  <a:srgbClr val="404040"/>
                </a:solidFill>
                <a:latin typeface="KyivType Sans Medium2" panose="00000600000000000000" pitchFamily="50" charset="0"/>
              </a:rPr>
              <a:t>, </a:t>
            </a:r>
            <a:r>
              <a:rPr lang="fr-FR" sz="3000" dirty="0" err="1">
                <a:solidFill>
                  <a:srgbClr val="404040"/>
                </a:solidFill>
                <a:latin typeface="KyivType Sans Medium2" panose="00000600000000000000" pitchFamily="50" charset="0"/>
              </a:rPr>
              <a:t>smoothing</a:t>
            </a:r>
            <a:r>
              <a:rPr lang="fr-FR" sz="3000" dirty="0">
                <a:solidFill>
                  <a:srgbClr val="404040"/>
                </a:solidFill>
                <a:latin typeface="KyivType Sans Medium2" panose="00000600000000000000" pitchFamily="50" charset="0"/>
              </a:rPr>
              <a:t> &amp; </a:t>
            </a:r>
          </a:p>
          <a:p>
            <a:r>
              <a:rPr lang="fr-FR" sz="3000" dirty="0">
                <a:solidFill>
                  <a:srgbClr val="404040"/>
                </a:solidFill>
                <a:latin typeface="KyivType Sans Medium2" panose="00000600000000000000" pitchFamily="50" charset="0"/>
              </a:rPr>
              <a:t>re-</a:t>
            </a:r>
            <a:r>
              <a:rPr lang="fr-FR" sz="3000" dirty="0" err="1">
                <a:solidFill>
                  <a:srgbClr val="404040"/>
                </a:solidFill>
                <a:latin typeface="KyivType Sans Medium2" panose="00000600000000000000" pitchFamily="50" charset="0"/>
              </a:rPr>
              <a:t>harmonising</a:t>
            </a:r>
            <a:r>
              <a:rPr lang="fr-FR" sz="3000" dirty="0">
                <a:solidFill>
                  <a:srgbClr val="404040"/>
                </a:solidFill>
                <a:latin typeface="KyivType Sans Medium2" panose="00000600000000000000" pitchFamily="50" charset="0"/>
              </a:rPr>
              <a:t> night </a:t>
            </a:r>
            <a:r>
              <a:rPr lang="fr-FR" sz="3000" dirty="0" err="1">
                <a:solidFill>
                  <a:srgbClr val="404040"/>
                </a:solidFill>
                <a:latin typeface="KyivType Sans Medium2" panose="00000600000000000000" pitchFamily="50" charset="0"/>
              </a:rPr>
              <a:t>serum</a:t>
            </a:r>
            <a:endParaRPr lang="fr-FR" sz="3000" dirty="0">
              <a:solidFill>
                <a:srgbClr val="404040"/>
              </a:solidFill>
              <a:latin typeface="KyivType Sans Medium2" panose="00000600000000000000" pitchFamily="50" charset="0"/>
            </a:endParaRPr>
          </a:p>
        </p:txBody>
      </p:sp>
      <p:sp>
        <p:nvSpPr>
          <p:cNvPr id="31" name="ZoneTexte 30">
            <a:extLst>
              <a:ext uri="{FF2B5EF4-FFF2-40B4-BE49-F238E27FC236}">
                <a16:creationId xmlns:a16="http://schemas.microsoft.com/office/drawing/2014/main" id="{AE31E06B-53C9-0E71-94A3-65B908DA9CFC}"/>
              </a:ext>
            </a:extLst>
          </p:cNvPr>
          <p:cNvSpPr txBox="1"/>
          <p:nvPr/>
        </p:nvSpPr>
        <p:spPr>
          <a:xfrm>
            <a:off x="11280489" y="9900910"/>
            <a:ext cx="6324600" cy="261610"/>
          </a:xfrm>
          <a:prstGeom prst="rect">
            <a:avLst/>
          </a:prstGeom>
          <a:noFill/>
        </p:spPr>
        <p:txBody>
          <a:bodyPr wrap="square" rtlCol="0">
            <a:spAutoFit/>
          </a:bodyPr>
          <a:lstStyle/>
          <a:p>
            <a:r>
              <a:rPr lang="fr-FR" sz="1100" dirty="0"/>
              <a:t>*in a 30ml bottle </a:t>
            </a:r>
          </a:p>
        </p:txBody>
      </p:sp>
      <p:pic>
        <p:nvPicPr>
          <p:cNvPr id="4" name="Image 3">
            <a:extLst>
              <a:ext uri="{FF2B5EF4-FFF2-40B4-BE49-F238E27FC236}">
                <a16:creationId xmlns:a16="http://schemas.microsoft.com/office/drawing/2014/main" id="{A429FF6C-E781-3BAF-0262-880564FC5528}"/>
              </a:ext>
            </a:extLst>
          </p:cNvPr>
          <p:cNvPicPr>
            <a:picLocks noChangeAspect="1"/>
          </p:cNvPicPr>
          <p:nvPr/>
        </p:nvPicPr>
        <p:blipFill>
          <a:blip r:embed="rId3"/>
          <a:stretch>
            <a:fillRect/>
          </a:stretch>
        </p:blipFill>
        <p:spPr>
          <a:xfrm>
            <a:off x="152400" y="163338"/>
            <a:ext cx="10649417" cy="10009362"/>
          </a:xfrm>
          <a:prstGeom prst="rect">
            <a:avLst/>
          </a:prstGeom>
        </p:spPr>
      </p:pic>
    </p:spTree>
    <p:extLst>
      <p:ext uri="{BB962C8B-B14F-4D97-AF65-F5344CB8AC3E}">
        <p14:creationId xmlns:p14="http://schemas.microsoft.com/office/powerpoint/2010/main" val="2011296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39A51B22-CA69-1D5A-C739-13EDDB62802E}"/>
              </a:ext>
            </a:extLst>
          </p:cNvPr>
          <p:cNvSpPr txBox="1"/>
          <p:nvPr/>
        </p:nvSpPr>
        <p:spPr>
          <a:xfrm>
            <a:off x="7010400" y="1364157"/>
            <a:ext cx="5389400" cy="434682"/>
          </a:xfrm>
          <a:prstGeom prst="rect">
            <a:avLst/>
          </a:prstGeom>
        </p:spPr>
        <p:txBody>
          <a:bodyPr vert="horz" wrap="square" lIns="0" tIns="18998" rIns="0" bIns="0" rtlCol="0">
            <a:spAutoFit/>
          </a:bodyPr>
          <a:lstStyle/>
          <a:p>
            <a:pPr marL="18998" marR="0" lvl="0" indent="0" algn="l" defTabSz="1367829" rtl="0" eaLnBrk="1" fontAlgn="auto" latinLnBrk="0" hangingPunct="1">
              <a:lnSpc>
                <a:spcPct val="100000"/>
              </a:lnSpc>
              <a:spcBef>
                <a:spcPts val="150"/>
              </a:spcBef>
              <a:spcAft>
                <a:spcPts val="0"/>
              </a:spcAft>
              <a:buClrTx/>
              <a:buSzTx/>
              <a:buFontTx/>
              <a:buNone/>
              <a:tabLst/>
              <a:defRPr/>
            </a:pPr>
            <a:r>
              <a:rPr kumimoji="0" lang="fr-FR" sz="2700" b="0" i="0" u="none" strike="noStrike" kern="0" cap="none" spc="0" normalizeH="0" baseline="0" noProof="0" dirty="0">
                <a:ln>
                  <a:noFill/>
                </a:ln>
                <a:solidFill>
                  <a:srgbClr val="333638"/>
                </a:solidFill>
                <a:effectLst/>
                <a:uLnTx/>
                <a:uFillTx/>
                <a:latin typeface="Roboto "/>
                <a:ea typeface="+mn-ea"/>
                <a:cs typeface="KyivType Sans Medium2"/>
              </a:rPr>
              <a:t>9</a:t>
            </a:r>
            <a:r>
              <a:rPr kumimoji="0" sz="2700" b="0" i="0" u="none" strike="noStrike" kern="0" cap="none" spc="0" normalizeH="0" baseline="0" noProof="0" dirty="0">
                <a:ln>
                  <a:noFill/>
                </a:ln>
                <a:solidFill>
                  <a:srgbClr val="333638"/>
                </a:solidFill>
                <a:effectLst/>
                <a:uLnTx/>
                <a:uFillTx/>
                <a:latin typeface="Roboto "/>
                <a:ea typeface="+mn-ea"/>
                <a:cs typeface="KyivType Sans Medium2"/>
              </a:rPr>
              <a:t>0 </a:t>
            </a:r>
            <a:r>
              <a:rPr kumimoji="0" sz="2700" b="0" i="0" u="none" strike="noStrike" kern="0" cap="none" spc="-30" normalizeH="0" baseline="0" noProof="0" dirty="0">
                <a:ln>
                  <a:noFill/>
                </a:ln>
                <a:solidFill>
                  <a:srgbClr val="333638"/>
                </a:solidFill>
                <a:effectLst/>
                <a:uLnTx/>
                <a:uFillTx/>
                <a:latin typeface="Roboto "/>
                <a:ea typeface="+mn-ea"/>
                <a:cs typeface="KyivType Sans Medium2"/>
              </a:rPr>
              <a:t>min</a:t>
            </a:r>
            <a:r>
              <a:rPr kumimoji="0" lang="fr-FR" sz="2700" b="0" i="0" u="none" strike="noStrike" kern="0" cap="none" spc="-30" normalizeH="0" baseline="0" noProof="0" dirty="0">
                <a:ln>
                  <a:noFill/>
                </a:ln>
                <a:solidFill>
                  <a:srgbClr val="333638"/>
                </a:solidFill>
                <a:effectLst/>
                <a:uLnTx/>
                <a:uFillTx/>
                <a:latin typeface="Roboto "/>
                <a:ea typeface="+mn-ea"/>
                <a:cs typeface="KyivType Sans Medium2"/>
              </a:rPr>
              <a:t>. –</a:t>
            </a:r>
            <a:r>
              <a:rPr lang="fr-FR" sz="2700" kern="0" spc="-30" dirty="0">
                <a:solidFill>
                  <a:srgbClr val="333638"/>
                </a:solidFill>
                <a:latin typeface="Roboto "/>
                <a:cs typeface="KyivType Sans Medium2"/>
              </a:rPr>
              <a:t> WELLNESS</a:t>
            </a:r>
            <a:endParaRPr kumimoji="0" sz="2700" b="0" i="0" u="none" strike="noStrike" kern="0" cap="none" spc="0" normalizeH="0" baseline="0" noProof="0" dirty="0">
              <a:ln>
                <a:noFill/>
              </a:ln>
              <a:solidFill>
                <a:sysClr val="windowText" lastClr="000000"/>
              </a:solidFill>
              <a:effectLst/>
              <a:uLnTx/>
              <a:uFillTx/>
              <a:latin typeface="Roboto "/>
              <a:ea typeface="+mn-ea"/>
              <a:cs typeface="KyivType Sans Medium2"/>
            </a:endParaRPr>
          </a:p>
        </p:txBody>
      </p:sp>
      <p:sp>
        <p:nvSpPr>
          <p:cNvPr id="4" name="ZoneTexte 3">
            <a:extLst>
              <a:ext uri="{FF2B5EF4-FFF2-40B4-BE49-F238E27FC236}">
                <a16:creationId xmlns:a16="http://schemas.microsoft.com/office/drawing/2014/main" id="{36A7ED7A-E828-9E7B-7401-C23DA10B1412}"/>
              </a:ext>
            </a:extLst>
          </p:cNvPr>
          <p:cNvSpPr txBox="1"/>
          <p:nvPr/>
        </p:nvSpPr>
        <p:spPr>
          <a:xfrm>
            <a:off x="6793529" y="2029235"/>
            <a:ext cx="3524321" cy="738664"/>
          </a:xfrm>
          <a:prstGeom prst="rect">
            <a:avLst/>
          </a:prstGeom>
          <a:solidFill>
            <a:srgbClr val="00584A"/>
          </a:solid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4200" b="1"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The Yon-Ka +</a:t>
            </a:r>
          </a:p>
        </p:txBody>
      </p:sp>
      <p:sp>
        <p:nvSpPr>
          <p:cNvPr id="9" name="ZoneTexte 8">
            <a:extLst>
              <a:ext uri="{FF2B5EF4-FFF2-40B4-BE49-F238E27FC236}">
                <a16:creationId xmlns:a16="http://schemas.microsoft.com/office/drawing/2014/main" id="{FBAA0C7B-D246-EC18-C4C5-250A68332836}"/>
              </a:ext>
            </a:extLst>
          </p:cNvPr>
          <p:cNvSpPr txBox="1"/>
          <p:nvPr/>
        </p:nvSpPr>
        <p:spPr>
          <a:xfrm>
            <a:off x="3773960" y="137085"/>
            <a:ext cx="11318316" cy="1200329"/>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7200" b="0" i="0" u="none" strike="noStrike" kern="1200" cap="none" spc="0" normalizeH="0" baseline="0" noProof="0" dirty="0">
                <a:ln>
                  <a:noFill/>
                </a:ln>
                <a:solidFill>
                  <a:prstClr val="black"/>
                </a:solidFill>
                <a:effectLst/>
                <a:uLnTx/>
                <a:uFillTx/>
                <a:latin typeface="KyivType Sans2" panose="00000500000000000000" pitchFamily="50" charset="0"/>
                <a:ea typeface="+mn-ea"/>
                <a:cs typeface="+mn-cs"/>
              </a:rPr>
              <a:t>SLEEP THERAPY</a:t>
            </a:r>
          </a:p>
        </p:txBody>
      </p:sp>
      <p:grpSp>
        <p:nvGrpSpPr>
          <p:cNvPr id="19" name="Groupe 18">
            <a:extLst>
              <a:ext uri="{FF2B5EF4-FFF2-40B4-BE49-F238E27FC236}">
                <a16:creationId xmlns:a16="http://schemas.microsoft.com/office/drawing/2014/main" id="{7D1F30F2-1989-D327-CDD7-5CE33C9EFCD6}"/>
              </a:ext>
            </a:extLst>
          </p:cNvPr>
          <p:cNvGrpSpPr/>
          <p:nvPr/>
        </p:nvGrpSpPr>
        <p:grpSpPr>
          <a:xfrm>
            <a:off x="5029200" y="2892584"/>
            <a:ext cx="4725783" cy="6656205"/>
            <a:chOff x="4979317" y="2892584"/>
            <a:chExt cx="4725783" cy="6656205"/>
          </a:xfrm>
        </p:grpSpPr>
        <p:sp>
          <p:nvSpPr>
            <p:cNvPr id="3" name="ZoneTexte 2">
              <a:extLst>
                <a:ext uri="{FF2B5EF4-FFF2-40B4-BE49-F238E27FC236}">
                  <a16:creationId xmlns:a16="http://schemas.microsoft.com/office/drawing/2014/main" id="{534ED19C-A011-D64A-0AEB-1E6674243809}"/>
                </a:ext>
              </a:extLst>
            </p:cNvPr>
            <p:cNvSpPr txBox="1"/>
            <p:nvPr/>
          </p:nvSpPr>
          <p:spPr>
            <a:xfrm>
              <a:off x="4979317" y="2892584"/>
              <a:ext cx="4685199" cy="3000821"/>
            </a:xfrm>
            <a:prstGeom prst="rect">
              <a:avLst/>
            </a:prstGeom>
            <a:noFill/>
            <a:ln>
              <a:solidFill>
                <a:srgbClr val="0E6E59"/>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lang="en-US" sz="2700" dirty="0">
                <a:solidFill>
                  <a:srgbClr val="202122"/>
                </a:solidFill>
                <a:latin typeface="Roboto Light"/>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lang="en-US" sz="2700" dirty="0">
                  <a:solidFill>
                    <a:srgbClr val="202122"/>
                  </a:solidFill>
                  <a:latin typeface="Roboto Light"/>
                </a:rPr>
                <a:t>Use of </a:t>
              </a:r>
              <a:r>
                <a:rPr lang="en-US" sz="2700" b="1" dirty="0">
                  <a:solidFill>
                    <a:srgbClr val="202122"/>
                  </a:solidFill>
                  <a:latin typeface="Roboto Light"/>
                </a:rPr>
                <a:t>accessories </a:t>
              </a:r>
              <a:r>
                <a:rPr lang="en-US" sz="2700" dirty="0">
                  <a:solidFill>
                    <a:srgbClr val="202122"/>
                  </a:solidFill>
                  <a:latin typeface="Roboto Light"/>
                </a:rPr>
                <a:t>during treatment: </a:t>
              </a:r>
              <a:r>
                <a:rPr lang="en-US" sz="2700" b="1" dirty="0">
                  <a:solidFill>
                    <a:srgbClr val="202122"/>
                  </a:solidFill>
                  <a:latin typeface="Roboto Light"/>
                </a:rPr>
                <a:t>quartz crystal </a:t>
              </a:r>
              <a:r>
                <a:rPr lang="en-US" sz="2700" dirty="0">
                  <a:solidFill>
                    <a:srgbClr val="202122"/>
                  </a:solidFill>
                  <a:latin typeface="Roboto Light"/>
                </a:rPr>
                <a:t>(de-stressing techniques), </a:t>
              </a:r>
              <a:r>
                <a:rPr lang="en-US" sz="2700" b="1" dirty="0">
                  <a:solidFill>
                    <a:srgbClr val="202122"/>
                  </a:solidFill>
                  <a:latin typeface="Roboto Light"/>
                </a:rPr>
                <a:t>hot stones </a:t>
              </a:r>
              <a:r>
                <a:rPr lang="en-US" sz="2700" dirty="0">
                  <a:solidFill>
                    <a:srgbClr val="202122"/>
                  </a:solidFill>
                  <a:latin typeface="Roboto Light"/>
                </a:rPr>
                <a:t>(on areas of tension) for even greater relaxation</a:t>
              </a:r>
              <a:r>
                <a:rPr lang="fr-FR" sz="2700" dirty="0">
                  <a:solidFill>
                    <a:srgbClr val="202122"/>
                  </a:solidFill>
                  <a:latin typeface="Roboto Light"/>
                </a:rPr>
                <a:t> </a:t>
              </a:r>
            </a:p>
            <a:p>
              <a:pPr marL="0" marR="0" lvl="0" indent="0" algn="ctr" defTabSz="1371600" rtl="0" eaLnBrk="1" fontAlgn="auto" latinLnBrk="0" hangingPunct="1">
                <a:lnSpc>
                  <a:spcPct val="100000"/>
                </a:lnSpc>
                <a:spcBef>
                  <a:spcPts val="0"/>
                </a:spcBef>
                <a:spcAft>
                  <a:spcPts val="0"/>
                </a:spcAft>
                <a:buClrTx/>
                <a:buSzTx/>
                <a:buFontTx/>
                <a:buNone/>
                <a:tabLst/>
                <a:defRPr/>
              </a:pPr>
              <a:endParaRPr lang="fr-FR" sz="2700" dirty="0">
                <a:solidFill>
                  <a:srgbClr val="202122"/>
                </a:solidFill>
                <a:latin typeface="Roboto Light"/>
              </a:endParaRPr>
            </a:p>
          </p:txBody>
        </p:sp>
        <p:pic>
          <p:nvPicPr>
            <p:cNvPr id="5" name="Picture 2">
              <a:extLst>
                <a:ext uri="{FF2B5EF4-FFF2-40B4-BE49-F238E27FC236}">
                  <a16:creationId xmlns:a16="http://schemas.microsoft.com/office/drawing/2014/main" id="{1C02A761-8F19-6081-A21E-F7D2DAEC23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24812" y="6864483"/>
              <a:ext cx="2363210" cy="236321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e 9">
              <a:extLst>
                <a:ext uri="{FF2B5EF4-FFF2-40B4-BE49-F238E27FC236}">
                  <a16:creationId xmlns:a16="http://schemas.microsoft.com/office/drawing/2014/main" id="{C09B08FB-11B0-1BCD-E6A9-AF61227CFD99}"/>
                </a:ext>
              </a:extLst>
            </p:cNvPr>
            <p:cNvGrpSpPr/>
            <p:nvPr/>
          </p:nvGrpSpPr>
          <p:grpSpPr>
            <a:xfrm>
              <a:off x="7384348" y="6581165"/>
              <a:ext cx="2320752" cy="2967624"/>
              <a:chOff x="5746464" y="4708291"/>
              <a:chExt cx="1547168" cy="1978416"/>
            </a:xfrm>
          </p:grpSpPr>
          <p:pic>
            <p:nvPicPr>
              <p:cNvPr id="11" name="Image 13">
                <a:extLst>
                  <a:ext uri="{FF2B5EF4-FFF2-40B4-BE49-F238E27FC236}">
                    <a16:creationId xmlns:a16="http://schemas.microsoft.com/office/drawing/2014/main" id="{E68F2797-8ED6-0DE4-8E9B-E11B5155060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886758">
                <a:off x="5746464" y="4708291"/>
                <a:ext cx="1222862" cy="18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3">
                <a:extLst>
                  <a:ext uri="{FF2B5EF4-FFF2-40B4-BE49-F238E27FC236}">
                    <a16:creationId xmlns:a16="http://schemas.microsoft.com/office/drawing/2014/main" id="{41F85E61-0CE5-23CE-7284-8F4C45B8A91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886758">
                <a:off x="6070770" y="4851545"/>
                <a:ext cx="1222862" cy="18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8" name="Groupe 17">
            <a:extLst>
              <a:ext uri="{FF2B5EF4-FFF2-40B4-BE49-F238E27FC236}">
                <a16:creationId xmlns:a16="http://schemas.microsoft.com/office/drawing/2014/main" id="{CD8C30E4-2CD8-3449-C721-9331F0D12F61}"/>
              </a:ext>
            </a:extLst>
          </p:cNvPr>
          <p:cNvGrpSpPr/>
          <p:nvPr/>
        </p:nvGrpSpPr>
        <p:grpSpPr>
          <a:xfrm>
            <a:off x="555464" y="2892584"/>
            <a:ext cx="4248257" cy="6867924"/>
            <a:chOff x="585051" y="3111440"/>
            <a:chExt cx="4248257" cy="6867924"/>
          </a:xfrm>
        </p:grpSpPr>
        <p:sp>
          <p:nvSpPr>
            <p:cNvPr id="8" name="ZoneTexte 7">
              <a:extLst>
                <a:ext uri="{FF2B5EF4-FFF2-40B4-BE49-F238E27FC236}">
                  <a16:creationId xmlns:a16="http://schemas.microsoft.com/office/drawing/2014/main" id="{6CA5D36C-084D-DC53-E40D-B6169486B1C8}"/>
                </a:ext>
              </a:extLst>
            </p:cNvPr>
            <p:cNvSpPr txBox="1"/>
            <p:nvPr/>
          </p:nvSpPr>
          <p:spPr>
            <a:xfrm>
              <a:off x="585051" y="3111440"/>
              <a:ext cx="4216769" cy="3000821"/>
            </a:xfrm>
            <a:prstGeom prst="rect">
              <a:avLst/>
            </a:prstGeom>
            <a:noFill/>
            <a:ln>
              <a:solidFill>
                <a:srgbClr val="0E6E59"/>
              </a:solidFill>
            </a:ln>
          </p:spPr>
          <p:txBody>
            <a:bodyPr wrap="square" rtlCol="0"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dirty="0">
                <a:ln>
                  <a:noFill/>
                </a:ln>
                <a:solidFill>
                  <a:srgbClr val="202122"/>
                </a:solidFill>
                <a:effectLst/>
                <a:uLnTx/>
                <a:uFillTx/>
                <a:latin typeface="Roboto Light"/>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02122"/>
                  </a:solidFill>
                  <a:effectLst/>
                  <a:uLnTx/>
                  <a:uFillTx/>
                  <a:latin typeface="Roboto Light"/>
                  <a:ea typeface="+mn-ea"/>
                  <a:cs typeface="+mn-cs"/>
                </a:rPr>
                <a:t>PHYTO BAIN </a:t>
              </a:r>
              <a:r>
                <a:rPr kumimoji="0" lang="en-US" sz="2700" b="0" i="0" u="none" strike="noStrike" kern="1200" cap="none" spc="0" normalizeH="0" baseline="0" noProof="0" dirty="0">
                  <a:ln>
                    <a:noFill/>
                  </a:ln>
                  <a:solidFill>
                    <a:srgbClr val="202122"/>
                  </a:solidFill>
                  <a:effectLst/>
                  <a:uLnTx/>
                  <a:uFillTx/>
                  <a:latin typeface="Roboto Light"/>
                  <a:ea typeface="+mn-ea"/>
                  <a:cs typeface="+mn-cs"/>
                </a:rPr>
                <a:t>and stimulation of </a:t>
              </a:r>
              <a:r>
                <a:rPr kumimoji="0" lang="en-US" sz="2700" b="1" i="0" u="none" strike="noStrike" kern="1200" cap="none" spc="0" normalizeH="0" baseline="0" noProof="0" dirty="0">
                  <a:ln>
                    <a:noFill/>
                  </a:ln>
                  <a:solidFill>
                    <a:srgbClr val="202122"/>
                  </a:solidFill>
                  <a:effectLst/>
                  <a:uLnTx/>
                  <a:uFillTx/>
                  <a:latin typeface="Roboto Light"/>
                  <a:ea typeface="+mn-ea"/>
                  <a:cs typeface="+mn-cs"/>
                </a:rPr>
                <a:t>9 personalized energy points </a:t>
              </a:r>
              <a:r>
                <a:rPr kumimoji="0" lang="en-US" sz="2700" b="0" i="0" u="none" strike="noStrike" kern="1200" cap="none" spc="0" normalizeH="0" baseline="0" noProof="0" dirty="0">
                  <a:ln>
                    <a:noFill/>
                  </a:ln>
                  <a:solidFill>
                    <a:srgbClr val="202122"/>
                  </a:solidFill>
                  <a:effectLst/>
                  <a:uLnTx/>
                  <a:uFillTx/>
                  <a:latin typeface="Roboto Light"/>
                  <a:ea typeface="+mn-ea"/>
                  <a:cs typeface="+mn-cs"/>
                </a:rPr>
                <a:t>(anti-insomnia, anti-anxiety, pain relief)</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202122"/>
                </a:solidFill>
                <a:effectLst/>
                <a:uLnTx/>
                <a:uFillTx/>
                <a:latin typeface="Roboto Light"/>
                <a:ea typeface="+mn-ea"/>
                <a:cs typeface="+mn-cs"/>
              </a:endParaRPr>
            </a:p>
          </p:txBody>
        </p:sp>
        <p:pic>
          <p:nvPicPr>
            <p:cNvPr id="14" name="Image 13">
              <a:extLst>
                <a:ext uri="{FF2B5EF4-FFF2-40B4-BE49-F238E27FC236}">
                  <a16:creationId xmlns:a16="http://schemas.microsoft.com/office/drawing/2014/main" id="{556F11C0-92E7-8A32-678C-E365F85A29DD}"/>
                </a:ext>
              </a:extLst>
            </p:cNvPr>
            <p:cNvPicPr>
              <a:picLocks noChangeAspect="1"/>
            </p:cNvPicPr>
            <p:nvPr/>
          </p:nvPicPr>
          <p:blipFill>
            <a:blip r:embed="rId5"/>
            <a:stretch>
              <a:fillRect/>
            </a:stretch>
          </p:blipFill>
          <p:spPr>
            <a:xfrm>
              <a:off x="585051" y="6470940"/>
              <a:ext cx="4248257" cy="3508424"/>
            </a:xfrm>
            <a:prstGeom prst="rect">
              <a:avLst/>
            </a:prstGeom>
          </p:spPr>
        </p:pic>
      </p:grpSp>
      <p:grpSp>
        <p:nvGrpSpPr>
          <p:cNvPr id="17" name="Groupe 16">
            <a:extLst>
              <a:ext uri="{FF2B5EF4-FFF2-40B4-BE49-F238E27FC236}">
                <a16:creationId xmlns:a16="http://schemas.microsoft.com/office/drawing/2014/main" id="{43459167-1574-5CAF-19E5-A75A68D20EA2}"/>
              </a:ext>
            </a:extLst>
          </p:cNvPr>
          <p:cNvGrpSpPr/>
          <p:nvPr/>
        </p:nvGrpSpPr>
        <p:grpSpPr>
          <a:xfrm>
            <a:off x="14317532" y="2870046"/>
            <a:ext cx="3415004" cy="6803450"/>
            <a:chOff x="14346251" y="2933762"/>
            <a:chExt cx="3415004" cy="6803450"/>
          </a:xfrm>
        </p:grpSpPr>
        <p:sp>
          <p:nvSpPr>
            <p:cNvPr id="6" name="ZoneTexte 5">
              <a:extLst>
                <a:ext uri="{FF2B5EF4-FFF2-40B4-BE49-F238E27FC236}">
                  <a16:creationId xmlns:a16="http://schemas.microsoft.com/office/drawing/2014/main" id="{0162018A-06AB-CBBE-8E76-602C7541CB13}"/>
                </a:ext>
              </a:extLst>
            </p:cNvPr>
            <p:cNvSpPr txBox="1"/>
            <p:nvPr/>
          </p:nvSpPr>
          <p:spPr>
            <a:xfrm>
              <a:off x="14346251" y="2933762"/>
              <a:ext cx="3415004" cy="3000821"/>
            </a:xfrm>
            <a:prstGeom prst="rect">
              <a:avLst/>
            </a:prstGeom>
            <a:noFill/>
            <a:ln>
              <a:solidFill>
                <a:srgbClr val="0E6E59"/>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dirty="0">
                <a:ln>
                  <a:noFill/>
                </a:ln>
                <a:solidFill>
                  <a:srgbClr val="202122"/>
                </a:solidFill>
                <a:effectLst/>
                <a:uLnTx/>
                <a:uFillTx/>
                <a:latin typeface="Roboto Light"/>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02122"/>
                  </a:solidFill>
                  <a:effectLst/>
                  <a:uLnTx/>
                  <a:uFillTx/>
                  <a:latin typeface="Roboto Light"/>
                  <a:ea typeface="+mn-ea"/>
                  <a:cs typeface="+mn-cs"/>
                </a:rPr>
                <a:t>30-minute option </a:t>
              </a:r>
            </a:p>
            <a:p>
              <a:pPr marL="0" marR="0" lvl="0" indent="0" algn="ctr" defTabSz="1371600" rtl="0" eaLnBrk="1" fontAlgn="auto" latinLnBrk="0" hangingPunct="1">
                <a:lnSpc>
                  <a:spcPct val="100000"/>
                </a:lnSpc>
                <a:spcBef>
                  <a:spcPts val="0"/>
                </a:spcBef>
                <a:spcAft>
                  <a:spcPts val="0"/>
                </a:spcAft>
                <a:buClrTx/>
                <a:buSzTx/>
                <a:buFontTx/>
                <a:buNone/>
                <a:tabLst/>
                <a:defRPr/>
              </a:pPr>
              <a:r>
                <a:rPr lang="en-US" sz="2700" dirty="0">
                  <a:solidFill>
                    <a:srgbClr val="202122"/>
                  </a:solidFill>
                  <a:latin typeface="Roboto Light"/>
                </a:rPr>
                <a:t>to be combined with a face or body treatment (back, energy points) to restore restful sleep</a:t>
              </a:r>
              <a:endParaRPr lang="fr-FR" sz="2700" dirty="0">
                <a:solidFill>
                  <a:srgbClr val="202122"/>
                </a:solidFill>
                <a:latin typeface="Roboto Light"/>
              </a:endParaRPr>
            </a:p>
          </p:txBody>
        </p:sp>
        <p:pic>
          <p:nvPicPr>
            <p:cNvPr id="15" name="Image 14" descr="Une image contenant personne, intérieur, confort, épaule&#10;&#10;Description générée automatiquement">
              <a:extLst>
                <a:ext uri="{FF2B5EF4-FFF2-40B4-BE49-F238E27FC236}">
                  <a16:creationId xmlns:a16="http://schemas.microsoft.com/office/drawing/2014/main" id="{3F0AE8E7-969F-22F0-1063-598CCACA168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4346251" y="6607619"/>
              <a:ext cx="3415004" cy="3129593"/>
            </a:xfrm>
            <a:prstGeom prst="rect">
              <a:avLst/>
            </a:prstGeom>
          </p:spPr>
        </p:pic>
      </p:grpSp>
      <p:grpSp>
        <p:nvGrpSpPr>
          <p:cNvPr id="16" name="Groupe 15">
            <a:extLst>
              <a:ext uri="{FF2B5EF4-FFF2-40B4-BE49-F238E27FC236}">
                <a16:creationId xmlns:a16="http://schemas.microsoft.com/office/drawing/2014/main" id="{B5450999-F213-BB74-4752-7FB6425D0CBC}"/>
              </a:ext>
            </a:extLst>
          </p:cNvPr>
          <p:cNvGrpSpPr/>
          <p:nvPr/>
        </p:nvGrpSpPr>
        <p:grpSpPr>
          <a:xfrm>
            <a:off x="9842013" y="2877195"/>
            <a:ext cx="4298022" cy="6683681"/>
            <a:chOff x="9752838" y="2927397"/>
            <a:chExt cx="4298022" cy="6683681"/>
          </a:xfrm>
        </p:grpSpPr>
        <p:sp>
          <p:nvSpPr>
            <p:cNvPr id="7" name="ZoneTexte 6">
              <a:extLst>
                <a:ext uri="{FF2B5EF4-FFF2-40B4-BE49-F238E27FC236}">
                  <a16:creationId xmlns:a16="http://schemas.microsoft.com/office/drawing/2014/main" id="{73DE65C8-4465-BF9C-FAFD-71B12A3DD489}"/>
                </a:ext>
              </a:extLst>
            </p:cNvPr>
            <p:cNvSpPr txBox="1"/>
            <p:nvPr/>
          </p:nvSpPr>
          <p:spPr>
            <a:xfrm>
              <a:off x="9752838" y="2927397"/>
              <a:ext cx="4298022" cy="3000821"/>
            </a:xfrm>
            <a:prstGeom prst="rect">
              <a:avLst/>
            </a:prstGeom>
            <a:noFill/>
            <a:ln>
              <a:solidFill>
                <a:srgbClr val="0E6E59"/>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dirty="0">
                <a:ln>
                  <a:noFill/>
                </a:ln>
                <a:solidFill>
                  <a:srgbClr val="202122"/>
                </a:solidFill>
                <a:effectLst/>
                <a:uLnTx/>
                <a:uFillTx/>
                <a:latin typeface="Roboto Light"/>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02122"/>
                  </a:solidFill>
                  <a:effectLst/>
                  <a:uLnTx/>
                  <a:uFillTx/>
                  <a:latin typeface="Roboto Light"/>
                  <a:ea typeface="+mn-ea"/>
                  <a:cs typeface="+mn-cs"/>
                </a:rPr>
                <a:t>Unique and 14-step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02122"/>
                  </a:solidFill>
                  <a:effectLst/>
                  <a:uLnTx/>
                  <a:uFillTx/>
                  <a:latin typeface="Roboto Light"/>
                  <a:ea typeface="+mn-ea"/>
                  <a:cs typeface="+mn-cs"/>
                </a:rPr>
                <a:t>multi-sensory experience (specially designed playlist and warmed products)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700" b="0" i="1" u="none" strike="noStrike" kern="1200" cap="none" spc="0" normalizeH="0" baseline="0" noProof="0" dirty="0">
                  <a:ln>
                    <a:noFill/>
                  </a:ln>
                  <a:solidFill>
                    <a:srgbClr val="202122"/>
                  </a:solidFill>
                  <a:effectLst/>
                  <a:uLnTx/>
                  <a:uFillTx/>
                  <a:latin typeface="Roboto Light"/>
                  <a:ea typeface="+mn-ea"/>
                  <a:cs typeface="+mn-cs"/>
                </a:rPr>
                <a:t>YON-KA </a:t>
              </a:r>
              <a:r>
                <a:rPr kumimoji="0" lang="fr-FR" sz="2700" b="0" i="1" u="none" strike="noStrike" kern="1200" cap="none" spc="0" normalizeH="0" baseline="0" noProof="0" dirty="0" err="1">
                  <a:ln>
                    <a:noFill/>
                  </a:ln>
                  <a:solidFill>
                    <a:srgbClr val="202122"/>
                  </a:solidFill>
                  <a:effectLst/>
                  <a:uLnTx/>
                  <a:uFillTx/>
                  <a:latin typeface="Roboto Light"/>
                  <a:ea typeface="+mn-ea"/>
                  <a:cs typeface="+mn-cs"/>
                </a:rPr>
                <a:t>Sleep</a:t>
              </a:r>
              <a:r>
                <a:rPr kumimoji="0" lang="fr-FR" sz="2700" b="0" i="1" u="none" strike="noStrike" kern="1200" cap="none" spc="0" normalizeH="0" baseline="0" noProof="0" dirty="0">
                  <a:ln>
                    <a:noFill/>
                  </a:ln>
                  <a:solidFill>
                    <a:srgbClr val="202122"/>
                  </a:solidFill>
                  <a:effectLst/>
                  <a:uLnTx/>
                  <a:uFillTx/>
                  <a:latin typeface="Roboto Light"/>
                  <a:ea typeface="+mn-ea"/>
                  <a:cs typeface="+mn-cs"/>
                </a:rPr>
                <a:t> </a:t>
              </a:r>
              <a:r>
                <a:rPr kumimoji="0" lang="fr-FR" sz="2700" b="0" i="1" u="none" strike="noStrike" kern="1200" cap="none" spc="0" normalizeH="0" baseline="0" noProof="0" dirty="0" err="1">
                  <a:ln>
                    <a:noFill/>
                  </a:ln>
                  <a:solidFill>
                    <a:srgbClr val="202122"/>
                  </a:solidFill>
                  <a:effectLst/>
                  <a:uLnTx/>
                  <a:uFillTx/>
                  <a:latin typeface="Roboto Light"/>
                  <a:ea typeface="+mn-ea"/>
                  <a:cs typeface="+mn-cs"/>
                </a:rPr>
                <a:t>Therapy</a:t>
              </a:r>
              <a:endParaRPr kumimoji="0" lang="fr-FR" sz="2700" b="0" i="1" u="none" strike="noStrike" kern="1200" cap="none" spc="0" normalizeH="0" baseline="0" noProof="0" dirty="0">
                <a:ln>
                  <a:noFill/>
                </a:ln>
                <a:solidFill>
                  <a:srgbClr val="202122"/>
                </a:solidFill>
                <a:effectLst/>
                <a:uLnTx/>
                <a:uFillTx/>
                <a:latin typeface="Roboto Light"/>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700" b="0" i="1" u="none" strike="noStrike" kern="1200" cap="none" spc="0" normalizeH="0" baseline="0" noProof="0" dirty="0">
                  <a:ln>
                    <a:noFill/>
                  </a:ln>
                  <a:solidFill>
                    <a:srgbClr val="202122"/>
                  </a:solidFill>
                  <a:effectLst/>
                  <a:uLnTx/>
                  <a:uFillTx/>
                  <a:latin typeface="Roboto Light"/>
                  <a:ea typeface="+mn-ea"/>
                  <a:cs typeface="+mn-cs"/>
                </a:rPr>
                <a:t>(Spotify)</a:t>
              </a:r>
            </a:p>
          </p:txBody>
        </p:sp>
        <p:pic>
          <p:nvPicPr>
            <p:cNvPr id="13" name="Image 12">
              <a:extLst>
                <a:ext uri="{FF2B5EF4-FFF2-40B4-BE49-F238E27FC236}">
                  <a16:creationId xmlns:a16="http://schemas.microsoft.com/office/drawing/2014/main" id="{168497E7-FC19-7DD0-C3B9-7900F2F89BD7}"/>
                </a:ext>
              </a:extLst>
            </p:cNvPr>
            <p:cNvPicPr>
              <a:picLocks noChangeAspect="1"/>
            </p:cNvPicPr>
            <p:nvPr/>
          </p:nvPicPr>
          <p:blipFill rotWithShape="1">
            <a:blip r:embed="rId7"/>
            <a:srcRect b="3131"/>
            <a:stretch/>
          </p:blipFill>
          <p:spPr>
            <a:xfrm>
              <a:off x="9978951" y="6581501"/>
              <a:ext cx="3845795" cy="3029577"/>
            </a:xfrm>
            <a:prstGeom prst="rect">
              <a:avLst/>
            </a:prstGeom>
          </p:spPr>
        </p:pic>
      </p:grpSp>
    </p:spTree>
    <p:extLst>
      <p:ext uri="{BB962C8B-B14F-4D97-AF65-F5344CB8AC3E}">
        <p14:creationId xmlns:p14="http://schemas.microsoft.com/office/powerpoint/2010/main" val="392325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476972FA-8F0F-3927-9A77-78D23695C3FD}"/>
              </a:ext>
            </a:extLst>
          </p:cNvPr>
          <p:cNvSpPr txBox="1"/>
          <p:nvPr/>
        </p:nvSpPr>
        <p:spPr>
          <a:xfrm>
            <a:off x="2253254" y="259710"/>
            <a:ext cx="16383000" cy="1200329"/>
          </a:xfrm>
          <a:prstGeom prst="rect">
            <a:avLst/>
          </a:prstGeom>
          <a:noFill/>
        </p:spPr>
        <p:txBody>
          <a:bodyPr wrap="squar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fr-FR" sz="7200" b="0"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rPr>
              <a:t>SLEEP THERAPY </a:t>
            </a:r>
            <a:r>
              <a:rPr kumimoji="0" lang="fr-FR" sz="7200" b="0" i="0" u="none" strike="noStrike" kern="1200" cap="none" spc="0" normalizeH="0" baseline="0" noProof="0" dirty="0" err="1">
                <a:ln>
                  <a:noFill/>
                </a:ln>
                <a:solidFill>
                  <a:srgbClr val="00584A"/>
                </a:solidFill>
                <a:effectLst/>
                <a:uLnTx/>
                <a:uFillTx/>
                <a:latin typeface="KyivType Sans2" panose="00000500000000000000" pitchFamily="50" charset="0"/>
                <a:ea typeface="+mn-ea"/>
                <a:cs typeface="+mn-cs"/>
              </a:rPr>
              <a:t>products</a:t>
            </a:r>
            <a:endParaRPr kumimoji="0" lang="fr-FR" sz="7200" b="0"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endParaRPr>
          </a:p>
        </p:txBody>
      </p:sp>
      <p:pic>
        <p:nvPicPr>
          <p:cNvPr id="8" name="Image 7">
            <a:extLst>
              <a:ext uri="{FF2B5EF4-FFF2-40B4-BE49-F238E27FC236}">
                <a16:creationId xmlns:a16="http://schemas.microsoft.com/office/drawing/2014/main" id="{AE2A6980-F86C-D5E6-88FA-0586AADD6966}"/>
              </a:ext>
            </a:extLst>
          </p:cNvPr>
          <p:cNvPicPr>
            <a:picLocks noChangeAspect="1"/>
          </p:cNvPicPr>
          <p:nvPr/>
        </p:nvPicPr>
        <p:blipFill>
          <a:blip r:embed="rId3"/>
          <a:stretch>
            <a:fillRect/>
          </a:stretch>
        </p:blipFill>
        <p:spPr>
          <a:xfrm>
            <a:off x="2590800" y="1790700"/>
            <a:ext cx="13574401" cy="7660684"/>
          </a:xfrm>
          <a:prstGeom prst="rect">
            <a:avLst/>
          </a:prstGeom>
        </p:spPr>
      </p:pic>
      <p:sp>
        <p:nvSpPr>
          <p:cNvPr id="2" name="Rectangle 1">
            <a:extLst>
              <a:ext uri="{FF2B5EF4-FFF2-40B4-BE49-F238E27FC236}">
                <a16:creationId xmlns:a16="http://schemas.microsoft.com/office/drawing/2014/main" id="{BA87B374-146A-469D-88FA-4990E67CA310}"/>
              </a:ext>
            </a:extLst>
          </p:cNvPr>
          <p:cNvSpPr/>
          <p:nvPr/>
        </p:nvSpPr>
        <p:spPr>
          <a:xfrm>
            <a:off x="8686800" y="3771900"/>
            <a:ext cx="1371600" cy="1581330"/>
          </a:xfrm>
          <a:prstGeom prst="rect">
            <a:avLst/>
          </a:prstGeom>
          <a:noFill/>
          <a:ln w="28575">
            <a:solidFill>
              <a:srgbClr val="005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 name="Groupe 2">
            <a:extLst>
              <a:ext uri="{FF2B5EF4-FFF2-40B4-BE49-F238E27FC236}">
                <a16:creationId xmlns:a16="http://schemas.microsoft.com/office/drawing/2014/main" id="{4931D2B5-A448-4744-9F22-F5952E9E3A05}"/>
              </a:ext>
            </a:extLst>
          </p:cNvPr>
          <p:cNvGrpSpPr/>
          <p:nvPr/>
        </p:nvGrpSpPr>
        <p:grpSpPr>
          <a:xfrm>
            <a:off x="3581400" y="7848319"/>
            <a:ext cx="5105400" cy="2178971"/>
            <a:chOff x="3124200" y="8005290"/>
            <a:chExt cx="5105400" cy="2178971"/>
          </a:xfrm>
        </p:grpSpPr>
        <p:sp>
          <p:nvSpPr>
            <p:cNvPr id="5" name="Rectangle 4">
              <a:extLst>
                <a:ext uri="{FF2B5EF4-FFF2-40B4-BE49-F238E27FC236}">
                  <a16:creationId xmlns:a16="http://schemas.microsoft.com/office/drawing/2014/main" id="{E4027530-691A-4042-B0C0-21D553714F25}"/>
                </a:ext>
              </a:extLst>
            </p:cNvPr>
            <p:cNvSpPr/>
            <p:nvPr/>
          </p:nvSpPr>
          <p:spPr>
            <a:xfrm>
              <a:off x="3353150" y="8218918"/>
              <a:ext cx="4724050" cy="1953782"/>
            </a:xfrm>
            <a:prstGeom prst="rect">
              <a:avLst/>
            </a:prstGeom>
            <a:noFill/>
            <a:ln w="28575">
              <a:solidFill>
                <a:srgbClr val="005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Detoure">
              <a:extLst>
                <a:ext uri="{FF2B5EF4-FFF2-40B4-BE49-F238E27FC236}">
                  <a16:creationId xmlns:a16="http://schemas.microsoft.com/office/drawing/2014/main" id="{066165D8-2872-42FB-93E3-AA922143BB9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24200" y="8005290"/>
              <a:ext cx="1524701" cy="19055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toure">
              <a:extLst>
                <a:ext uri="{FF2B5EF4-FFF2-40B4-BE49-F238E27FC236}">
                  <a16:creationId xmlns:a16="http://schemas.microsoft.com/office/drawing/2014/main" id="{ABAD561A-6970-472C-9726-5D697A597EE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37663" t="36816"/>
            <a:stretch/>
          </p:blipFill>
          <p:spPr bwMode="auto">
            <a:xfrm>
              <a:off x="4475899" y="8956210"/>
              <a:ext cx="950270" cy="12039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toure">
              <a:extLst>
                <a:ext uri="{FF2B5EF4-FFF2-40B4-BE49-F238E27FC236}">
                  <a16:creationId xmlns:a16="http://schemas.microsoft.com/office/drawing/2014/main" id="{1D26D316-1BB4-4772-8E5E-E2B8A62A579E}"/>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31491" t="54765" r="32406" b="3518"/>
            <a:stretch/>
          </p:blipFill>
          <p:spPr bwMode="auto">
            <a:xfrm>
              <a:off x="7257110" y="8829435"/>
              <a:ext cx="726130" cy="1049008"/>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A3264252-FB06-416D-BF59-4ACA32CAC790}"/>
                </a:ext>
              </a:extLst>
            </p:cNvPr>
            <p:cNvSpPr txBox="1"/>
            <p:nvPr/>
          </p:nvSpPr>
          <p:spPr>
            <a:xfrm>
              <a:off x="3353151" y="8462062"/>
              <a:ext cx="4724050" cy="153745"/>
            </a:xfrm>
            <a:prstGeom prst="rect">
              <a:avLst/>
            </a:prstGeom>
            <a:noFill/>
          </p:spPr>
          <p:txBody>
            <a:bodyPr vert="horz" lIns="91440" tIns="45720" rIns="91440" bIns="45720" rtlCol="0" anchor="b">
              <a:normAutofit fontScale="25000" lnSpcReduction="20000"/>
            </a:bodyPr>
            <a:lstStyle/>
            <a:p>
              <a:pPr marL="0" marR="0" lvl="0" indent="0" algn="ctr" fontAlgn="auto">
                <a:lnSpc>
                  <a:spcPct val="90000"/>
                </a:lnSpc>
                <a:spcBef>
                  <a:spcPct val="0"/>
                </a:spcBef>
                <a:spcAft>
                  <a:spcPts val="600"/>
                </a:spcAft>
                <a:buClrTx/>
                <a:buSzTx/>
                <a:tabLst/>
                <a:defRPr/>
              </a:pPr>
              <a:r>
                <a:rPr lang="en-US" sz="7800" dirty="0">
                  <a:latin typeface="+mj-lt"/>
                  <a:ea typeface="+mj-ea"/>
                  <a:cs typeface="+mj-cs"/>
                </a:rPr>
                <a:t>Option </a:t>
              </a:r>
              <a:r>
                <a:rPr lang="en-US" sz="7900" b="1" dirty="0">
                  <a:solidFill>
                    <a:srgbClr val="00584A"/>
                  </a:solidFill>
                  <a:latin typeface="+mj-lt"/>
                  <a:ea typeface="+mj-ea"/>
                  <a:cs typeface="+mj-cs"/>
                </a:rPr>
                <a:t>PHYTO</a:t>
              </a:r>
            </a:p>
          </p:txBody>
        </p:sp>
        <p:sp>
          <p:nvSpPr>
            <p:cNvPr id="10" name="Rectangle 9">
              <a:extLst>
                <a:ext uri="{FF2B5EF4-FFF2-40B4-BE49-F238E27FC236}">
                  <a16:creationId xmlns:a16="http://schemas.microsoft.com/office/drawing/2014/main" id="{05C7043C-7D85-4085-AEEC-B2E852392ECF}"/>
                </a:ext>
              </a:extLst>
            </p:cNvPr>
            <p:cNvSpPr/>
            <p:nvPr/>
          </p:nvSpPr>
          <p:spPr>
            <a:xfrm>
              <a:off x="3276248" y="9757202"/>
              <a:ext cx="1218851" cy="415498"/>
            </a:xfrm>
            <a:prstGeom prst="rect">
              <a:avLst/>
            </a:prstGeom>
          </p:spPr>
          <p:txBody>
            <a:bodyPr wrap="square">
              <a:spAutoFit/>
            </a:bodyPr>
            <a:lstStyle/>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HUILE DE MASSAGE</a:t>
              </a:r>
            </a:p>
          </p:txBody>
        </p:sp>
        <p:sp>
          <p:nvSpPr>
            <p:cNvPr id="11" name="Rectangle 10">
              <a:extLst>
                <a:ext uri="{FF2B5EF4-FFF2-40B4-BE49-F238E27FC236}">
                  <a16:creationId xmlns:a16="http://schemas.microsoft.com/office/drawing/2014/main" id="{BD5A803E-2BD1-4A84-939C-C4E3C65B5C9F}"/>
                </a:ext>
              </a:extLst>
            </p:cNvPr>
            <p:cNvSpPr/>
            <p:nvPr/>
          </p:nvSpPr>
          <p:spPr>
            <a:xfrm>
              <a:off x="4191876" y="9757202"/>
              <a:ext cx="1518316" cy="415498"/>
            </a:xfrm>
            <a:prstGeom prst="rect">
              <a:avLst/>
            </a:prstGeom>
          </p:spPr>
          <p:txBody>
            <a:bodyPr wrap="square">
              <a:spAutoFit/>
            </a:bodyPr>
            <a:lstStyle/>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CONCENTRE AROMATIQUE</a:t>
              </a:r>
              <a:r>
                <a:rPr kumimoji="0" lang="fr-FR" sz="1050" b="1" i="0" u="none" strike="noStrike" kern="1200" cap="none" spc="0" normalizeH="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 DETOX</a:t>
              </a:r>
              <a:endParaRPr kumimoji="0" lang="fr-FR" sz="105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endParaRPr>
            </a:p>
          </p:txBody>
        </p:sp>
        <p:sp>
          <p:nvSpPr>
            <p:cNvPr id="12" name="Rectangle 11">
              <a:extLst>
                <a:ext uri="{FF2B5EF4-FFF2-40B4-BE49-F238E27FC236}">
                  <a16:creationId xmlns:a16="http://schemas.microsoft.com/office/drawing/2014/main" id="{BC6B2445-FB0E-49A5-A0AF-968982D0ABB9}"/>
                </a:ext>
              </a:extLst>
            </p:cNvPr>
            <p:cNvSpPr/>
            <p:nvPr/>
          </p:nvSpPr>
          <p:spPr>
            <a:xfrm>
              <a:off x="7010749" y="9768763"/>
              <a:ext cx="1218851" cy="415498"/>
            </a:xfrm>
            <a:prstGeom prst="rect">
              <a:avLst/>
            </a:prstGeom>
          </p:spPr>
          <p:txBody>
            <a:bodyPr wrap="square">
              <a:spAutoFit/>
            </a:bodyPr>
            <a:lstStyle/>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SERUM </a:t>
              </a:r>
            </a:p>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HYDRA N°1</a:t>
              </a:r>
            </a:p>
          </p:txBody>
        </p:sp>
        <p:pic>
          <p:nvPicPr>
            <p:cNvPr id="2050" name="Picture 2" descr="Detoure">
              <a:extLst>
                <a:ext uri="{FF2B5EF4-FFF2-40B4-BE49-F238E27FC236}">
                  <a16:creationId xmlns:a16="http://schemas.microsoft.com/office/drawing/2014/main" id="{37F3624D-B14F-4AF3-969F-131EB61D6B7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7080" t="46296" r="7407" b="14751"/>
            <a:stretch/>
          </p:blipFill>
          <p:spPr bwMode="auto">
            <a:xfrm>
              <a:off x="5841467" y="8986548"/>
              <a:ext cx="1353175" cy="77050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9E585CA7-0A8B-4D7A-8A01-9F3B454F485D}"/>
                </a:ext>
              </a:extLst>
            </p:cNvPr>
            <p:cNvSpPr/>
            <p:nvPr/>
          </p:nvSpPr>
          <p:spPr>
            <a:xfrm>
              <a:off x="5975791" y="9768763"/>
              <a:ext cx="1218851" cy="253916"/>
            </a:xfrm>
            <a:prstGeom prst="rect">
              <a:avLst/>
            </a:prstGeom>
          </p:spPr>
          <p:txBody>
            <a:bodyPr wrap="square">
              <a:spAutoFit/>
            </a:bodyPr>
            <a:lstStyle/>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NUTRI +</a:t>
              </a:r>
            </a:p>
          </p:txBody>
        </p:sp>
      </p:grpSp>
      <p:sp>
        <p:nvSpPr>
          <p:cNvPr id="16" name="object 18">
            <a:extLst>
              <a:ext uri="{FF2B5EF4-FFF2-40B4-BE49-F238E27FC236}">
                <a16:creationId xmlns:a16="http://schemas.microsoft.com/office/drawing/2014/main" id="{669E5D0B-AEB8-41A8-86A8-3F2AF1B132B3}"/>
              </a:ext>
            </a:extLst>
          </p:cNvPr>
          <p:cNvSpPr/>
          <p:nvPr/>
        </p:nvSpPr>
        <p:spPr>
          <a:xfrm rot="16609353" flipV="1">
            <a:off x="9233279" y="7004828"/>
            <a:ext cx="2091009" cy="468653"/>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C481A"/>
          </a:solidFill>
          <a:ln>
            <a:solidFill>
              <a:srgbClr val="00584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327294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C5A1CD33-A09E-6207-9AE5-8965666C9F7E}"/>
              </a:ext>
            </a:extLst>
          </p:cNvPr>
          <p:cNvSpPr txBox="1"/>
          <p:nvPr/>
        </p:nvSpPr>
        <p:spPr>
          <a:xfrm>
            <a:off x="8540262" y="1006894"/>
            <a:ext cx="8998260" cy="1415773"/>
          </a:xfrm>
          <a:prstGeom prst="rect">
            <a:avLst/>
          </a:prstGeom>
          <a:noFill/>
        </p:spPr>
        <p:txBody>
          <a:bodyPr vert="horz" lIns="91440" tIns="45720" rIns="91440" bIns="45720" rtlCol="0" anchor="b">
            <a:normAutofit fontScale="70000" lnSpcReduction="20000"/>
          </a:bodyPr>
          <a:lstStyle/>
          <a:p>
            <a:pPr marL="0" marR="0" lvl="0" indent="0" algn="ctr" fontAlgn="auto">
              <a:lnSpc>
                <a:spcPct val="90000"/>
              </a:lnSpc>
              <a:spcBef>
                <a:spcPct val="0"/>
              </a:spcBef>
              <a:spcAft>
                <a:spcPts val="600"/>
              </a:spcAft>
              <a:buClrTx/>
              <a:buSzTx/>
              <a:tabLst/>
              <a:defRPr/>
            </a:pPr>
            <a:r>
              <a:rPr kumimoji="0" lang="en-US" sz="7800" b="1" i="0" u="none" strike="noStrike" cap="none" spc="0" normalizeH="0" baseline="0" noProof="0" dirty="0">
                <a:ln>
                  <a:noFill/>
                </a:ln>
                <a:solidFill>
                  <a:srgbClr val="00584A"/>
                </a:solidFill>
                <a:effectLst/>
                <a:uLnTx/>
                <a:uFillTx/>
                <a:latin typeface="+mj-lt"/>
                <a:ea typeface="+mj-ea"/>
                <a:cs typeface="+mj-cs"/>
              </a:rPr>
              <a:t>CBD </a:t>
            </a:r>
            <a:r>
              <a:rPr kumimoji="0" lang="en-US" sz="7800" b="0" i="0" u="none" strike="noStrike" cap="none" spc="0" normalizeH="0" baseline="0" noProof="0" dirty="0">
                <a:ln>
                  <a:noFill/>
                </a:ln>
                <a:effectLst/>
                <a:uLnTx/>
                <a:uFillTx/>
                <a:latin typeface="+mj-lt"/>
                <a:ea typeface="+mj-ea"/>
                <a:cs typeface="+mj-cs"/>
              </a:rPr>
              <a:t>SLEEP THERAPY</a:t>
            </a:r>
          </a:p>
          <a:p>
            <a:pPr marL="0" marR="0" lvl="0" indent="0" algn="ctr" fontAlgn="auto">
              <a:lnSpc>
                <a:spcPct val="90000"/>
              </a:lnSpc>
              <a:spcBef>
                <a:spcPct val="0"/>
              </a:spcBef>
              <a:spcAft>
                <a:spcPts val="600"/>
              </a:spcAft>
              <a:buClrTx/>
              <a:buSzTx/>
              <a:tabLst/>
              <a:defRPr/>
            </a:pPr>
            <a:r>
              <a:rPr lang="en-US" sz="7800" dirty="0">
                <a:latin typeface="+mj-lt"/>
                <a:ea typeface="+mj-ea"/>
                <a:cs typeface="+mj-cs"/>
              </a:rPr>
              <a:t>Option </a:t>
            </a:r>
            <a:r>
              <a:rPr lang="en-US" sz="7900" b="1" dirty="0">
                <a:solidFill>
                  <a:srgbClr val="00584A"/>
                </a:solidFill>
                <a:latin typeface="+mj-lt"/>
                <a:ea typeface="+mj-ea"/>
                <a:cs typeface="+mj-cs"/>
              </a:rPr>
              <a:t>PHYTO</a:t>
            </a:r>
          </a:p>
        </p:txBody>
      </p:sp>
      <p:pic>
        <p:nvPicPr>
          <p:cNvPr id="17" name="Image 16">
            <a:extLst>
              <a:ext uri="{FF2B5EF4-FFF2-40B4-BE49-F238E27FC236}">
                <a16:creationId xmlns:a16="http://schemas.microsoft.com/office/drawing/2014/main" id="{37279A21-1058-1B35-02DA-7DA73A62D1BA}"/>
              </a:ext>
            </a:extLst>
          </p:cNvPr>
          <p:cNvPicPr>
            <a:picLocks noChangeAspect="1"/>
          </p:cNvPicPr>
          <p:nvPr/>
        </p:nvPicPr>
        <p:blipFill>
          <a:blip r:embed="rId3"/>
          <a:stretch>
            <a:fillRect/>
          </a:stretch>
        </p:blipFill>
        <p:spPr>
          <a:xfrm>
            <a:off x="0" y="0"/>
            <a:ext cx="8153400" cy="10265072"/>
          </a:xfrm>
          <a:prstGeom prst="rect">
            <a:avLst/>
          </a:prstGeom>
        </p:spPr>
      </p:pic>
      <p:sp>
        <p:nvSpPr>
          <p:cNvPr id="5" name="ZoneTexte 4">
            <a:extLst>
              <a:ext uri="{FF2B5EF4-FFF2-40B4-BE49-F238E27FC236}">
                <a16:creationId xmlns:a16="http://schemas.microsoft.com/office/drawing/2014/main" id="{6F2E84F0-FC73-4471-976C-D637B98F16E7}"/>
              </a:ext>
            </a:extLst>
          </p:cNvPr>
          <p:cNvSpPr txBox="1"/>
          <p:nvPr/>
        </p:nvSpPr>
        <p:spPr>
          <a:xfrm>
            <a:off x="10134600" y="3162300"/>
            <a:ext cx="5527680" cy="338554"/>
          </a:xfrm>
          <a:prstGeom prst="rect">
            <a:avLst/>
          </a:prstGeom>
          <a:noFill/>
        </p:spPr>
        <p:txBody>
          <a:bodyPr wrap="square" rtlCol="0">
            <a:spAutoFit/>
          </a:bodyPr>
          <a:lstStyle>
            <a:defPPr>
              <a:defRPr lang="en-US"/>
            </a:defPPr>
            <a:lvl1pPr lvl="0" defTabSz="1371669">
              <a:defRPr sz="1600">
                <a:solidFill>
                  <a:prstClr val="black"/>
                </a:solidFill>
                <a:latin typeface="Roboto Light"/>
              </a:defRPr>
            </a:lvl1pPr>
          </a:lstStyle>
          <a:p>
            <a:r>
              <a:rPr lang="fr-FR" dirty="0"/>
              <a:t>HUILE NEUTRE + CONCENTRE AROMATIQUE DETOX</a:t>
            </a:r>
          </a:p>
        </p:txBody>
      </p:sp>
      <p:sp>
        <p:nvSpPr>
          <p:cNvPr id="6" name="ZoneTexte 5">
            <a:extLst>
              <a:ext uri="{FF2B5EF4-FFF2-40B4-BE49-F238E27FC236}">
                <a16:creationId xmlns:a16="http://schemas.microsoft.com/office/drawing/2014/main" id="{640AA8E9-1462-4374-819A-B7B0641F774E}"/>
              </a:ext>
            </a:extLst>
          </p:cNvPr>
          <p:cNvSpPr txBox="1"/>
          <p:nvPr/>
        </p:nvSpPr>
        <p:spPr>
          <a:xfrm>
            <a:off x="10134602" y="7277100"/>
            <a:ext cx="4800598" cy="338554"/>
          </a:xfrm>
          <a:prstGeom prst="rect">
            <a:avLst/>
          </a:prstGeom>
          <a:noFill/>
        </p:spPr>
        <p:txBody>
          <a:bodyPr wrap="square" rtlCol="0">
            <a:spAutoFit/>
          </a:bodyPr>
          <a:lstStyle>
            <a:defPPr>
              <a:defRPr lang="en-US"/>
            </a:defPPr>
            <a:lvl1pPr lvl="0" defTabSz="1371669">
              <a:defRPr sz="1600">
                <a:solidFill>
                  <a:prstClr val="black"/>
                </a:solidFill>
                <a:latin typeface="Roboto Light"/>
              </a:defRPr>
            </a:lvl1pPr>
          </a:lstStyle>
          <a:p>
            <a:r>
              <a:rPr lang="fr-FR" dirty="0"/>
              <a:t>PHYTO 52/58 + NUTRI+ (1/2 </a:t>
            </a:r>
            <a:r>
              <a:rPr lang="fr-FR" dirty="0" err="1"/>
              <a:t>ampoula</a:t>
            </a:r>
            <a:r>
              <a:rPr lang="fr-FR" dirty="0"/>
              <a:t>)</a:t>
            </a:r>
          </a:p>
        </p:txBody>
      </p:sp>
      <p:sp>
        <p:nvSpPr>
          <p:cNvPr id="8" name="ZoneTexte 7">
            <a:extLst>
              <a:ext uri="{FF2B5EF4-FFF2-40B4-BE49-F238E27FC236}">
                <a16:creationId xmlns:a16="http://schemas.microsoft.com/office/drawing/2014/main" id="{38923630-2F4A-43D0-8FC5-EE0AC849737B}"/>
              </a:ext>
            </a:extLst>
          </p:cNvPr>
          <p:cNvSpPr txBox="1"/>
          <p:nvPr/>
        </p:nvSpPr>
        <p:spPr>
          <a:xfrm>
            <a:off x="10134600" y="8864607"/>
            <a:ext cx="3124198" cy="830997"/>
          </a:xfrm>
          <a:prstGeom prst="rect">
            <a:avLst/>
          </a:prstGeom>
          <a:noFill/>
        </p:spPr>
        <p:txBody>
          <a:bodyPr wrap="square" rtlCol="0">
            <a:spAutoFit/>
          </a:bodyPr>
          <a:lstStyle>
            <a:defPPr>
              <a:defRPr lang="en-US"/>
            </a:defPPr>
            <a:lvl1pPr lvl="0" algn="ctr" defTabSz="1371669">
              <a:defRPr sz="2000">
                <a:solidFill>
                  <a:prstClr val="black"/>
                </a:solidFill>
                <a:latin typeface="Roboto Light"/>
              </a:defRPr>
            </a:lvl1pPr>
          </a:lstStyle>
          <a:p>
            <a:pPr algn="l"/>
            <a:r>
              <a:rPr lang="fr-FR" sz="1600" dirty="0"/>
              <a:t>PHYTO CONTOUR</a:t>
            </a:r>
          </a:p>
          <a:p>
            <a:pPr algn="l"/>
            <a:r>
              <a:rPr lang="fr-FR" sz="1600" dirty="0"/>
              <a:t>SERUM HYDRA N°1</a:t>
            </a:r>
          </a:p>
          <a:p>
            <a:pPr algn="l"/>
            <a:r>
              <a:rPr lang="fr-FR" sz="1600" dirty="0"/>
              <a:t>CREME PHYTO 58/52</a:t>
            </a:r>
          </a:p>
        </p:txBody>
      </p:sp>
      <p:cxnSp>
        <p:nvCxnSpPr>
          <p:cNvPr id="3" name="Connecteur droit avec flèche 2">
            <a:extLst>
              <a:ext uri="{FF2B5EF4-FFF2-40B4-BE49-F238E27FC236}">
                <a16:creationId xmlns:a16="http://schemas.microsoft.com/office/drawing/2014/main" id="{2EAF3144-CE5E-4D18-9780-90AEED950428}"/>
              </a:ext>
            </a:extLst>
          </p:cNvPr>
          <p:cNvCxnSpPr/>
          <p:nvPr/>
        </p:nvCxnSpPr>
        <p:spPr>
          <a:xfrm>
            <a:off x="8534400" y="3291336"/>
            <a:ext cx="1219200" cy="0"/>
          </a:xfrm>
          <a:prstGeom prst="straightConnector1">
            <a:avLst/>
          </a:prstGeom>
          <a:ln w="38100">
            <a:solidFill>
              <a:srgbClr val="06574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2463A220-6EB0-4621-8EFC-5B986915FEA4}"/>
              </a:ext>
            </a:extLst>
          </p:cNvPr>
          <p:cNvCxnSpPr/>
          <p:nvPr/>
        </p:nvCxnSpPr>
        <p:spPr>
          <a:xfrm>
            <a:off x="8534400" y="7429500"/>
            <a:ext cx="1219200" cy="0"/>
          </a:xfrm>
          <a:prstGeom prst="straightConnector1">
            <a:avLst/>
          </a:prstGeom>
          <a:ln w="38100">
            <a:solidFill>
              <a:srgbClr val="06574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772A46AE-E1CF-4918-8294-1CB1BB661594}"/>
              </a:ext>
            </a:extLst>
          </p:cNvPr>
          <p:cNvCxnSpPr/>
          <p:nvPr/>
        </p:nvCxnSpPr>
        <p:spPr>
          <a:xfrm>
            <a:off x="8534400" y="9258300"/>
            <a:ext cx="1219200" cy="0"/>
          </a:xfrm>
          <a:prstGeom prst="straightConnector1">
            <a:avLst/>
          </a:prstGeom>
          <a:ln w="38100">
            <a:solidFill>
              <a:srgbClr val="065742"/>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8E2BE2-95F6-4635-B866-855BA78D701E}"/>
              </a:ext>
            </a:extLst>
          </p:cNvPr>
          <p:cNvSpPr/>
          <p:nvPr/>
        </p:nvSpPr>
        <p:spPr>
          <a:xfrm>
            <a:off x="8762999" y="9364054"/>
            <a:ext cx="908291" cy="84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a:extLst>
              <a:ext uri="{FF2B5EF4-FFF2-40B4-BE49-F238E27FC236}">
                <a16:creationId xmlns:a16="http://schemas.microsoft.com/office/drawing/2014/main" id="{46A9C762-3241-4E72-A301-C77E552F47C9}"/>
              </a:ext>
            </a:extLst>
          </p:cNvPr>
          <p:cNvCxnSpPr>
            <a:cxnSpLocks/>
          </p:cNvCxnSpPr>
          <p:nvPr/>
        </p:nvCxnSpPr>
        <p:spPr>
          <a:xfrm flipH="1">
            <a:off x="7731119" y="7734300"/>
            <a:ext cx="22230" cy="25527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C6A76C2-FF40-4D8F-A2FE-1C5C428F113B}"/>
              </a:ext>
            </a:extLst>
          </p:cNvPr>
          <p:cNvSpPr/>
          <p:nvPr/>
        </p:nvSpPr>
        <p:spPr>
          <a:xfrm>
            <a:off x="-11724" y="8864606"/>
            <a:ext cx="15674003" cy="830997"/>
          </a:xfrm>
          <a:prstGeom prst="rect">
            <a:avLst/>
          </a:prstGeom>
          <a:noFill/>
          <a:ln w="28575">
            <a:solidFill>
              <a:srgbClr val="065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B9021520-9AD7-48C5-BF48-8EEB892BF754}"/>
              </a:ext>
            </a:extLst>
          </p:cNvPr>
          <p:cNvSpPr/>
          <p:nvPr/>
        </p:nvSpPr>
        <p:spPr>
          <a:xfrm>
            <a:off x="1" y="7171347"/>
            <a:ext cx="15662278" cy="475084"/>
          </a:xfrm>
          <a:prstGeom prst="rect">
            <a:avLst/>
          </a:prstGeom>
          <a:noFill/>
          <a:ln w="28575">
            <a:solidFill>
              <a:srgbClr val="065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AD0A3603-F420-4223-BC75-B3F72F0CE5F3}"/>
              </a:ext>
            </a:extLst>
          </p:cNvPr>
          <p:cNvSpPr/>
          <p:nvPr/>
        </p:nvSpPr>
        <p:spPr>
          <a:xfrm>
            <a:off x="152401" y="3009899"/>
            <a:ext cx="15509878" cy="630943"/>
          </a:xfrm>
          <a:prstGeom prst="rect">
            <a:avLst/>
          </a:prstGeom>
          <a:noFill/>
          <a:ln w="28575">
            <a:solidFill>
              <a:srgbClr val="065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26">
            <a:extLst>
              <a:ext uri="{FF2B5EF4-FFF2-40B4-BE49-F238E27FC236}">
                <a16:creationId xmlns:a16="http://schemas.microsoft.com/office/drawing/2014/main" id="{FAF6855C-A183-4A66-90AD-E305AA0FEE17}"/>
              </a:ext>
            </a:extLst>
          </p:cNvPr>
          <p:cNvCxnSpPr>
            <a:cxnSpLocks/>
          </p:cNvCxnSpPr>
          <p:nvPr/>
        </p:nvCxnSpPr>
        <p:spPr>
          <a:xfrm flipH="1">
            <a:off x="7116117" y="7892842"/>
            <a:ext cx="1274463" cy="7664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18935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 bain de pieds, un rituel relaxant mais aussi plein d'autres vertus">
            <a:extLst>
              <a:ext uri="{FF2B5EF4-FFF2-40B4-BE49-F238E27FC236}">
                <a16:creationId xmlns:a16="http://schemas.microsoft.com/office/drawing/2014/main" id="{D1CB5C4F-5770-D1A3-C3D4-71CF829A04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55120" y="5088532"/>
            <a:ext cx="5099121" cy="3401762"/>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9A0737F2-B30A-3510-C255-CD6405D9636E}"/>
              </a:ext>
            </a:extLst>
          </p:cNvPr>
          <p:cNvSpPr txBox="1"/>
          <p:nvPr/>
        </p:nvSpPr>
        <p:spPr>
          <a:xfrm>
            <a:off x="4257672" y="1704345"/>
            <a:ext cx="9772650"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700" b="1" i="0" u="none" strike="noStrike" kern="1200" cap="none" spc="0" normalizeH="0" baseline="0" noProof="0" dirty="0">
                <a:ln>
                  <a:noFill/>
                </a:ln>
                <a:solidFill>
                  <a:srgbClr val="006653"/>
                </a:solidFill>
                <a:effectLst/>
                <a:uLnTx/>
                <a:uFillTx/>
                <a:latin typeface="Roboto Light"/>
                <a:ea typeface="+mn-ea"/>
                <a:cs typeface="+mn-cs"/>
              </a:rPr>
              <a:t>Research customer needs and expectations using open-ended, sleep-oriented questions</a:t>
            </a:r>
          </a:p>
        </p:txBody>
      </p:sp>
      <p:sp>
        <p:nvSpPr>
          <p:cNvPr id="5" name="ZoneTexte 4">
            <a:extLst>
              <a:ext uri="{FF2B5EF4-FFF2-40B4-BE49-F238E27FC236}">
                <a16:creationId xmlns:a16="http://schemas.microsoft.com/office/drawing/2014/main" id="{58E7A8BE-957A-6185-979D-C5349586B9DD}"/>
              </a:ext>
            </a:extLst>
          </p:cNvPr>
          <p:cNvSpPr txBox="1"/>
          <p:nvPr/>
        </p:nvSpPr>
        <p:spPr>
          <a:xfrm>
            <a:off x="4622005" y="2826972"/>
            <a:ext cx="9043988"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700" b="1" i="1" u="none" strike="noStrike" kern="1200" cap="none" spc="0" normalizeH="0" baseline="0" noProof="0" dirty="0">
                <a:ln>
                  <a:noFill/>
                </a:ln>
                <a:solidFill>
                  <a:prstClr val="black"/>
                </a:solidFill>
                <a:effectLst/>
                <a:uLnTx/>
                <a:uFillTx/>
                <a:latin typeface="Roboto Light"/>
                <a:ea typeface="+mn-ea"/>
                <a:cs typeface="+mn-cs"/>
              </a:rPr>
              <a:t>"How are you feeling today?"</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700" b="1" i="1" u="none" strike="noStrike" kern="1200" cap="none" spc="0" normalizeH="0" baseline="0" noProof="0" dirty="0">
                <a:ln>
                  <a:noFill/>
                </a:ln>
                <a:solidFill>
                  <a:prstClr val="black"/>
                </a:solidFill>
                <a:effectLst/>
                <a:uLnTx/>
                <a:uFillTx/>
                <a:latin typeface="Roboto Light"/>
                <a:ea typeface="+mn-ea"/>
                <a:cs typeface="+mn-cs"/>
              </a:rPr>
              <a:t>"What is the quality of your sleep right now?"</a:t>
            </a:r>
          </a:p>
        </p:txBody>
      </p:sp>
      <p:sp>
        <p:nvSpPr>
          <p:cNvPr id="6" name="ZoneTexte 5">
            <a:extLst>
              <a:ext uri="{FF2B5EF4-FFF2-40B4-BE49-F238E27FC236}">
                <a16:creationId xmlns:a16="http://schemas.microsoft.com/office/drawing/2014/main" id="{99317924-F0CF-CA4B-4DFE-823B505700A6}"/>
              </a:ext>
            </a:extLst>
          </p:cNvPr>
          <p:cNvSpPr txBox="1"/>
          <p:nvPr/>
        </p:nvSpPr>
        <p:spPr>
          <a:xfrm>
            <a:off x="1404254" y="4472829"/>
            <a:ext cx="10750866" cy="50783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700" b="0" i="1" u="none" strike="noStrike" kern="1200" cap="none" spc="0" normalizeH="0" baseline="0" noProof="0" dirty="0">
                <a:ln>
                  <a:noFill/>
                </a:ln>
                <a:solidFill>
                  <a:prstClr val="black"/>
                </a:solidFill>
                <a:effectLst/>
                <a:uLnTx/>
                <a:uFillTx/>
                <a:latin typeface="Roboto Light"/>
                <a:ea typeface="+mn-ea"/>
                <a:cs typeface="+mn-cs"/>
              </a:rPr>
              <a:t>"On average, how many times do you wake up during the night?"</a:t>
            </a:r>
          </a:p>
        </p:txBody>
      </p:sp>
      <p:sp>
        <p:nvSpPr>
          <p:cNvPr id="7" name="ZoneTexte 6">
            <a:extLst>
              <a:ext uri="{FF2B5EF4-FFF2-40B4-BE49-F238E27FC236}">
                <a16:creationId xmlns:a16="http://schemas.microsoft.com/office/drawing/2014/main" id="{ACE3FF5E-B92D-C635-7603-63A66AA03B40}"/>
              </a:ext>
            </a:extLst>
          </p:cNvPr>
          <p:cNvSpPr txBox="1"/>
          <p:nvPr/>
        </p:nvSpPr>
        <p:spPr>
          <a:xfrm>
            <a:off x="868472" y="3971511"/>
            <a:ext cx="7970728" cy="507831"/>
          </a:xfrm>
          <a:prstGeom prst="rect">
            <a:avLst/>
          </a:prstGeom>
          <a:noFill/>
        </p:spPr>
        <p:txBody>
          <a:bodyPr wrap="square" rtlCol="0">
            <a:spAutoFit/>
          </a:bodyPr>
          <a:lstStyle/>
          <a:p>
            <a:pPr marL="428625" marR="0" lvl="0" indent="-428625" algn="l" defTabSz="13716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2700" b="1" i="0" u="none" strike="noStrike" kern="1200" cap="none" spc="0" normalizeH="0" baseline="0" noProof="0" dirty="0">
                <a:ln>
                  <a:noFill/>
                </a:ln>
                <a:solidFill>
                  <a:prstClr val="black"/>
                </a:solidFill>
                <a:effectLst/>
                <a:uLnTx/>
                <a:uFillTx/>
                <a:latin typeface="Roboto Light"/>
                <a:ea typeface="+mn-ea"/>
                <a:cs typeface="+mn-cs"/>
              </a:rPr>
              <a:t>Insomnia</a:t>
            </a:r>
            <a:r>
              <a:rPr kumimoji="0" lang="fr-FR" sz="2700" b="0" i="0" u="none" strike="noStrike" kern="1200" cap="none" spc="0" normalizeH="0" baseline="0" noProof="0" dirty="0">
                <a:ln>
                  <a:noFill/>
                </a:ln>
                <a:solidFill>
                  <a:prstClr val="black"/>
                </a:solidFill>
                <a:effectLst/>
                <a:uLnTx/>
                <a:uFillTx/>
                <a:latin typeface="Roboto Light"/>
                <a:ea typeface="+mn-ea"/>
                <a:cs typeface="+mn-cs"/>
              </a:rPr>
              <a:t>: </a:t>
            </a:r>
            <a:r>
              <a:rPr kumimoji="0" lang="fr-FR" sz="2700" b="0" i="0" u="none" strike="noStrike" kern="1200" cap="none" spc="0" normalizeH="0" baseline="0" noProof="0" dirty="0" err="1">
                <a:ln>
                  <a:noFill/>
                </a:ln>
                <a:solidFill>
                  <a:prstClr val="black"/>
                </a:solidFill>
                <a:effectLst/>
                <a:uLnTx/>
                <a:uFillTx/>
                <a:latin typeface="Roboto Light"/>
                <a:ea typeface="+mn-ea"/>
                <a:cs typeface="+mn-cs"/>
              </a:rPr>
              <a:t>energy</a:t>
            </a:r>
            <a:r>
              <a:rPr kumimoji="0" lang="fr-FR" sz="2700" b="0" i="0" u="none" strike="noStrike" kern="1200" cap="none" spc="0" normalizeH="0" baseline="0" noProof="0" dirty="0">
                <a:ln>
                  <a:noFill/>
                </a:ln>
                <a:solidFill>
                  <a:prstClr val="black"/>
                </a:solidFill>
                <a:effectLst/>
                <a:uLnTx/>
                <a:uFillTx/>
                <a:latin typeface="Roboto Light"/>
                <a:ea typeface="+mn-ea"/>
                <a:cs typeface="+mn-cs"/>
              </a:rPr>
              <a:t> points = </a:t>
            </a:r>
            <a:r>
              <a:rPr kumimoji="0" lang="fr-FR" sz="2700" b="0" i="0" u="none" strike="noStrike" kern="1200" cap="none" spc="0" normalizeH="0" baseline="0" noProof="0" dirty="0" err="1">
                <a:ln>
                  <a:noFill/>
                </a:ln>
                <a:solidFill>
                  <a:prstClr val="black"/>
                </a:solidFill>
                <a:effectLst/>
                <a:uLnTx/>
                <a:uFillTx/>
                <a:latin typeface="Roboto Light"/>
                <a:ea typeface="+mn-ea"/>
                <a:cs typeface="+mn-cs"/>
              </a:rPr>
              <a:t>ankles</a:t>
            </a:r>
            <a:endParaRPr kumimoji="0" lang="fr-FR" sz="2700" b="0" i="0" u="none" strike="noStrike" kern="1200" cap="none" spc="0" normalizeH="0" baseline="0" noProof="0" dirty="0">
              <a:ln>
                <a:noFill/>
              </a:ln>
              <a:solidFill>
                <a:prstClr val="black"/>
              </a:solidFill>
              <a:effectLst/>
              <a:uLnTx/>
              <a:uFillTx/>
              <a:latin typeface="Roboto Light"/>
              <a:ea typeface="+mn-ea"/>
              <a:cs typeface="+mn-cs"/>
            </a:endParaRPr>
          </a:p>
        </p:txBody>
      </p:sp>
      <p:grpSp>
        <p:nvGrpSpPr>
          <p:cNvPr id="3" name="Groupe 2">
            <a:extLst>
              <a:ext uri="{FF2B5EF4-FFF2-40B4-BE49-F238E27FC236}">
                <a16:creationId xmlns:a16="http://schemas.microsoft.com/office/drawing/2014/main" id="{6B61CA57-F83A-1CA3-351A-D8F88CF82C8C}"/>
              </a:ext>
            </a:extLst>
          </p:cNvPr>
          <p:cNvGrpSpPr/>
          <p:nvPr/>
        </p:nvGrpSpPr>
        <p:grpSpPr>
          <a:xfrm>
            <a:off x="868472" y="5321204"/>
            <a:ext cx="10616217" cy="2636148"/>
            <a:chOff x="868472" y="5321204"/>
            <a:chExt cx="10616217" cy="2636148"/>
          </a:xfrm>
        </p:grpSpPr>
        <p:sp>
          <p:nvSpPr>
            <p:cNvPr id="8" name="ZoneTexte 7">
              <a:extLst>
                <a:ext uri="{FF2B5EF4-FFF2-40B4-BE49-F238E27FC236}">
                  <a16:creationId xmlns:a16="http://schemas.microsoft.com/office/drawing/2014/main" id="{52798417-0294-4428-D86D-216601D233CF}"/>
                </a:ext>
              </a:extLst>
            </p:cNvPr>
            <p:cNvSpPr txBox="1"/>
            <p:nvPr/>
          </p:nvSpPr>
          <p:spPr>
            <a:xfrm>
              <a:off x="868472" y="5321204"/>
              <a:ext cx="6044216" cy="507831"/>
            </a:xfrm>
            <a:prstGeom prst="rect">
              <a:avLst/>
            </a:prstGeom>
            <a:noFill/>
          </p:spPr>
          <p:txBody>
            <a:bodyPr wrap="square" rtlCol="0">
              <a:spAutoFit/>
            </a:bodyPr>
            <a:lstStyle/>
            <a:p>
              <a:pPr marL="428625" marR="0" lvl="0" indent="-428625" algn="l" defTabSz="13716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2700" b="1" i="0" u="none" strike="noStrike" kern="1200" cap="none" spc="0" normalizeH="0" baseline="0" noProof="0" dirty="0">
                  <a:ln>
                    <a:noFill/>
                  </a:ln>
                  <a:solidFill>
                    <a:prstClr val="black"/>
                  </a:solidFill>
                  <a:effectLst/>
                  <a:uLnTx/>
                  <a:uFillTx/>
                  <a:latin typeface="Roboto Light"/>
                  <a:ea typeface="+mn-ea"/>
                  <a:cs typeface="+mn-cs"/>
                </a:rPr>
                <a:t>Anxiety</a:t>
              </a:r>
              <a:r>
                <a:rPr kumimoji="0" lang="fr-FR" sz="2700" b="0" i="0" u="none" strike="noStrike" kern="1200" cap="none" spc="0" normalizeH="0" baseline="0" noProof="0" dirty="0">
                  <a:ln>
                    <a:noFill/>
                  </a:ln>
                  <a:solidFill>
                    <a:prstClr val="black"/>
                  </a:solidFill>
                  <a:effectLst/>
                  <a:uLnTx/>
                  <a:uFillTx/>
                  <a:latin typeface="Roboto Light"/>
                  <a:ea typeface="+mn-ea"/>
                  <a:cs typeface="+mn-cs"/>
                </a:rPr>
                <a:t>: </a:t>
              </a:r>
              <a:r>
                <a:rPr kumimoji="0" lang="fr-FR" sz="2700" b="0" i="0" u="none" strike="noStrike" kern="1200" cap="none" spc="0" normalizeH="0" baseline="0" noProof="0" dirty="0" err="1">
                  <a:ln>
                    <a:noFill/>
                  </a:ln>
                  <a:solidFill>
                    <a:prstClr val="black"/>
                  </a:solidFill>
                  <a:effectLst/>
                  <a:uLnTx/>
                  <a:uFillTx/>
                  <a:latin typeface="Roboto Light"/>
                  <a:ea typeface="+mn-ea"/>
                  <a:cs typeface="+mn-cs"/>
                </a:rPr>
                <a:t>energy</a:t>
              </a:r>
              <a:r>
                <a:rPr kumimoji="0" lang="fr-FR" sz="2700" b="0" i="0" u="none" strike="noStrike" kern="1200" cap="none" spc="0" normalizeH="0" baseline="0" noProof="0" dirty="0">
                  <a:ln>
                    <a:noFill/>
                  </a:ln>
                  <a:solidFill>
                    <a:prstClr val="black"/>
                  </a:solidFill>
                  <a:effectLst/>
                  <a:uLnTx/>
                  <a:uFillTx/>
                  <a:latin typeface="Roboto Light"/>
                  <a:ea typeface="+mn-ea"/>
                  <a:cs typeface="+mn-cs"/>
                </a:rPr>
                <a:t> points = hand</a:t>
              </a:r>
            </a:p>
          </p:txBody>
        </p:sp>
        <p:sp>
          <p:nvSpPr>
            <p:cNvPr id="10" name="ZoneTexte 9">
              <a:extLst>
                <a:ext uri="{FF2B5EF4-FFF2-40B4-BE49-F238E27FC236}">
                  <a16:creationId xmlns:a16="http://schemas.microsoft.com/office/drawing/2014/main" id="{9A6291D5-99DC-30A9-FAC5-4BE2E07D73EE}"/>
                </a:ext>
              </a:extLst>
            </p:cNvPr>
            <p:cNvSpPr txBox="1"/>
            <p:nvPr/>
          </p:nvSpPr>
          <p:spPr>
            <a:xfrm>
              <a:off x="1360973" y="5787527"/>
              <a:ext cx="10123716" cy="2169825"/>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700" b="0" i="1" u="none" strike="noStrike" kern="1200" cap="none" spc="0" normalizeH="0" baseline="0" noProof="0" dirty="0">
                  <a:ln>
                    <a:noFill/>
                  </a:ln>
                  <a:solidFill>
                    <a:prstClr val="black"/>
                  </a:solidFill>
                  <a:effectLst/>
                  <a:uLnTx/>
                  <a:uFillTx/>
                  <a:latin typeface="Roboto Light"/>
                  <a:ea typeface="+mn-ea"/>
                  <a:cs typeface="+mn-cs"/>
                </a:rPr>
                <a:t>"Do you have worries or anxious thoughts that keep you awake?"</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fr-FR" sz="2700" b="0" i="1" u="none" strike="noStrike" kern="1200" cap="none" spc="0" normalizeH="0" baseline="0" noProof="0" dirty="0">
                <a:ln>
                  <a:noFill/>
                </a:ln>
                <a:solidFill>
                  <a:prstClr val="black"/>
                </a:solidFill>
                <a:effectLst/>
                <a:uLnTx/>
                <a:uFillTx/>
                <a:latin typeface="Roboto Light"/>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700" b="0" i="1" u="none" strike="noStrike" kern="1200" cap="none" spc="0" normalizeH="0" baseline="0" noProof="0" dirty="0">
                  <a:ln>
                    <a:noFill/>
                  </a:ln>
                  <a:solidFill>
                    <a:prstClr val="black"/>
                  </a:solidFill>
                  <a:effectLst/>
                  <a:uLnTx/>
                  <a:uFillTx/>
                  <a:latin typeface="Roboto Light"/>
                  <a:ea typeface="+mn-ea"/>
                  <a:cs typeface="+mn-cs"/>
                </a:rPr>
                <a:t>"On a scale of 1 to 10, how would you estimate your stress level right now?"</a:t>
              </a:r>
            </a:p>
          </p:txBody>
        </p:sp>
      </p:grpSp>
      <p:grpSp>
        <p:nvGrpSpPr>
          <p:cNvPr id="12" name="Groupe 11">
            <a:extLst>
              <a:ext uri="{FF2B5EF4-FFF2-40B4-BE49-F238E27FC236}">
                <a16:creationId xmlns:a16="http://schemas.microsoft.com/office/drawing/2014/main" id="{9BF6D74E-CC31-C8CB-5117-35A352FD83E7}"/>
              </a:ext>
            </a:extLst>
          </p:cNvPr>
          <p:cNvGrpSpPr/>
          <p:nvPr/>
        </p:nvGrpSpPr>
        <p:grpSpPr>
          <a:xfrm>
            <a:off x="868472" y="8113094"/>
            <a:ext cx="10616217" cy="1443368"/>
            <a:chOff x="868472" y="8113094"/>
            <a:chExt cx="10616217" cy="1443368"/>
          </a:xfrm>
        </p:grpSpPr>
        <p:sp>
          <p:nvSpPr>
            <p:cNvPr id="9" name="ZoneTexte 8">
              <a:extLst>
                <a:ext uri="{FF2B5EF4-FFF2-40B4-BE49-F238E27FC236}">
                  <a16:creationId xmlns:a16="http://schemas.microsoft.com/office/drawing/2014/main" id="{58B6D06B-B863-A38E-0892-8E30F5D22AB6}"/>
                </a:ext>
              </a:extLst>
            </p:cNvPr>
            <p:cNvSpPr txBox="1"/>
            <p:nvPr/>
          </p:nvSpPr>
          <p:spPr>
            <a:xfrm>
              <a:off x="868472" y="8113094"/>
              <a:ext cx="6044217" cy="507831"/>
            </a:xfrm>
            <a:prstGeom prst="rect">
              <a:avLst/>
            </a:prstGeom>
            <a:noFill/>
          </p:spPr>
          <p:txBody>
            <a:bodyPr wrap="square" rtlCol="0">
              <a:spAutoFit/>
            </a:bodyPr>
            <a:lstStyle/>
            <a:p>
              <a:pPr marL="428625" marR="0" lvl="0" indent="-428625" algn="l" defTabSz="13716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2700" b="1" i="0" u="none" strike="noStrike" kern="1200" cap="none" spc="0" normalizeH="0" baseline="0" noProof="0" dirty="0">
                  <a:ln>
                    <a:noFill/>
                  </a:ln>
                  <a:solidFill>
                    <a:prstClr val="black"/>
                  </a:solidFill>
                  <a:effectLst/>
                  <a:uLnTx/>
                  <a:uFillTx/>
                  <a:latin typeface="Roboto Light"/>
                  <a:ea typeface="+mn-ea"/>
                  <a:cs typeface="+mn-cs"/>
                </a:rPr>
                <a:t>Pain</a:t>
              </a:r>
              <a:r>
                <a:rPr kumimoji="0" lang="fr-FR" sz="2700" b="0" i="0" u="none" strike="noStrike" kern="1200" cap="none" spc="0" normalizeH="0" baseline="0" noProof="0" dirty="0">
                  <a:ln>
                    <a:noFill/>
                  </a:ln>
                  <a:solidFill>
                    <a:prstClr val="black"/>
                  </a:solidFill>
                  <a:effectLst/>
                  <a:uLnTx/>
                  <a:uFillTx/>
                  <a:latin typeface="Roboto Light"/>
                  <a:ea typeface="+mn-ea"/>
                  <a:cs typeface="+mn-cs"/>
                </a:rPr>
                <a:t>: </a:t>
              </a:r>
              <a:r>
                <a:rPr kumimoji="0" lang="fr-FR" sz="2700" b="0" i="0" u="none" strike="noStrike" kern="1200" cap="none" spc="0" normalizeH="0" baseline="0" noProof="0" dirty="0" err="1">
                  <a:ln>
                    <a:noFill/>
                  </a:ln>
                  <a:solidFill>
                    <a:prstClr val="black"/>
                  </a:solidFill>
                  <a:effectLst/>
                  <a:uLnTx/>
                  <a:uFillTx/>
                  <a:latin typeface="Roboto Light"/>
                  <a:ea typeface="+mn-ea"/>
                  <a:cs typeface="+mn-cs"/>
                </a:rPr>
                <a:t>energy</a:t>
              </a:r>
              <a:r>
                <a:rPr kumimoji="0" lang="fr-FR" sz="2700" b="0" i="0" u="none" strike="noStrike" kern="1200" cap="none" spc="0" normalizeH="0" baseline="0" noProof="0" dirty="0">
                  <a:ln>
                    <a:noFill/>
                  </a:ln>
                  <a:solidFill>
                    <a:prstClr val="black"/>
                  </a:solidFill>
                  <a:effectLst/>
                  <a:uLnTx/>
                  <a:uFillTx/>
                  <a:latin typeface="Roboto Light"/>
                  <a:ea typeface="+mn-ea"/>
                  <a:cs typeface="+mn-cs"/>
                </a:rPr>
                <a:t> points = face and </a:t>
              </a:r>
              <a:r>
                <a:rPr kumimoji="0" lang="fr-FR" sz="2700" b="0" i="0" u="none" strike="noStrike" kern="1200" cap="none" spc="0" normalizeH="0" baseline="0" noProof="0" dirty="0" err="1">
                  <a:ln>
                    <a:noFill/>
                  </a:ln>
                  <a:solidFill>
                    <a:prstClr val="black"/>
                  </a:solidFill>
                  <a:effectLst/>
                  <a:uLnTx/>
                  <a:uFillTx/>
                  <a:latin typeface="Roboto Light"/>
                  <a:ea typeface="+mn-ea"/>
                  <a:cs typeface="+mn-cs"/>
                </a:rPr>
                <a:t>skull</a:t>
              </a:r>
              <a:endParaRPr kumimoji="0" lang="fr-FR" sz="2700" b="0" i="0" u="none" strike="noStrike" kern="1200" cap="none" spc="0" normalizeH="0" baseline="0" noProof="0" dirty="0">
                <a:ln>
                  <a:noFill/>
                </a:ln>
                <a:solidFill>
                  <a:prstClr val="black"/>
                </a:solidFill>
                <a:effectLst/>
                <a:uLnTx/>
                <a:uFillTx/>
                <a:latin typeface="Roboto Light"/>
                <a:ea typeface="+mn-ea"/>
                <a:cs typeface="+mn-cs"/>
              </a:endParaRPr>
            </a:p>
          </p:txBody>
        </p:sp>
        <p:sp>
          <p:nvSpPr>
            <p:cNvPr id="11" name="ZoneTexte 10">
              <a:extLst>
                <a:ext uri="{FF2B5EF4-FFF2-40B4-BE49-F238E27FC236}">
                  <a16:creationId xmlns:a16="http://schemas.microsoft.com/office/drawing/2014/main" id="{9ED09165-9021-5438-A982-165D45389B66}"/>
                </a:ext>
              </a:extLst>
            </p:cNvPr>
            <p:cNvSpPr txBox="1"/>
            <p:nvPr/>
          </p:nvSpPr>
          <p:spPr>
            <a:xfrm>
              <a:off x="1404255" y="8633132"/>
              <a:ext cx="10080434" cy="92333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700" b="0" i="1" u="none" strike="noStrike" kern="1200" cap="none" spc="0" normalizeH="0" baseline="0" noProof="0" dirty="0">
                  <a:ln>
                    <a:noFill/>
                  </a:ln>
                  <a:solidFill>
                    <a:prstClr val="black"/>
                  </a:solidFill>
                  <a:effectLst/>
                  <a:uLnTx/>
                  <a:uFillTx/>
                  <a:latin typeface="Roboto Light"/>
                  <a:ea typeface="+mn-ea"/>
                  <a:cs typeface="+mn-cs"/>
                </a:rPr>
                <a:t>"Do you feel any muscle tension or pain? If so, where?"</a:t>
              </a:r>
            </a:p>
          </p:txBody>
        </p:sp>
      </p:grpSp>
      <p:sp>
        <p:nvSpPr>
          <p:cNvPr id="2" name="ZoneTexte 1">
            <a:extLst>
              <a:ext uri="{FF2B5EF4-FFF2-40B4-BE49-F238E27FC236}">
                <a16:creationId xmlns:a16="http://schemas.microsoft.com/office/drawing/2014/main" id="{BA28924D-B41B-D796-0E0C-C72B84750FAA}"/>
              </a:ext>
            </a:extLst>
          </p:cNvPr>
          <p:cNvSpPr txBox="1"/>
          <p:nvPr/>
        </p:nvSpPr>
        <p:spPr>
          <a:xfrm>
            <a:off x="3890581" y="293939"/>
            <a:ext cx="11285189" cy="2308324"/>
          </a:xfrm>
          <a:prstGeom prst="rect">
            <a:avLst/>
          </a:prstGeom>
          <a:solidFill>
            <a:schemeClr val="bg1"/>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72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Special "Sleep ritual" questionnaire</a:t>
            </a:r>
          </a:p>
        </p:txBody>
      </p:sp>
    </p:spTree>
    <p:extLst>
      <p:ext uri="{BB962C8B-B14F-4D97-AF65-F5344CB8AC3E}">
        <p14:creationId xmlns:p14="http://schemas.microsoft.com/office/powerpoint/2010/main" val="184736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5" descr="Film reel and slate">
            <a:extLst>
              <a:ext uri="{FF2B5EF4-FFF2-40B4-BE49-F238E27FC236}">
                <a16:creationId xmlns:a16="http://schemas.microsoft.com/office/drawing/2014/main" id="{792D2EEE-8175-E39F-13F0-41687E382F72}"/>
              </a:ext>
            </a:extLst>
          </p:cNvPr>
          <p:cNvPicPr>
            <a:picLocks noChangeAspect="1"/>
          </p:cNvPicPr>
          <p:nvPr/>
        </p:nvPicPr>
        <p:blipFill rotWithShape="1">
          <a:blip r:embed="rId3"/>
          <a:srcRect r="5884"/>
          <a:stretch/>
        </p:blipFill>
        <p:spPr>
          <a:xfrm>
            <a:off x="1" y="10"/>
            <a:ext cx="14504463" cy="10286990"/>
          </a:xfrm>
          <a:prstGeom prst="rect">
            <a:avLst/>
          </a:prstGeom>
        </p:spPr>
      </p:pic>
      <p:sp>
        <p:nvSpPr>
          <p:cNvPr id="25" name="Rectangle 24">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ZoneTexte 3">
            <a:extLst>
              <a:ext uri="{FF2B5EF4-FFF2-40B4-BE49-F238E27FC236}">
                <a16:creationId xmlns:a16="http://schemas.microsoft.com/office/drawing/2014/main" id="{6B6127E2-CB3C-E03B-28D8-157DC4991F58}"/>
              </a:ext>
            </a:extLst>
          </p:cNvPr>
          <p:cNvSpPr txBox="1"/>
          <p:nvPr/>
        </p:nvSpPr>
        <p:spPr>
          <a:xfrm>
            <a:off x="11903103" y="1115170"/>
            <a:ext cx="5168647" cy="5538042"/>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7800">
                <a:latin typeface="+mj-lt"/>
                <a:ea typeface="+mj-ea"/>
                <a:cs typeface="+mj-cs"/>
              </a:rPr>
              <a:t>VIDEO</a:t>
            </a:r>
          </a:p>
        </p:txBody>
      </p:sp>
    </p:spTree>
    <p:extLst>
      <p:ext uri="{BB962C8B-B14F-4D97-AF65-F5344CB8AC3E}">
        <p14:creationId xmlns:p14="http://schemas.microsoft.com/office/powerpoint/2010/main" val="2884686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937B8D09-6E8E-518D-2C34-F080A81D5605}"/>
              </a:ext>
            </a:extLst>
          </p:cNvPr>
          <p:cNvGrpSpPr/>
          <p:nvPr/>
        </p:nvGrpSpPr>
        <p:grpSpPr>
          <a:xfrm>
            <a:off x="394848" y="2513843"/>
            <a:ext cx="6463152" cy="7188905"/>
            <a:chOff x="1483776" y="1675894"/>
            <a:chExt cx="4308768" cy="4792603"/>
          </a:xfrm>
        </p:grpSpPr>
        <p:sp>
          <p:nvSpPr>
            <p:cNvPr id="6" name="ZoneTexte 5">
              <a:extLst>
                <a:ext uri="{FF2B5EF4-FFF2-40B4-BE49-F238E27FC236}">
                  <a16:creationId xmlns:a16="http://schemas.microsoft.com/office/drawing/2014/main" id="{DD6A033A-4D93-F89A-284B-0971F7D675F6}"/>
                </a:ext>
              </a:extLst>
            </p:cNvPr>
            <p:cNvSpPr txBox="1"/>
            <p:nvPr/>
          </p:nvSpPr>
          <p:spPr>
            <a:xfrm>
              <a:off x="1483776" y="5175836"/>
              <a:ext cx="4308768" cy="1292661"/>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74151"/>
                  </a:solidFill>
                  <a:effectLst/>
                  <a:uLnTx/>
                  <a:uFillTx/>
                  <a:latin typeface="Roboto Light"/>
                  <a:ea typeface="+mn-ea"/>
                  <a:cs typeface="Lucida Sans Unicode" panose="020B0602030504020204" pitchFamily="34" charset="0"/>
                </a:rPr>
                <a:t>A </a:t>
              </a:r>
              <a:r>
                <a:rPr kumimoji="0" lang="fr-FR" sz="2400" b="1" i="0" u="none" strike="noStrike" kern="1200" cap="none" spc="0" normalizeH="0" baseline="0" noProof="0" dirty="0">
                  <a:ln>
                    <a:noFill/>
                  </a:ln>
                  <a:solidFill>
                    <a:srgbClr val="374151"/>
                  </a:solidFill>
                  <a:effectLst/>
                  <a:uLnTx/>
                  <a:uFillTx/>
                  <a:latin typeface="Roboto Light"/>
                  <a:ea typeface="+mn-ea"/>
                  <a:cs typeface="Lucida Sans Unicode" panose="020B0602030504020204" pitchFamily="34" charset="0"/>
                </a:rPr>
                <a:t>hot-water bottle </a:t>
              </a:r>
              <a:r>
                <a:rPr kumimoji="0" lang="fr-FR" sz="2400" b="0" i="0" u="none" strike="noStrike" kern="1200" cap="none" spc="0" normalizeH="0" baseline="0" noProof="0" dirty="0">
                  <a:ln>
                    <a:noFill/>
                  </a:ln>
                  <a:solidFill>
                    <a:srgbClr val="374151"/>
                  </a:solidFill>
                  <a:effectLst/>
                  <a:uLnTx/>
                  <a:uFillTx/>
                  <a:latin typeface="Roboto Light"/>
                  <a:ea typeface="+mn-ea"/>
                  <a:cs typeface="Lucida Sans Unicode" panose="020B0602030504020204" pitchFamily="34" charset="0"/>
                </a:rPr>
                <a:t>on the shoulders, back or feet (important, as the nerve endings are located on the feet).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74151"/>
                  </a:solidFill>
                  <a:effectLst/>
                  <a:uLnTx/>
                  <a:uFillTx/>
                  <a:latin typeface="Roboto Light"/>
                  <a:ea typeface="+mn-ea"/>
                  <a:cs typeface="Lucida Sans Unicode" panose="020B0602030504020204" pitchFamily="34" charset="0"/>
                </a:rPr>
                <a:t>The warmth encourages </a:t>
              </a:r>
              <a:r>
                <a:rPr kumimoji="0" lang="fr-FR" sz="2400" b="1" i="0" u="none" strike="noStrike" kern="1200" cap="none" spc="0" normalizeH="0" baseline="0" noProof="0" dirty="0">
                  <a:ln>
                    <a:noFill/>
                  </a:ln>
                  <a:solidFill>
                    <a:srgbClr val="374151"/>
                  </a:solidFill>
                  <a:effectLst/>
                  <a:uLnTx/>
                  <a:uFillTx/>
                  <a:latin typeface="Roboto Light"/>
                  <a:ea typeface="+mn-ea"/>
                  <a:cs typeface="Lucida Sans Unicode" panose="020B0602030504020204" pitchFamily="34" charset="0"/>
                </a:rPr>
                <a:t>muscle relaxation</a:t>
              </a:r>
              <a:r>
                <a:rPr kumimoji="0" lang="fr-FR" sz="2400" b="0" i="0" u="none" strike="noStrike" kern="1200" cap="none" spc="0" normalizeH="0" baseline="0" noProof="0" dirty="0">
                  <a:ln>
                    <a:noFill/>
                  </a:ln>
                  <a:solidFill>
                    <a:srgbClr val="374151"/>
                  </a:solidFill>
                  <a:effectLst/>
                  <a:uLnTx/>
                  <a:uFillTx/>
                  <a:latin typeface="Roboto Light"/>
                  <a:ea typeface="+mn-ea"/>
                  <a:cs typeface="Lucida Sans Unicode" panose="020B0602030504020204" pitchFamily="34" charset="0"/>
                </a:rPr>
                <a:t>.</a:t>
              </a:r>
            </a:p>
          </p:txBody>
        </p:sp>
        <p:pic>
          <p:nvPicPr>
            <p:cNvPr id="7" name="Image 6" descr="Une image contenant vaisselle, intérieur, serviette&#10;&#10;Description générée automatiquement">
              <a:extLst>
                <a:ext uri="{FF2B5EF4-FFF2-40B4-BE49-F238E27FC236}">
                  <a16:creationId xmlns:a16="http://schemas.microsoft.com/office/drawing/2014/main" id="{52E27721-CAFD-9331-4230-500F26271F1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40824" y="1675894"/>
              <a:ext cx="2343769" cy="3198041"/>
            </a:xfrm>
            <a:prstGeom prst="rect">
              <a:avLst/>
            </a:prstGeom>
            <a:ln>
              <a:noFill/>
            </a:ln>
            <a:effectLst>
              <a:outerShdw blurRad="292100" dist="139700" dir="2700000" algn="tl" rotWithShape="0">
                <a:srgbClr val="333333">
                  <a:alpha val="65000"/>
                </a:srgbClr>
              </a:outerShdw>
            </a:effectLst>
          </p:spPr>
        </p:pic>
      </p:grpSp>
      <p:grpSp>
        <p:nvGrpSpPr>
          <p:cNvPr id="4" name="Groupe 3">
            <a:extLst>
              <a:ext uri="{FF2B5EF4-FFF2-40B4-BE49-F238E27FC236}">
                <a16:creationId xmlns:a16="http://schemas.microsoft.com/office/drawing/2014/main" id="{E265C4FF-70CB-D9E0-E8A1-E99D9FAADB1E}"/>
              </a:ext>
            </a:extLst>
          </p:cNvPr>
          <p:cNvGrpSpPr/>
          <p:nvPr/>
        </p:nvGrpSpPr>
        <p:grpSpPr>
          <a:xfrm>
            <a:off x="5912303" y="2538991"/>
            <a:ext cx="6773546" cy="6450240"/>
            <a:chOff x="5922903" y="1675895"/>
            <a:chExt cx="4515697" cy="4300160"/>
          </a:xfrm>
        </p:grpSpPr>
        <p:pic>
          <p:nvPicPr>
            <p:cNvPr id="8" name="Image 7" descr="Une image contenant ciel, personne, nuage, coucher de soleil&#10;&#10;Description générée automatiquement">
              <a:extLst>
                <a:ext uri="{FF2B5EF4-FFF2-40B4-BE49-F238E27FC236}">
                  <a16:creationId xmlns:a16="http://schemas.microsoft.com/office/drawing/2014/main" id="{2F527EEB-9320-5E8D-E4B6-12AA435DFAE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3" b="-3"/>
            <a:stretch/>
          </p:blipFill>
          <p:spPr>
            <a:xfrm>
              <a:off x="5922903" y="1675895"/>
              <a:ext cx="2385350" cy="3254776"/>
            </a:xfrm>
            <a:prstGeom prst="rect">
              <a:avLst/>
            </a:prstGeom>
            <a:ln>
              <a:noFill/>
            </a:ln>
            <a:effectLst>
              <a:outerShdw blurRad="292100" dist="139700" dir="2700000" algn="tl" rotWithShape="0">
                <a:srgbClr val="333333">
                  <a:alpha val="65000"/>
                </a:srgbClr>
              </a:outerShdw>
            </a:effectLst>
          </p:spPr>
        </p:pic>
        <p:sp>
          <p:nvSpPr>
            <p:cNvPr id="10" name="ZoneTexte 9">
              <a:extLst>
                <a:ext uri="{FF2B5EF4-FFF2-40B4-BE49-F238E27FC236}">
                  <a16:creationId xmlns:a16="http://schemas.microsoft.com/office/drawing/2014/main" id="{B8184E63-C44D-2300-B90C-C472A4067416}"/>
                </a:ext>
              </a:extLst>
            </p:cNvPr>
            <p:cNvSpPr txBox="1"/>
            <p:nvPr/>
          </p:nvSpPr>
          <p:spPr>
            <a:xfrm>
              <a:off x="6855078" y="5175836"/>
              <a:ext cx="3203489" cy="80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74151"/>
                  </a:solidFill>
                  <a:effectLst/>
                  <a:uLnTx/>
                  <a:uFillTx/>
                  <a:latin typeface="Roboto Light"/>
                  <a:ea typeface="+mn-ea"/>
                  <a:cs typeface="+mn-cs"/>
                </a:rPr>
                <a:t>A few minutes to relax </a:t>
              </a:r>
              <a:r>
                <a:rPr kumimoji="0" lang="fr-FR" sz="2400" b="0" i="0" u="none" strike="noStrike" kern="1200" cap="none" spc="0" normalizeH="0" baseline="0" noProof="0" dirty="0" err="1">
                  <a:ln>
                    <a:noFill/>
                  </a:ln>
                  <a:solidFill>
                    <a:srgbClr val="374151"/>
                  </a:solidFill>
                  <a:effectLst/>
                  <a:uLnTx/>
                  <a:uFillTx/>
                  <a:latin typeface="Roboto Light"/>
                  <a:ea typeface="+mn-ea"/>
                  <a:cs typeface="+mn-cs"/>
                </a:rPr>
                <a:t>before</a:t>
              </a:r>
              <a:r>
                <a:rPr kumimoji="0" lang="fr-FR" sz="2400" b="0" i="0" u="none" strike="noStrike" kern="1200" cap="none" spc="0" normalizeH="0" baseline="0" noProof="0" dirty="0">
                  <a:ln>
                    <a:noFill/>
                  </a:ln>
                  <a:solidFill>
                    <a:srgbClr val="374151"/>
                  </a:solidFill>
                  <a:effectLst/>
                  <a:uLnTx/>
                  <a:uFillTx/>
                  <a:latin typeface="Roboto Light"/>
                  <a:ea typeface="+mn-ea"/>
                  <a:cs typeface="+mn-cs"/>
                </a:rPr>
                <a:t> </a:t>
              </a:r>
              <a:r>
                <a:rPr kumimoji="0" lang="fr-FR" sz="2400" b="0" i="0" u="none" strike="noStrike" kern="1200" cap="none" spc="0" normalizeH="0" baseline="0" noProof="0" dirty="0" err="1">
                  <a:ln>
                    <a:noFill/>
                  </a:ln>
                  <a:solidFill>
                    <a:srgbClr val="374151"/>
                  </a:solidFill>
                  <a:effectLst/>
                  <a:uLnTx/>
                  <a:uFillTx/>
                  <a:latin typeface="Roboto Light"/>
                  <a:ea typeface="+mn-ea"/>
                  <a:cs typeface="+mn-cs"/>
                </a:rPr>
                <a:t>bed</a:t>
              </a:r>
              <a:r>
                <a:rPr kumimoji="0" lang="fr-FR" sz="2400" b="0" i="0" u="none" strike="noStrike" kern="1200" cap="none" spc="0" normalizeH="0" baseline="0" noProof="0" dirty="0">
                  <a:ln>
                    <a:noFill/>
                  </a:ln>
                  <a:solidFill>
                    <a:srgbClr val="374151"/>
                  </a:solidFill>
                  <a:effectLst/>
                  <a:uLnTx/>
                  <a:uFillTx/>
                  <a:latin typeface="Roboto Light"/>
                  <a:ea typeface="+mn-ea"/>
                  <a:cs typeface="+mn-cs"/>
                </a:rPr>
                <a:t>:</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374151"/>
                  </a:solidFill>
                  <a:effectLst/>
                  <a:uLnTx/>
                  <a:uFillTx/>
                  <a:latin typeface="Roboto Light"/>
                  <a:ea typeface="+mn-ea"/>
                  <a:cs typeface="+mn-cs"/>
                </a:rPr>
                <a:t>Meditation and/or self-massage </a:t>
              </a:r>
              <a:r>
                <a:rPr kumimoji="0" lang="fr-FR" sz="2400" b="0" i="0" u="none" strike="noStrike" kern="1200" cap="none" spc="0" normalizeH="0" baseline="0" noProof="0" dirty="0">
                  <a:ln>
                    <a:noFill/>
                  </a:ln>
                  <a:solidFill>
                    <a:srgbClr val="374151"/>
                  </a:solidFill>
                  <a:effectLst/>
                  <a:uLnTx/>
                  <a:uFillTx/>
                  <a:latin typeface="Roboto Light"/>
                  <a:ea typeface="+mn-ea"/>
                  <a:cs typeface="+mn-cs"/>
                </a:rPr>
                <a:t>of the </a:t>
              </a:r>
              <a:r>
                <a:rPr kumimoji="0" lang="fr-FR" sz="2400" b="1" i="0" u="none" strike="noStrike" kern="1200" cap="none" spc="0" normalizeH="0" baseline="0" noProof="0" dirty="0">
                  <a:ln>
                    <a:noFill/>
                  </a:ln>
                  <a:solidFill>
                    <a:srgbClr val="374151"/>
                  </a:solidFill>
                  <a:effectLst/>
                  <a:uLnTx/>
                  <a:uFillTx/>
                  <a:latin typeface="Roboto Light"/>
                  <a:ea typeface="+mn-ea"/>
                  <a:cs typeface="+mn-cs"/>
                </a:rPr>
                <a:t>temples </a:t>
              </a:r>
              <a:r>
                <a:rPr kumimoji="0" lang="fr-FR" sz="2400" b="0" i="0" u="none" strike="noStrike" kern="1200" cap="none" spc="0" normalizeH="0" baseline="0" noProof="0" dirty="0">
                  <a:ln>
                    <a:noFill/>
                  </a:ln>
                  <a:solidFill>
                    <a:srgbClr val="374151"/>
                  </a:solidFill>
                  <a:effectLst/>
                  <a:uLnTx/>
                  <a:uFillTx/>
                  <a:latin typeface="Roboto Light"/>
                  <a:ea typeface="+mn-ea"/>
                  <a:cs typeface="+mn-cs"/>
                </a:rPr>
                <a:t>and </a:t>
              </a:r>
              <a:r>
                <a:rPr kumimoji="0" lang="fr-FR" sz="2400" b="1" i="0" u="none" strike="noStrike" kern="1200" cap="none" spc="0" normalizeH="0" baseline="0" noProof="0" dirty="0">
                  <a:ln>
                    <a:noFill/>
                  </a:ln>
                  <a:solidFill>
                    <a:srgbClr val="374151"/>
                  </a:solidFill>
                  <a:effectLst/>
                  <a:uLnTx/>
                  <a:uFillTx/>
                  <a:latin typeface="Roboto Light"/>
                  <a:ea typeface="+mn-ea"/>
                  <a:cs typeface="+mn-cs"/>
                </a:rPr>
                <a:t>3rd eye.</a:t>
              </a:r>
            </a:p>
          </p:txBody>
        </p:sp>
        <p:pic>
          <p:nvPicPr>
            <p:cNvPr id="1026" name="Picture 2" descr="Apprenez à ouvrir votre troisième oeil">
              <a:extLst>
                <a:ext uri="{FF2B5EF4-FFF2-40B4-BE49-F238E27FC236}">
                  <a16:creationId xmlns:a16="http://schemas.microsoft.com/office/drawing/2014/main" id="{A010AF8C-5F5B-4581-975E-ACD95F307E5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125"/>
                      </a14:imgEffect>
                      <a14:imgEffect>
                        <a14:saturation sat="62000"/>
                      </a14:imgEffect>
                    </a14:imgLayer>
                  </a14:imgProps>
                </a:ext>
                <a:ext uri="{28A0092B-C50C-407E-A947-70E740481C1C}">
                  <a14:useLocalDpi xmlns:a14="http://schemas.microsoft.com/office/drawing/2010/main"/>
                </a:ext>
              </a:extLst>
            </a:blip>
            <a:srcRect/>
            <a:stretch>
              <a:fillRect/>
            </a:stretch>
          </p:blipFill>
          <p:spPr bwMode="auto">
            <a:xfrm>
              <a:off x="8394322" y="1681361"/>
              <a:ext cx="1951238" cy="1464883"/>
            </a:xfrm>
            <a:prstGeom prst="rect">
              <a:avLst/>
            </a:prstGeom>
            <a:ln>
              <a:noFill/>
            </a:ln>
            <a:effectLst>
              <a:outerShdw blurRad="292100" dist="139700" dir="2700000" algn="tl" rotWithShape="0">
                <a:srgbClr val="333333">
                  <a:alpha val="65000"/>
                </a:srgbClr>
              </a:outerShdw>
            </a:effectLst>
          </p:spPr>
        </p:pic>
        <p:pic>
          <p:nvPicPr>
            <p:cNvPr id="19" name="Picture 2" descr="Apprenez à ouvrir votre troisième oeil">
              <a:extLst>
                <a:ext uri="{FF2B5EF4-FFF2-40B4-BE49-F238E27FC236}">
                  <a16:creationId xmlns:a16="http://schemas.microsoft.com/office/drawing/2014/main" id="{C63B12A9-3E75-2436-45F7-31A1B904AF8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125"/>
                      </a14:imgEffect>
                      <a14:imgEffect>
                        <a14:saturation sat="62000"/>
                      </a14:imgEffect>
                    </a14:imgLayer>
                  </a14:imgProps>
                </a:ext>
                <a:ext uri="{28A0092B-C50C-407E-A947-70E740481C1C}">
                  <a14:useLocalDpi xmlns:a14="http://schemas.microsoft.com/office/drawing/2010/main"/>
                </a:ext>
              </a:extLst>
            </a:blip>
            <a:srcRect/>
            <a:stretch>
              <a:fillRect/>
            </a:stretch>
          </p:blipFill>
          <p:spPr bwMode="auto">
            <a:xfrm>
              <a:off x="8364220" y="3303283"/>
              <a:ext cx="2074380" cy="1557331"/>
            </a:xfrm>
            <a:prstGeom prst="rect">
              <a:avLst/>
            </a:prstGeom>
            <a:ln>
              <a:noFill/>
            </a:ln>
            <a:effectLst>
              <a:outerShdw blurRad="292100" dist="139700" dir="2700000" algn="tl" rotWithShape="0">
                <a:srgbClr val="333333">
                  <a:alpha val="65000"/>
                </a:srgbClr>
              </a:outerShdw>
            </a:effectLst>
          </p:spPr>
        </p:pic>
        <p:sp>
          <p:nvSpPr>
            <p:cNvPr id="20" name="Ellipse 19">
              <a:extLst>
                <a:ext uri="{FF2B5EF4-FFF2-40B4-BE49-F238E27FC236}">
                  <a16:creationId xmlns:a16="http://schemas.microsoft.com/office/drawing/2014/main" id="{636E7987-3CA5-2EF9-E7F2-11D37BDADF8B}"/>
                </a:ext>
              </a:extLst>
            </p:cNvPr>
            <p:cNvSpPr/>
            <p:nvPr/>
          </p:nvSpPr>
          <p:spPr>
            <a:xfrm>
              <a:off x="9625387" y="2140632"/>
              <a:ext cx="46520" cy="97302"/>
            </a:xfrm>
            <a:prstGeom prst="ellipse">
              <a:avLst/>
            </a:prstGeom>
            <a:solidFill>
              <a:srgbClr val="0E6E59"/>
            </a:solidFill>
            <a:ln>
              <a:solidFill>
                <a:srgbClr val="0E6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a:ln>
                  <a:noFill/>
                </a:ln>
                <a:solidFill>
                  <a:prstClr val="white"/>
                </a:solidFill>
                <a:effectLst/>
                <a:uLnTx/>
                <a:uFillTx/>
                <a:latin typeface="Roboto Light"/>
                <a:ea typeface="+mn-ea"/>
                <a:cs typeface="+mn-cs"/>
              </a:endParaRPr>
            </a:p>
          </p:txBody>
        </p:sp>
        <p:sp>
          <p:nvSpPr>
            <p:cNvPr id="21" name="Ellipse 20">
              <a:extLst>
                <a:ext uri="{FF2B5EF4-FFF2-40B4-BE49-F238E27FC236}">
                  <a16:creationId xmlns:a16="http://schemas.microsoft.com/office/drawing/2014/main" id="{F55C9FD7-7502-3DE3-1BEE-9F18725BB531}"/>
                </a:ext>
              </a:extLst>
            </p:cNvPr>
            <p:cNvSpPr/>
            <p:nvPr/>
          </p:nvSpPr>
          <p:spPr>
            <a:xfrm>
              <a:off x="9020296" y="2124236"/>
              <a:ext cx="46520" cy="97303"/>
            </a:xfrm>
            <a:prstGeom prst="ellipse">
              <a:avLst/>
            </a:prstGeom>
            <a:solidFill>
              <a:srgbClr val="0E6E59"/>
            </a:solidFill>
            <a:ln>
              <a:solidFill>
                <a:srgbClr val="0E6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a:ln>
                  <a:noFill/>
                </a:ln>
                <a:solidFill>
                  <a:prstClr val="white"/>
                </a:solidFill>
                <a:effectLst/>
                <a:uLnTx/>
                <a:uFillTx/>
                <a:latin typeface="Roboto Light"/>
                <a:ea typeface="+mn-ea"/>
                <a:cs typeface="+mn-cs"/>
              </a:endParaRPr>
            </a:p>
          </p:txBody>
        </p:sp>
        <p:sp>
          <p:nvSpPr>
            <p:cNvPr id="22" name="Ellipse 21">
              <a:extLst>
                <a:ext uri="{FF2B5EF4-FFF2-40B4-BE49-F238E27FC236}">
                  <a16:creationId xmlns:a16="http://schemas.microsoft.com/office/drawing/2014/main" id="{49FEB923-5FC8-5AFA-CDE2-012AFB2E160D}"/>
                </a:ext>
              </a:extLst>
            </p:cNvPr>
            <p:cNvSpPr/>
            <p:nvPr/>
          </p:nvSpPr>
          <p:spPr>
            <a:xfrm>
              <a:off x="9369941" y="3746706"/>
              <a:ext cx="69782" cy="76812"/>
            </a:xfrm>
            <a:prstGeom prst="ellipse">
              <a:avLst/>
            </a:prstGeom>
            <a:solidFill>
              <a:srgbClr val="0E6E59"/>
            </a:solidFill>
            <a:ln>
              <a:solidFill>
                <a:srgbClr val="0E6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a:ln>
                  <a:noFill/>
                </a:ln>
                <a:solidFill>
                  <a:prstClr val="white"/>
                </a:solidFill>
                <a:effectLst/>
                <a:uLnTx/>
                <a:uFillTx/>
                <a:latin typeface="Roboto Light"/>
                <a:ea typeface="+mn-ea"/>
                <a:cs typeface="+mn-cs"/>
              </a:endParaRPr>
            </a:p>
          </p:txBody>
        </p:sp>
      </p:grpSp>
      <p:sp>
        <p:nvSpPr>
          <p:cNvPr id="9" name="ZoneTexte 8">
            <a:extLst>
              <a:ext uri="{FF2B5EF4-FFF2-40B4-BE49-F238E27FC236}">
                <a16:creationId xmlns:a16="http://schemas.microsoft.com/office/drawing/2014/main" id="{9EBCC5D5-0AD9-ACA8-8129-9B3A56F74B55}"/>
              </a:ext>
            </a:extLst>
          </p:cNvPr>
          <p:cNvSpPr txBox="1"/>
          <p:nvPr/>
        </p:nvSpPr>
        <p:spPr>
          <a:xfrm>
            <a:off x="152401" y="614702"/>
            <a:ext cx="17983199" cy="133882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8100" b="0" i="0" u="none" strike="noStrike" kern="1200" cap="none" spc="0" normalizeH="0" baseline="0" noProof="0" dirty="0">
                <a:ln>
                  <a:noFill/>
                </a:ln>
                <a:solidFill>
                  <a:prstClr val="black"/>
                </a:solidFill>
                <a:effectLst/>
                <a:uLnTx/>
                <a:uFillTx/>
                <a:latin typeface="Midnight Signature" panose="02000500000000090000" pitchFamily="2" charset="0"/>
                <a:ea typeface="+mn-ea"/>
                <a:cs typeface="+mn-cs"/>
              </a:rPr>
              <a:t>Our anti-insomnia tips</a:t>
            </a:r>
          </a:p>
        </p:txBody>
      </p:sp>
      <p:sp>
        <p:nvSpPr>
          <p:cNvPr id="2" name="ZoneTexte 1">
            <a:extLst>
              <a:ext uri="{FF2B5EF4-FFF2-40B4-BE49-F238E27FC236}">
                <a16:creationId xmlns:a16="http://schemas.microsoft.com/office/drawing/2014/main" id="{E8E903CB-4719-A9B5-FB35-4339C2E09426}"/>
              </a:ext>
            </a:extLst>
          </p:cNvPr>
          <p:cNvSpPr txBox="1"/>
          <p:nvPr/>
        </p:nvSpPr>
        <p:spPr>
          <a:xfrm>
            <a:off x="13798569" y="5702816"/>
            <a:ext cx="3578025" cy="429348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212529"/>
                </a:solidFill>
                <a:effectLst/>
                <a:uLnTx/>
                <a:uFillTx/>
                <a:latin typeface="Roboto Light"/>
                <a:ea typeface="+mn-ea"/>
                <a:cs typeface="+mn-cs"/>
              </a:rPr>
              <a:t>Progressive muscle relaxation: </a:t>
            </a:r>
            <a:r>
              <a:rPr kumimoji="0" lang="fr-FR" sz="2100" b="0" i="0" u="none" strike="noStrike" kern="1200" cap="none" spc="0" normalizeH="0" baseline="0" noProof="0" dirty="0">
                <a:ln>
                  <a:noFill/>
                </a:ln>
                <a:solidFill>
                  <a:srgbClr val="212529"/>
                </a:solidFill>
                <a:effectLst/>
                <a:uLnTx/>
                <a:uFillTx/>
                <a:latin typeface="Roboto Light"/>
                <a:ea typeface="+mn-ea"/>
                <a:cs typeface="+mn-cs"/>
              </a:rPr>
              <a:t>Relax by gradually tensing and relaxing every muscle in your body. Start with your feet, then slowly work your way up. Concentrate on the sensation of muscle relaxation with each exhalation, allowing tension to escape your body.</a:t>
            </a:r>
          </a:p>
        </p:txBody>
      </p:sp>
      <p:pic>
        <p:nvPicPr>
          <p:cNvPr id="11" name="Image 10">
            <a:extLst>
              <a:ext uri="{FF2B5EF4-FFF2-40B4-BE49-F238E27FC236}">
                <a16:creationId xmlns:a16="http://schemas.microsoft.com/office/drawing/2014/main" id="{379F8DE2-D73E-F8FE-4591-8142684FF0A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282013" y="3107030"/>
            <a:ext cx="4611140" cy="1766114"/>
          </a:xfrm>
          <a:prstGeom prst="rect">
            <a:avLst/>
          </a:prstGeom>
        </p:spPr>
      </p:pic>
      <p:sp>
        <p:nvSpPr>
          <p:cNvPr id="12" name="ZoneTexte 11">
            <a:extLst>
              <a:ext uri="{FF2B5EF4-FFF2-40B4-BE49-F238E27FC236}">
                <a16:creationId xmlns:a16="http://schemas.microsoft.com/office/drawing/2014/main" id="{779DD983-7B16-7E08-4CB1-37596DC71457}"/>
              </a:ext>
            </a:extLst>
          </p:cNvPr>
          <p:cNvSpPr txBox="1"/>
          <p:nvPr/>
        </p:nvSpPr>
        <p:spPr>
          <a:xfrm>
            <a:off x="152400" y="1594919"/>
            <a:ext cx="17983199" cy="646331"/>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00584A"/>
                </a:solidFill>
                <a:effectLst/>
                <a:uLnTx/>
                <a:uFillTx/>
                <a:latin typeface="Roboto Light"/>
                <a:ea typeface="+mn-ea"/>
                <a:cs typeface="+mn-cs"/>
              </a:rPr>
              <a:t>Pamper your body and mind</a:t>
            </a:r>
            <a:endParaRPr kumimoji="0" lang="fr-FR" sz="3600" b="1" i="0" u="none" strike="noStrike" kern="1200" cap="none" spc="0" normalizeH="0" baseline="0" noProof="0" dirty="0">
              <a:ln>
                <a:noFill/>
              </a:ln>
              <a:solidFill>
                <a:srgbClr val="00584A"/>
              </a:solidFill>
              <a:effectLst/>
              <a:uLnTx/>
              <a:uFillTx/>
              <a:latin typeface="Roboto Light"/>
              <a:ea typeface="+mn-ea"/>
              <a:cs typeface="+mn-cs"/>
            </a:endParaRPr>
          </a:p>
        </p:txBody>
      </p:sp>
    </p:spTree>
    <p:extLst>
      <p:ext uri="{BB962C8B-B14F-4D97-AF65-F5344CB8AC3E}">
        <p14:creationId xmlns:p14="http://schemas.microsoft.com/office/powerpoint/2010/main" val="2552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D87674-F472-0503-CB5D-A2D98B3C42FD}"/>
              </a:ext>
            </a:extLst>
          </p:cNvPr>
          <p:cNvSpPr txBox="1"/>
          <p:nvPr/>
        </p:nvSpPr>
        <p:spPr>
          <a:xfrm>
            <a:off x="1170992" y="3202649"/>
            <a:ext cx="3451011" cy="461665"/>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E6E59"/>
                </a:solidFill>
                <a:effectLst/>
                <a:uLnTx/>
                <a:uFillTx/>
                <a:latin typeface="Roboto Light"/>
                <a:ea typeface="+mn-ea"/>
                <a:cs typeface="+mn-cs"/>
              </a:rPr>
              <a:t>:</a:t>
            </a:r>
          </a:p>
        </p:txBody>
      </p:sp>
      <p:grpSp>
        <p:nvGrpSpPr>
          <p:cNvPr id="26" name="Groupe 25">
            <a:extLst>
              <a:ext uri="{FF2B5EF4-FFF2-40B4-BE49-F238E27FC236}">
                <a16:creationId xmlns:a16="http://schemas.microsoft.com/office/drawing/2014/main" id="{F3EDDB7B-F496-3E12-F0DE-3F7D01BE0639}"/>
              </a:ext>
            </a:extLst>
          </p:cNvPr>
          <p:cNvGrpSpPr/>
          <p:nvPr/>
        </p:nvGrpSpPr>
        <p:grpSpPr>
          <a:xfrm>
            <a:off x="505465" y="2811027"/>
            <a:ext cx="5098940" cy="7007402"/>
            <a:chOff x="715151" y="1632823"/>
            <a:chExt cx="3399293" cy="4671601"/>
          </a:xfrm>
        </p:grpSpPr>
        <p:sp>
          <p:nvSpPr>
            <p:cNvPr id="15" name="ZoneTexte 14">
              <a:extLst>
                <a:ext uri="{FF2B5EF4-FFF2-40B4-BE49-F238E27FC236}">
                  <a16:creationId xmlns:a16="http://schemas.microsoft.com/office/drawing/2014/main" id="{D8AA8253-0005-659D-5325-BE58F5D492B9}"/>
                </a:ext>
              </a:extLst>
            </p:cNvPr>
            <p:cNvSpPr txBox="1"/>
            <p:nvPr/>
          </p:nvSpPr>
          <p:spPr>
            <a:xfrm>
              <a:off x="715151" y="5257984"/>
              <a:ext cx="3399293" cy="104644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74151"/>
                  </a:solidFill>
                  <a:effectLst/>
                  <a:uLnTx/>
                  <a:uFillTx/>
                  <a:latin typeface="Roboto Light"/>
                  <a:ea typeface="+mn-ea"/>
                  <a:cs typeface="+mn-cs"/>
                </a:rPr>
                <a:t>Opt for a </a:t>
              </a:r>
              <a:r>
                <a:rPr kumimoji="0" lang="fr-FR" sz="2400" b="1" i="0" u="none" strike="noStrike" kern="1200" cap="none" spc="0" normalizeH="0" baseline="0" noProof="0" dirty="0">
                  <a:ln>
                    <a:noFill/>
                  </a:ln>
                  <a:solidFill>
                    <a:srgbClr val="374151"/>
                  </a:solidFill>
                  <a:effectLst/>
                  <a:uLnTx/>
                  <a:uFillTx/>
                  <a:latin typeface="Roboto Light"/>
                  <a:ea typeface="+mn-ea"/>
                  <a:cs typeface="+mn-cs"/>
                </a:rPr>
                <a:t>pair of </a:t>
              </a:r>
              <a:r>
                <a:rPr kumimoji="0" lang="fr-FR" sz="2400" b="0" i="0" u="none" strike="noStrike" kern="1200" cap="none" spc="0" normalizeH="0" baseline="0" noProof="0" dirty="0">
                  <a:ln>
                    <a:noFill/>
                  </a:ln>
                  <a:solidFill>
                    <a:srgbClr val="374151"/>
                  </a:solidFill>
                  <a:effectLst/>
                  <a:uLnTx/>
                  <a:uFillTx/>
                  <a:latin typeface="Roboto Light"/>
                  <a:ea typeface="+mn-ea"/>
                  <a:cs typeface="+mn-cs"/>
                </a:rPr>
                <a:t>soft, comfortable </a:t>
              </a:r>
              <a:r>
                <a:rPr kumimoji="0" lang="fr-FR" sz="2400" b="1" i="0" u="none" strike="noStrike" kern="1200" cap="none" spc="0" normalizeH="0" baseline="0" noProof="0" dirty="0">
                  <a:ln>
                    <a:noFill/>
                  </a:ln>
                  <a:solidFill>
                    <a:srgbClr val="374151"/>
                  </a:solidFill>
                  <a:effectLst/>
                  <a:uLnTx/>
                  <a:uFillTx/>
                  <a:latin typeface="Roboto Light"/>
                  <a:ea typeface="+mn-ea"/>
                  <a:cs typeface="+mn-cs"/>
                </a:rPr>
                <a:t>slippers or booties </a:t>
              </a:r>
              <a:r>
                <a:rPr kumimoji="0" lang="fr-FR" sz="2400" b="0" i="0" u="none" strike="noStrike" kern="1200" cap="none" spc="0" normalizeH="0" baseline="0" noProof="0" dirty="0">
                  <a:ln>
                    <a:noFill/>
                  </a:ln>
                  <a:solidFill>
                    <a:srgbClr val="374151"/>
                  </a:solidFill>
                  <a:effectLst/>
                  <a:uLnTx/>
                  <a:uFillTx/>
                  <a:latin typeface="Roboto Light"/>
                  <a:ea typeface="+mn-ea"/>
                  <a:cs typeface="+mn-cs"/>
                </a:rPr>
                <a:t>as soon as you get home.</a:t>
              </a:r>
            </a:p>
          </p:txBody>
        </p:sp>
        <p:pic>
          <p:nvPicPr>
            <p:cNvPr id="19" name="Image 18" descr="Une image contenant habits, chaussures, Cheville, intérieur&#10;&#10;Description générée automatiquement">
              <a:extLst>
                <a:ext uri="{FF2B5EF4-FFF2-40B4-BE49-F238E27FC236}">
                  <a16:creationId xmlns:a16="http://schemas.microsoft.com/office/drawing/2014/main" id="{DD3D0ACF-014E-384D-353D-C494C57A7E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26937" y="1632823"/>
              <a:ext cx="2161838" cy="2959024"/>
            </a:xfrm>
            <a:prstGeom prst="rect">
              <a:avLst/>
            </a:prstGeom>
          </p:spPr>
        </p:pic>
      </p:grpSp>
      <p:grpSp>
        <p:nvGrpSpPr>
          <p:cNvPr id="8" name="Groupe 7">
            <a:extLst>
              <a:ext uri="{FF2B5EF4-FFF2-40B4-BE49-F238E27FC236}">
                <a16:creationId xmlns:a16="http://schemas.microsoft.com/office/drawing/2014/main" id="{D5C57ECE-D649-ADA0-6EDA-44E6AC7A417D}"/>
              </a:ext>
            </a:extLst>
          </p:cNvPr>
          <p:cNvGrpSpPr/>
          <p:nvPr/>
        </p:nvGrpSpPr>
        <p:grpSpPr>
          <a:xfrm>
            <a:off x="5901991" y="2811027"/>
            <a:ext cx="5098940" cy="7110548"/>
            <a:chOff x="6439846" y="1877221"/>
            <a:chExt cx="3399293" cy="4740365"/>
          </a:xfrm>
        </p:grpSpPr>
        <p:pic>
          <p:nvPicPr>
            <p:cNvPr id="6" name="Image 5">
              <a:extLst>
                <a:ext uri="{FF2B5EF4-FFF2-40B4-BE49-F238E27FC236}">
                  <a16:creationId xmlns:a16="http://schemas.microsoft.com/office/drawing/2014/main" id="{3CA37225-B4A3-1C5E-8BA9-16B3CCBE6D6D}"/>
                </a:ext>
              </a:extLst>
            </p:cNvPr>
            <p:cNvPicPr>
              <a:picLocks noChangeAspect="1"/>
            </p:cNvPicPr>
            <p:nvPr/>
          </p:nvPicPr>
          <p:blipFill>
            <a:blip r:embed="rId4"/>
            <a:stretch>
              <a:fillRect/>
            </a:stretch>
          </p:blipFill>
          <p:spPr>
            <a:xfrm>
              <a:off x="6659981" y="1877221"/>
              <a:ext cx="2959024" cy="2959024"/>
            </a:xfrm>
            <a:prstGeom prst="rect">
              <a:avLst/>
            </a:prstGeom>
          </p:spPr>
        </p:pic>
        <p:sp>
          <p:nvSpPr>
            <p:cNvPr id="7" name="ZoneTexte 6">
              <a:extLst>
                <a:ext uri="{FF2B5EF4-FFF2-40B4-BE49-F238E27FC236}">
                  <a16:creationId xmlns:a16="http://schemas.microsoft.com/office/drawing/2014/main" id="{2E1C5D71-9EB2-D3A2-04B4-33C3ECEE6A15}"/>
                </a:ext>
              </a:extLst>
            </p:cNvPr>
            <p:cNvSpPr txBox="1"/>
            <p:nvPr/>
          </p:nvSpPr>
          <p:spPr>
            <a:xfrm>
              <a:off x="6439846" y="5571146"/>
              <a:ext cx="3399293" cy="104644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374151"/>
                  </a:solidFill>
                  <a:effectLst/>
                  <a:uLnTx/>
                  <a:uFillTx/>
                  <a:latin typeface="Roboto Light"/>
                  <a:ea typeface="+mn-ea"/>
                  <a:cs typeface="+mn-cs"/>
                </a:rPr>
                <a:t>Dressing comfortably </a:t>
              </a:r>
              <a:r>
                <a:rPr kumimoji="0" lang="fr-FR" sz="2400" b="0" i="0" u="none" strike="noStrike" kern="1200" cap="none" spc="0" normalizeH="0" baseline="0" noProof="0" dirty="0">
                  <a:ln>
                    <a:noFill/>
                  </a:ln>
                  <a:solidFill>
                    <a:srgbClr val="374151"/>
                  </a:solidFill>
                  <a:effectLst/>
                  <a:uLnTx/>
                  <a:uFillTx/>
                  <a:latin typeface="Roboto Light"/>
                  <a:ea typeface="+mn-ea"/>
                  <a:cs typeface="+mn-cs"/>
                </a:rPr>
                <a:t>only for the night </a:t>
              </a:r>
              <a:r>
                <a:rPr kumimoji="0" lang="fr-FR" sz="2400" b="1" i="0" u="none" strike="noStrike" kern="1200" cap="none" spc="0" normalizeH="0" baseline="0" noProof="0" dirty="0">
                  <a:ln>
                    <a:noFill/>
                  </a:ln>
                  <a:solidFill>
                    <a:srgbClr val="374151"/>
                  </a:solidFill>
                  <a:effectLst/>
                  <a:uLnTx/>
                  <a:uFillTx/>
                  <a:latin typeface="Roboto Light"/>
                  <a:ea typeface="+mn-ea"/>
                  <a:cs typeface="+mn-cs"/>
                </a:rPr>
                <a:t>tells </a:t>
              </a:r>
              <a:r>
                <a:rPr kumimoji="0" lang="fr-FR" sz="2400" b="0" i="0" u="none" strike="noStrike" kern="1200" cap="none" spc="0" normalizeH="0" baseline="0" noProof="0" dirty="0">
                  <a:ln>
                    <a:noFill/>
                  </a:ln>
                  <a:solidFill>
                    <a:srgbClr val="374151"/>
                  </a:solidFill>
                  <a:effectLst/>
                  <a:uLnTx/>
                  <a:uFillTx/>
                  <a:latin typeface="Roboto Light"/>
                  <a:ea typeface="+mn-ea"/>
                  <a:cs typeface="+mn-cs"/>
                </a:rPr>
                <a:t>the body that it's time to go </a:t>
              </a:r>
              <a:r>
                <a:rPr kumimoji="0" lang="fr-FR" sz="2400" b="1" i="0" u="none" strike="noStrike" kern="1200" cap="none" spc="0" normalizeH="0" baseline="0" noProof="0" dirty="0">
                  <a:ln>
                    <a:noFill/>
                  </a:ln>
                  <a:solidFill>
                    <a:srgbClr val="374151"/>
                  </a:solidFill>
                  <a:effectLst/>
                  <a:uLnTx/>
                  <a:uFillTx/>
                  <a:latin typeface="Roboto Light"/>
                  <a:ea typeface="+mn-ea"/>
                  <a:cs typeface="+mn-cs"/>
                </a:rPr>
                <a:t>to sleep</a:t>
              </a:r>
              <a:r>
                <a:rPr kumimoji="0" lang="fr-FR" sz="2400" b="0" i="0" u="none" strike="noStrike" kern="1200" cap="none" spc="0" normalizeH="0" baseline="0" noProof="0" dirty="0">
                  <a:ln>
                    <a:noFill/>
                  </a:ln>
                  <a:solidFill>
                    <a:srgbClr val="374151"/>
                  </a:solidFill>
                  <a:effectLst/>
                  <a:uLnTx/>
                  <a:uFillTx/>
                  <a:latin typeface="Roboto Light"/>
                  <a:ea typeface="+mn-ea"/>
                  <a:cs typeface="+mn-cs"/>
                </a:rPr>
                <a:t>.</a:t>
              </a:r>
            </a:p>
          </p:txBody>
        </p:sp>
      </p:grpSp>
      <p:sp>
        <p:nvSpPr>
          <p:cNvPr id="9" name="ZoneTexte 8">
            <a:extLst>
              <a:ext uri="{FF2B5EF4-FFF2-40B4-BE49-F238E27FC236}">
                <a16:creationId xmlns:a16="http://schemas.microsoft.com/office/drawing/2014/main" id="{1FA05A0A-CBF4-FD27-6864-2A4746AC273B}"/>
              </a:ext>
            </a:extLst>
          </p:cNvPr>
          <p:cNvSpPr txBox="1"/>
          <p:nvPr/>
        </p:nvSpPr>
        <p:spPr>
          <a:xfrm>
            <a:off x="152400" y="680472"/>
            <a:ext cx="17983200" cy="133882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8100" b="0" i="0" u="none" strike="noStrike" kern="1200" cap="none" spc="0" normalizeH="0" baseline="0" noProof="0" dirty="0">
                <a:ln>
                  <a:noFill/>
                </a:ln>
                <a:solidFill>
                  <a:prstClr val="black"/>
                </a:solidFill>
                <a:effectLst/>
                <a:uLnTx/>
                <a:uFillTx/>
                <a:latin typeface="Midnight Signature" panose="02000500000000090000" pitchFamily="2" charset="0"/>
                <a:ea typeface="+mn-ea"/>
                <a:cs typeface="+mn-cs"/>
              </a:rPr>
              <a:t>Our anti-anxiety tips</a:t>
            </a:r>
          </a:p>
        </p:txBody>
      </p:sp>
      <p:sp>
        <p:nvSpPr>
          <p:cNvPr id="5" name="ZoneTexte 4">
            <a:extLst>
              <a:ext uri="{FF2B5EF4-FFF2-40B4-BE49-F238E27FC236}">
                <a16:creationId xmlns:a16="http://schemas.microsoft.com/office/drawing/2014/main" id="{8E1166F7-B9F6-A52A-4489-B59646F889F0}"/>
              </a:ext>
            </a:extLst>
          </p:cNvPr>
          <p:cNvSpPr txBox="1"/>
          <p:nvPr/>
        </p:nvSpPr>
        <p:spPr>
          <a:xfrm>
            <a:off x="152400" y="1906369"/>
            <a:ext cx="17983200" cy="646331"/>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00584A"/>
                </a:solidFill>
                <a:effectLst/>
                <a:uLnTx/>
                <a:uFillTx/>
                <a:latin typeface="Roboto Light"/>
                <a:ea typeface="+mn-ea"/>
                <a:cs typeface="+mn-cs"/>
              </a:rPr>
              <a:t>Get rid of all sources of stress</a:t>
            </a:r>
            <a:endParaRPr kumimoji="0" lang="fr-FR" sz="3600" b="1" i="0" u="none" strike="noStrike" kern="1200" cap="none" spc="0" normalizeH="0" baseline="0" noProof="0" dirty="0">
              <a:ln>
                <a:noFill/>
              </a:ln>
              <a:solidFill>
                <a:srgbClr val="00584A"/>
              </a:solidFill>
              <a:effectLst/>
              <a:uLnTx/>
              <a:uFillTx/>
              <a:latin typeface="Roboto Light"/>
              <a:ea typeface="+mn-ea"/>
              <a:cs typeface="+mn-cs"/>
            </a:endParaRPr>
          </a:p>
        </p:txBody>
      </p:sp>
      <p:sp>
        <p:nvSpPr>
          <p:cNvPr id="10" name="ZoneTexte 9">
            <a:extLst>
              <a:ext uri="{FF2B5EF4-FFF2-40B4-BE49-F238E27FC236}">
                <a16:creationId xmlns:a16="http://schemas.microsoft.com/office/drawing/2014/main" id="{251FC1B7-0AFB-195B-20C0-EC6360F51ADF}"/>
              </a:ext>
            </a:extLst>
          </p:cNvPr>
          <p:cNvSpPr txBox="1"/>
          <p:nvPr/>
        </p:nvSpPr>
        <p:spPr>
          <a:xfrm>
            <a:off x="11298516" y="7125712"/>
            <a:ext cx="6484020" cy="3046988"/>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374151"/>
                </a:solidFill>
                <a:effectLst/>
                <a:uLnTx/>
                <a:uFillTx/>
                <a:latin typeface="Roboto Light"/>
                <a:ea typeface="+mn-ea"/>
                <a:cs typeface="+mn-cs"/>
              </a:rPr>
              <a:t>Autogenic training: </a:t>
            </a:r>
            <a:r>
              <a:rPr kumimoji="0" lang="fr-FR" sz="2400" b="0" i="0" u="none" strike="noStrike" kern="1200" cap="none" spc="0" normalizeH="0" baseline="0" noProof="0" dirty="0">
                <a:ln>
                  <a:noFill/>
                </a:ln>
                <a:solidFill>
                  <a:srgbClr val="212529"/>
                </a:solidFill>
                <a:effectLst/>
                <a:uLnTx/>
                <a:uFillTx/>
                <a:latin typeface="Roboto Light"/>
                <a:ea typeface="+mn-ea"/>
                <a:cs typeface="+mn-cs"/>
              </a:rPr>
              <a:t>This method involves concentrating on physical sensations and imagining yourself in a peaceful environment. Take time to feel the warmth, heaviness and relaxation of every part of your body, allowing your mind and body to relax deeply.</a:t>
            </a:r>
          </a:p>
        </p:txBody>
      </p:sp>
      <p:pic>
        <p:nvPicPr>
          <p:cNvPr id="11" name="Image 10">
            <a:extLst>
              <a:ext uri="{FF2B5EF4-FFF2-40B4-BE49-F238E27FC236}">
                <a16:creationId xmlns:a16="http://schemas.microsoft.com/office/drawing/2014/main" id="{5810DEC0-70A5-8B65-1A4A-B1810B5C5A07}"/>
              </a:ext>
            </a:extLst>
          </p:cNvPr>
          <p:cNvPicPr>
            <a:picLocks noChangeAspect="1"/>
          </p:cNvPicPr>
          <p:nvPr/>
        </p:nvPicPr>
        <p:blipFill>
          <a:blip r:embed="rId5"/>
          <a:stretch>
            <a:fillRect/>
          </a:stretch>
        </p:blipFill>
        <p:spPr>
          <a:xfrm>
            <a:off x="11298516" y="2811027"/>
            <a:ext cx="5886048" cy="3924032"/>
          </a:xfrm>
          <a:prstGeom prst="rect">
            <a:avLst/>
          </a:prstGeom>
        </p:spPr>
      </p:pic>
    </p:spTree>
    <p:extLst>
      <p:ext uri="{BB962C8B-B14F-4D97-AF65-F5344CB8AC3E}">
        <p14:creationId xmlns:p14="http://schemas.microsoft.com/office/powerpoint/2010/main" val="239177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97FCF190-825A-94B5-AF52-59F2E79665FA}"/>
              </a:ext>
            </a:extLst>
          </p:cNvPr>
          <p:cNvGrpSpPr/>
          <p:nvPr/>
        </p:nvGrpSpPr>
        <p:grpSpPr>
          <a:xfrm>
            <a:off x="6308351" y="3167004"/>
            <a:ext cx="6188975" cy="6929829"/>
            <a:chOff x="4205567" y="2111336"/>
            <a:chExt cx="4125983" cy="4619886"/>
          </a:xfrm>
        </p:grpSpPr>
        <p:pic>
          <p:nvPicPr>
            <p:cNvPr id="1028" name="Picture 4" descr="Les lumières LED : un composant indispensable du design intérieur  contemporain | Design Feria">
              <a:extLst>
                <a:ext uri="{FF2B5EF4-FFF2-40B4-BE49-F238E27FC236}">
                  <a16:creationId xmlns:a16="http://schemas.microsoft.com/office/drawing/2014/main" id="{6E7E4846-D27A-9224-376E-11D99680C8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16498" y="2111336"/>
              <a:ext cx="4015052" cy="2674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7" name="ZoneTexte 26">
              <a:extLst>
                <a:ext uri="{FF2B5EF4-FFF2-40B4-BE49-F238E27FC236}">
                  <a16:creationId xmlns:a16="http://schemas.microsoft.com/office/drawing/2014/main" id="{4580C9BC-E3A2-04D6-BFF8-DD3879564CD7}"/>
                </a:ext>
              </a:extLst>
            </p:cNvPr>
            <p:cNvSpPr txBox="1"/>
            <p:nvPr/>
          </p:nvSpPr>
          <p:spPr>
            <a:xfrm>
              <a:off x="4205567" y="4946118"/>
              <a:ext cx="4077478" cy="1785104"/>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04040"/>
                  </a:solidFill>
                  <a:effectLst/>
                  <a:uLnTx/>
                  <a:uFillTx/>
                  <a:latin typeface="Roboto Light"/>
                  <a:ea typeface="+mn-ea"/>
                  <a:cs typeface="+mn-cs"/>
                </a:rPr>
                <a:t>Adapt the </a:t>
              </a:r>
              <a:r>
                <a:rPr kumimoji="0" lang="fr-FR" sz="2400" b="1" i="0" u="none" strike="noStrike" kern="1200" cap="none" spc="0" normalizeH="0" baseline="0" noProof="0" dirty="0">
                  <a:ln>
                    <a:noFill/>
                  </a:ln>
                  <a:solidFill>
                    <a:srgbClr val="404040"/>
                  </a:solidFill>
                  <a:effectLst/>
                  <a:uLnTx/>
                  <a:uFillTx/>
                  <a:latin typeface="Roboto Light"/>
                  <a:ea typeface="+mn-ea"/>
                  <a:cs typeface="+mn-cs"/>
                </a:rPr>
                <a:t>light</a:t>
              </a:r>
              <a:r>
                <a:rPr kumimoji="0" lang="fr-FR" sz="2400" b="0" i="0" u="none" strike="noStrike" kern="1200" cap="none" spc="0" normalizeH="0" baseline="0" noProof="0" dirty="0">
                  <a:ln>
                    <a:noFill/>
                  </a:ln>
                  <a:solidFill>
                    <a:srgbClr val="404040"/>
                  </a:solidFill>
                  <a:effectLst/>
                  <a:uLnTx/>
                  <a:uFillTx/>
                  <a:latin typeface="Roboto Light"/>
                  <a:ea typeface="+mn-ea"/>
                  <a:cs typeface="+mn-cs"/>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00" cap="none" spc="0" normalizeH="0" baseline="0" noProof="0" dirty="0">
                  <a:ln>
                    <a:noFill/>
                  </a:ln>
                  <a:solidFill>
                    <a:srgbClr val="404040"/>
                  </a:solidFill>
                  <a:effectLst/>
                  <a:uLnTx/>
                  <a:uFillTx/>
                  <a:latin typeface="Roboto Light"/>
                  <a:ea typeface="+mn-ea"/>
                  <a:cs typeface="+mn-cs"/>
                </a:rPr>
                <a:t>Warm-colored bulbs, around </a:t>
              </a:r>
              <a:r>
                <a:rPr kumimoji="0" lang="fr-FR" sz="2400" b="1" i="0" u="none" strike="noStrike" kern="100" cap="none" spc="0" normalizeH="0" baseline="0" noProof="0" dirty="0">
                  <a:ln>
                    <a:noFill/>
                  </a:ln>
                  <a:solidFill>
                    <a:srgbClr val="404040"/>
                  </a:solidFill>
                  <a:effectLst/>
                  <a:uLnTx/>
                  <a:uFillTx/>
                  <a:latin typeface="Roboto Light"/>
                  <a:ea typeface="+mn-ea"/>
                  <a:cs typeface="+mn-cs"/>
                </a:rPr>
                <a:t>2700K</a:t>
              </a:r>
              <a:r>
                <a:rPr kumimoji="0" lang="fr-FR" sz="2400" b="0" i="0" u="none" strike="noStrike" kern="100" cap="none" spc="0" normalizeH="0" baseline="0" noProof="0" dirty="0">
                  <a:ln>
                    <a:noFill/>
                  </a:ln>
                  <a:solidFill>
                    <a:srgbClr val="404040"/>
                  </a:solidFill>
                  <a:effectLst/>
                  <a:uLnTx/>
                  <a:uFillTx/>
                  <a:latin typeface="Roboto Light"/>
                  <a:ea typeface="+mn-ea"/>
                  <a:cs typeface="+mn-cs"/>
                </a:rPr>
                <a:t>, reproduce the light of sunset and can help </a:t>
              </a:r>
              <a:r>
                <a:rPr kumimoji="0" lang="fr-FR" sz="2400" b="1" i="0" u="none" strike="noStrike" kern="100" cap="none" spc="0" normalizeH="0" baseline="0" noProof="0" dirty="0">
                  <a:ln>
                    <a:noFill/>
                  </a:ln>
                  <a:solidFill>
                    <a:srgbClr val="404040"/>
                  </a:solidFill>
                  <a:effectLst/>
                  <a:uLnTx/>
                  <a:uFillTx/>
                  <a:latin typeface="Roboto Light"/>
                  <a:ea typeface="+mn-ea"/>
                  <a:cs typeface="+mn-cs"/>
                </a:rPr>
                <a:t>stimulate the production of melatonin</a:t>
              </a:r>
              <a:r>
                <a:rPr kumimoji="0" lang="fr-FR" sz="2400" b="0" i="0" u="none" strike="noStrike" kern="100" cap="none" spc="0" normalizeH="0" baseline="0" noProof="0" dirty="0">
                  <a:ln>
                    <a:noFill/>
                  </a:ln>
                  <a:solidFill>
                    <a:srgbClr val="404040"/>
                  </a:solidFill>
                  <a:effectLst/>
                  <a:uLnTx/>
                  <a:uFillTx/>
                  <a:latin typeface="Roboto Light"/>
                  <a:ea typeface="+mn-ea"/>
                  <a:cs typeface="+mn-cs"/>
                </a:rPr>
                <a:t>, the hormone associated with sleep.</a:t>
              </a:r>
              <a:endParaRPr kumimoji="0" lang="fr-FR" sz="2400" b="0" i="0" u="none" strike="noStrike" kern="1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04040"/>
                </a:solidFill>
                <a:effectLst/>
                <a:uLnTx/>
                <a:uFillTx/>
                <a:latin typeface="Roboto Light"/>
                <a:ea typeface="+mn-ea"/>
                <a:cs typeface="+mn-cs"/>
              </a:endParaRPr>
            </a:p>
          </p:txBody>
        </p:sp>
      </p:grpSp>
      <p:sp>
        <p:nvSpPr>
          <p:cNvPr id="5" name="ZoneTexte 4">
            <a:extLst>
              <a:ext uri="{FF2B5EF4-FFF2-40B4-BE49-F238E27FC236}">
                <a16:creationId xmlns:a16="http://schemas.microsoft.com/office/drawing/2014/main" id="{779FCD37-DB7A-C41A-C851-9A39ECB0A323}"/>
              </a:ext>
            </a:extLst>
          </p:cNvPr>
          <p:cNvSpPr txBox="1"/>
          <p:nvPr/>
        </p:nvSpPr>
        <p:spPr>
          <a:xfrm>
            <a:off x="524760" y="7516679"/>
            <a:ext cx="5310258" cy="1938992"/>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74151"/>
                </a:solidFill>
                <a:effectLst/>
                <a:uLnTx/>
                <a:uFillTx/>
                <a:latin typeface="Roboto Light"/>
                <a:ea typeface="+mn-ea"/>
                <a:cs typeface="+mn-cs"/>
              </a:rPr>
              <a:t>Light a </a:t>
            </a:r>
            <a:r>
              <a:rPr kumimoji="0" lang="fr-FR" sz="2400" b="1" i="0" u="none" strike="noStrike" kern="1200" cap="none" spc="0" normalizeH="0" baseline="0" noProof="0" dirty="0">
                <a:ln>
                  <a:noFill/>
                </a:ln>
                <a:solidFill>
                  <a:srgbClr val="374151"/>
                </a:solidFill>
                <a:effectLst/>
                <a:uLnTx/>
                <a:uFillTx/>
                <a:latin typeface="Roboto Light"/>
                <a:ea typeface="+mn-ea"/>
                <a:cs typeface="+mn-cs"/>
              </a:rPr>
              <a:t>candle with relaxing scents to </a:t>
            </a:r>
            <a:r>
              <a:rPr kumimoji="0" lang="fr-FR" sz="2400" b="0" i="0" u="none" strike="noStrike" kern="1200" cap="none" spc="0" normalizeH="0" baseline="0" noProof="0" dirty="0">
                <a:ln>
                  <a:noFill/>
                </a:ln>
                <a:solidFill>
                  <a:srgbClr val="374151"/>
                </a:solidFill>
                <a:effectLst/>
                <a:uLnTx/>
                <a:uFillTx/>
                <a:latin typeface="Roboto Light"/>
                <a:ea typeface="+mn-ea"/>
                <a:cs typeface="+mn-cs"/>
              </a:rPr>
              <a:t>create a </a:t>
            </a:r>
            <a:r>
              <a:rPr kumimoji="0" lang="fr-FR" sz="2400" b="1" i="0" u="none" strike="noStrike" kern="1200" cap="none" spc="0" normalizeH="0" baseline="0" noProof="0" dirty="0">
                <a:ln>
                  <a:noFill/>
                </a:ln>
                <a:solidFill>
                  <a:srgbClr val="374151"/>
                </a:solidFill>
                <a:effectLst/>
                <a:uLnTx/>
                <a:uFillTx/>
                <a:latin typeface="Roboto Light"/>
                <a:ea typeface="+mn-ea"/>
                <a:cs typeface="+mn-cs"/>
              </a:rPr>
              <a:t>pleasant atmosphere </a:t>
            </a:r>
            <a:r>
              <a:rPr kumimoji="0" lang="fr-FR" sz="2400" b="0" i="0" u="none" strike="noStrike" kern="1200" cap="none" spc="0" normalizeH="0" baseline="0" noProof="0" dirty="0">
                <a:ln>
                  <a:noFill/>
                </a:ln>
                <a:solidFill>
                  <a:srgbClr val="374151"/>
                </a:solidFill>
                <a:effectLst/>
                <a:uLnTx/>
                <a:uFillTx/>
                <a:latin typeface="Roboto Light"/>
                <a:ea typeface="+mn-ea"/>
                <a:cs typeface="+mn-cs"/>
              </a:rPr>
              <a:t>and encourage </a:t>
            </a:r>
            <a:r>
              <a:rPr kumimoji="0" lang="fr-FR" sz="2400" b="1" i="0" u="none" strike="noStrike" kern="1200" cap="none" spc="0" normalizeH="0" baseline="0" noProof="0" dirty="0" err="1">
                <a:ln>
                  <a:noFill/>
                </a:ln>
                <a:solidFill>
                  <a:srgbClr val="374151"/>
                </a:solidFill>
                <a:effectLst/>
                <a:uLnTx/>
                <a:uFillTx/>
                <a:latin typeface="Roboto Light"/>
                <a:ea typeface="+mn-ea"/>
                <a:cs typeface="+mn-cs"/>
              </a:rPr>
              <a:t>meditation</a:t>
            </a:r>
            <a:r>
              <a:rPr kumimoji="0" lang="fr-FR" sz="2400" b="1" i="0" u="none" strike="noStrike" kern="1200" cap="none" spc="0" normalizeH="0" baseline="0" noProof="0" dirty="0">
                <a:ln>
                  <a:noFill/>
                </a:ln>
                <a:solidFill>
                  <a:srgbClr val="374151"/>
                </a:solidFill>
                <a:effectLst/>
                <a:uLnTx/>
                <a:uFillTx/>
                <a:latin typeface="Roboto Light"/>
                <a:ea typeface="+mn-ea"/>
                <a:cs typeface="+mn-cs"/>
              </a:rPr>
              <a:t> and dive </a:t>
            </a:r>
            <a:r>
              <a:rPr kumimoji="0" lang="fr-FR" sz="2400" b="1" i="0" u="none" strike="noStrike" kern="1200" cap="none" spc="0" normalizeH="0" baseline="0" noProof="0" dirty="0" err="1">
                <a:ln>
                  <a:noFill/>
                </a:ln>
                <a:solidFill>
                  <a:srgbClr val="374151"/>
                </a:solidFill>
                <a:effectLst/>
                <a:uLnTx/>
                <a:uFillTx/>
                <a:latin typeface="Roboto Light"/>
                <a:ea typeface="+mn-ea"/>
                <a:cs typeface="+mn-cs"/>
              </a:rPr>
              <a:t>into</a:t>
            </a:r>
            <a:r>
              <a:rPr kumimoji="0" lang="fr-FR" sz="2400" b="1" i="0" u="none" strike="noStrike" kern="1200" cap="none" spc="0" normalizeH="0" baseline="0" noProof="0" dirty="0">
                <a:ln>
                  <a:noFill/>
                </a:ln>
                <a:solidFill>
                  <a:srgbClr val="374151"/>
                </a:solidFill>
                <a:effectLst/>
                <a:uLnTx/>
                <a:uFillTx/>
                <a:latin typeface="Roboto Light"/>
                <a:ea typeface="+mn-ea"/>
                <a:cs typeface="+mn-cs"/>
              </a:rPr>
              <a:t> a bath </a:t>
            </a:r>
            <a:r>
              <a:rPr kumimoji="0" lang="fr-FR" sz="2400" b="1" i="0" u="none" strike="noStrike" kern="1200" cap="none" spc="0" normalizeH="0" baseline="0" noProof="0" dirty="0" err="1">
                <a:ln>
                  <a:noFill/>
                </a:ln>
                <a:solidFill>
                  <a:srgbClr val="374151"/>
                </a:solidFill>
                <a:effectLst/>
                <a:uLnTx/>
                <a:uFillTx/>
                <a:latin typeface="Roboto Light"/>
                <a:ea typeface="+mn-ea"/>
                <a:cs typeface="+mn-cs"/>
              </a:rPr>
              <a:t>with</a:t>
            </a:r>
            <a:r>
              <a:rPr kumimoji="0" lang="fr-FR" sz="2400" b="1" i="0" u="none" strike="noStrike" kern="1200" cap="none" spc="0" normalizeH="0" noProof="0" dirty="0">
                <a:ln>
                  <a:noFill/>
                </a:ln>
                <a:solidFill>
                  <a:srgbClr val="374151"/>
                </a:solidFill>
                <a:effectLst/>
                <a:uLnTx/>
                <a:uFillTx/>
                <a:latin typeface="Roboto Light"/>
                <a:ea typeface="+mn-ea"/>
                <a:cs typeface="+mn-cs"/>
              </a:rPr>
              <a:t> PHYTO-BAIN</a:t>
            </a:r>
            <a:r>
              <a:rPr kumimoji="0" lang="fr-FR" sz="2400" b="0" i="0" u="none" strike="noStrike" kern="1200" cap="none" spc="0" normalizeH="0" baseline="0" noProof="0" dirty="0">
                <a:ln>
                  <a:noFill/>
                </a:ln>
                <a:solidFill>
                  <a:srgbClr val="374151"/>
                </a:solidFill>
                <a:effectLst/>
                <a:uLnTx/>
                <a:uFillTx/>
                <a:latin typeface="Roboto Light"/>
                <a:ea typeface="+mn-ea"/>
                <a:cs typeface="+mn-cs"/>
              </a:rPr>
              <a:t>.</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374151"/>
              </a:solidFill>
              <a:effectLst/>
              <a:uLnTx/>
              <a:uFillTx/>
              <a:latin typeface="Roboto Light"/>
              <a:ea typeface="+mn-ea"/>
              <a:cs typeface="+mn-cs"/>
            </a:endParaRPr>
          </a:p>
        </p:txBody>
      </p:sp>
      <p:sp>
        <p:nvSpPr>
          <p:cNvPr id="16" name="ZoneTexte 15">
            <a:extLst>
              <a:ext uri="{FF2B5EF4-FFF2-40B4-BE49-F238E27FC236}">
                <a16:creationId xmlns:a16="http://schemas.microsoft.com/office/drawing/2014/main" id="{72A7ACC3-ACA2-6B39-03EC-9A1F3CFF6CAC}"/>
              </a:ext>
            </a:extLst>
          </p:cNvPr>
          <p:cNvSpPr txBox="1"/>
          <p:nvPr/>
        </p:nvSpPr>
        <p:spPr>
          <a:xfrm>
            <a:off x="1761510" y="2058769"/>
            <a:ext cx="15209898" cy="646331"/>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00584A"/>
                </a:solidFill>
                <a:effectLst/>
                <a:uLnTx/>
                <a:uFillTx/>
                <a:latin typeface="Roboto Light"/>
                <a:ea typeface="+mn-ea"/>
                <a:cs typeface="+mn-cs"/>
              </a:rPr>
              <a:t>Create a relaxing, soothing atmosphere in your home</a:t>
            </a:r>
            <a:endParaRPr kumimoji="0" lang="fr-FR" sz="3600" b="1" i="0" u="none" strike="noStrike" kern="1200" cap="none" spc="0" normalizeH="0" baseline="0" noProof="0" dirty="0">
              <a:ln>
                <a:noFill/>
              </a:ln>
              <a:solidFill>
                <a:srgbClr val="00584A"/>
              </a:solidFill>
              <a:effectLst/>
              <a:uLnTx/>
              <a:uFillTx/>
              <a:latin typeface="Roboto Light"/>
              <a:ea typeface="+mn-ea"/>
              <a:cs typeface="+mn-cs"/>
            </a:endParaRPr>
          </a:p>
        </p:txBody>
      </p:sp>
      <p:pic>
        <p:nvPicPr>
          <p:cNvPr id="1026" name="Picture 2" descr="Bougie de Massage Taïga, un doux moment à deux | Yon-Ka">
            <a:extLst>
              <a:ext uri="{FF2B5EF4-FFF2-40B4-BE49-F238E27FC236}">
                <a16:creationId xmlns:a16="http://schemas.microsoft.com/office/drawing/2014/main" id="{D01C1278-61A4-BD8D-7D59-9FD2A59CD07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01612" y="3167005"/>
            <a:ext cx="4192061" cy="419206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C38E529E-AC83-2A7E-5C7C-F52C95EE6861}"/>
              </a:ext>
            </a:extLst>
          </p:cNvPr>
          <p:cNvSpPr txBox="1"/>
          <p:nvPr/>
        </p:nvSpPr>
        <p:spPr>
          <a:xfrm>
            <a:off x="152400" y="680472"/>
            <a:ext cx="17983200" cy="133882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8100" b="0" i="0" u="none" strike="noStrike" kern="1200" cap="none" spc="0" normalizeH="0" baseline="0" noProof="0" dirty="0">
                <a:ln>
                  <a:noFill/>
                </a:ln>
                <a:solidFill>
                  <a:prstClr val="black"/>
                </a:solidFill>
                <a:effectLst/>
                <a:uLnTx/>
                <a:uFillTx/>
                <a:latin typeface="Midnight Signature" panose="02000500000000090000" pitchFamily="2" charset="0"/>
                <a:ea typeface="+mn-ea"/>
                <a:cs typeface="+mn-cs"/>
              </a:rPr>
              <a:t>Our anti-anxiety tips</a:t>
            </a:r>
          </a:p>
        </p:txBody>
      </p:sp>
      <p:grpSp>
        <p:nvGrpSpPr>
          <p:cNvPr id="3" name="Groupe 2">
            <a:extLst>
              <a:ext uri="{FF2B5EF4-FFF2-40B4-BE49-F238E27FC236}">
                <a16:creationId xmlns:a16="http://schemas.microsoft.com/office/drawing/2014/main" id="{61C2DA06-8F3F-8680-E502-A8CB667E8427}"/>
              </a:ext>
            </a:extLst>
          </p:cNvPr>
          <p:cNvGrpSpPr/>
          <p:nvPr/>
        </p:nvGrpSpPr>
        <p:grpSpPr>
          <a:xfrm>
            <a:off x="11839532" y="2973069"/>
            <a:ext cx="6136048" cy="6385101"/>
            <a:chOff x="11839532" y="2973069"/>
            <a:chExt cx="6136048" cy="6385101"/>
          </a:xfrm>
        </p:grpSpPr>
        <p:pic>
          <p:nvPicPr>
            <p:cNvPr id="6" name="Image 5" descr="Une image contenant texte, affaires de toilette, Produits de beauté, bouteille&#10;&#10;Description générée automatiquement">
              <a:extLst>
                <a:ext uri="{FF2B5EF4-FFF2-40B4-BE49-F238E27FC236}">
                  <a16:creationId xmlns:a16="http://schemas.microsoft.com/office/drawing/2014/main" id="{AB109719-93F3-31AE-AB52-3D376EFD158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839532" y="3434791"/>
              <a:ext cx="3171868" cy="4208807"/>
            </a:xfrm>
            <a:prstGeom prst="rect">
              <a:avLst/>
            </a:prstGeom>
          </p:spPr>
        </p:pic>
        <p:grpSp>
          <p:nvGrpSpPr>
            <p:cNvPr id="7" name="Groupe 6">
              <a:extLst>
                <a:ext uri="{FF2B5EF4-FFF2-40B4-BE49-F238E27FC236}">
                  <a16:creationId xmlns:a16="http://schemas.microsoft.com/office/drawing/2014/main" id="{05558D49-5691-8039-46AE-71A9D0EACEA6}"/>
                </a:ext>
              </a:extLst>
            </p:cNvPr>
            <p:cNvGrpSpPr/>
            <p:nvPr/>
          </p:nvGrpSpPr>
          <p:grpSpPr>
            <a:xfrm>
              <a:off x="12463693" y="2973069"/>
              <a:ext cx="5511887" cy="6385101"/>
              <a:chOff x="4290981" y="2002210"/>
              <a:chExt cx="3674591" cy="4256734"/>
            </a:xfrm>
          </p:grpSpPr>
          <p:sp>
            <p:nvSpPr>
              <p:cNvPr id="8" name="ZoneTexte 7">
                <a:extLst>
                  <a:ext uri="{FF2B5EF4-FFF2-40B4-BE49-F238E27FC236}">
                    <a16:creationId xmlns:a16="http://schemas.microsoft.com/office/drawing/2014/main" id="{9382BCBF-CAE3-F7A4-7318-4B9EA9CC1C69}"/>
                  </a:ext>
                </a:extLst>
              </p:cNvPr>
              <p:cNvSpPr txBox="1"/>
              <p:nvPr/>
            </p:nvSpPr>
            <p:spPr>
              <a:xfrm>
                <a:off x="4290981" y="5212504"/>
                <a:ext cx="3631223" cy="104644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04040"/>
                    </a:solidFill>
                    <a:effectLst/>
                    <a:uLnTx/>
                    <a:uFillTx/>
                    <a:latin typeface="Roboto Light"/>
                    <a:ea typeface="+mn-ea"/>
                    <a:cs typeface="+mn-cs"/>
                  </a:rPr>
                  <a:t>Spray </a:t>
                </a:r>
                <a:r>
                  <a:rPr kumimoji="0" lang="fr-FR" sz="2400" b="1" i="0" u="none" strike="noStrike" kern="1200" cap="none" spc="0" normalizeH="0" baseline="0" noProof="0" dirty="0">
                    <a:ln>
                      <a:noFill/>
                    </a:ln>
                    <a:solidFill>
                      <a:srgbClr val="404040"/>
                    </a:solidFill>
                    <a:effectLst/>
                    <a:uLnTx/>
                    <a:uFillTx/>
                    <a:latin typeface="Roboto Light"/>
                    <a:ea typeface="+mn-ea"/>
                    <a:cs typeface="+mn-cs"/>
                  </a:rPr>
                  <a:t>Lotion Yon-Ka on your face </a:t>
                </a:r>
                <a:r>
                  <a:rPr kumimoji="0" lang="fr-FR" sz="2400" b="0" i="0" u="none" strike="noStrike" kern="1200" cap="none" spc="0" normalizeH="0" baseline="0" noProof="0" dirty="0">
                    <a:ln>
                      <a:noFill/>
                    </a:ln>
                    <a:solidFill>
                      <a:srgbClr val="404040"/>
                    </a:solidFill>
                    <a:effectLst/>
                    <a:uLnTx/>
                    <a:uFillTx/>
                    <a:latin typeface="Roboto Light"/>
                    <a:ea typeface="+mn-ea"/>
                    <a:cs typeface="+mn-cs"/>
                  </a:rPr>
                  <a:t>and lavender essential oil or incense in your home to enjoy the benefits of </a:t>
                </a:r>
                <a:r>
                  <a:rPr kumimoji="0" lang="fr-FR" sz="2400" b="1" i="0" u="none" strike="noStrike" kern="1200" cap="none" spc="0" normalizeH="0" baseline="0" noProof="0" dirty="0" err="1">
                    <a:ln>
                      <a:noFill/>
                    </a:ln>
                    <a:solidFill>
                      <a:srgbClr val="404040"/>
                    </a:solidFill>
                    <a:effectLst/>
                    <a:uLnTx/>
                    <a:uFillTx/>
                    <a:latin typeface="Roboto Light"/>
                    <a:ea typeface="+mn-ea"/>
                    <a:cs typeface="+mn-cs"/>
                  </a:rPr>
                  <a:t>aromachology</a:t>
                </a:r>
                <a:r>
                  <a:rPr kumimoji="0" lang="fr-FR" sz="2400" b="1" i="0" u="none" strike="noStrike" kern="1200" cap="none" spc="0" normalizeH="0" baseline="0" noProof="0" dirty="0">
                    <a:ln>
                      <a:noFill/>
                    </a:ln>
                    <a:solidFill>
                      <a:srgbClr val="404040"/>
                    </a:solidFill>
                    <a:effectLst/>
                    <a:uLnTx/>
                    <a:uFillTx/>
                    <a:latin typeface="Roboto Light"/>
                    <a:ea typeface="+mn-ea"/>
                    <a:cs typeface="+mn-cs"/>
                  </a:rPr>
                  <a:t>.</a:t>
                </a:r>
              </a:p>
            </p:txBody>
          </p:sp>
          <p:pic>
            <p:nvPicPr>
              <p:cNvPr id="10" name="Picture 2" descr="Esprit phyto Diffuseur Ultrasonique d'huiles essentielles USB design Bois">
                <a:extLst>
                  <a:ext uri="{FF2B5EF4-FFF2-40B4-BE49-F238E27FC236}">
                    <a16:creationId xmlns:a16="http://schemas.microsoft.com/office/drawing/2014/main" id="{70723AD8-05C2-2389-EE5C-4E523BB63D87}"/>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071992" y="2002210"/>
                <a:ext cx="2893580" cy="311804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67707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e top 10 des étirements du haut du dos validés par l'ostéopathe">
            <a:extLst>
              <a:ext uri="{FF2B5EF4-FFF2-40B4-BE49-F238E27FC236}">
                <a16:creationId xmlns:a16="http://schemas.microsoft.com/office/drawing/2014/main" id="{60B8EB2D-50BC-D1A6-AFAF-B8D038D1B25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9005" y="2905416"/>
            <a:ext cx="3209730" cy="24072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6950C77A-A56E-46D1-67D5-F757E7E7C286}"/>
              </a:ext>
            </a:extLst>
          </p:cNvPr>
          <p:cNvSpPr txBox="1"/>
          <p:nvPr/>
        </p:nvSpPr>
        <p:spPr>
          <a:xfrm>
            <a:off x="3878735" y="3057858"/>
            <a:ext cx="5265266" cy="1846659"/>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04040"/>
                </a:solidFill>
                <a:effectLst/>
                <a:uLnTx/>
                <a:uFillTx/>
                <a:latin typeface="Roboto Light"/>
                <a:ea typeface="+mn-ea"/>
                <a:cs typeface="Lucida Sans Unicode" panose="020B0602030504020204" pitchFamily="34" charset="0"/>
              </a:rPr>
              <a:t>Bear hug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250" b="0" i="0" u="none" strike="noStrike" kern="1200" cap="none" spc="0" normalizeH="0" baseline="0" noProof="0" dirty="0">
                <a:ln>
                  <a:noFill/>
                </a:ln>
                <a:solidFill>
                  <a:srgbClr val="404040"/>
                </a:solidFill>
                <a:effectLst/>
                <a:uLnTx/>
                <a:uFillTx/>
                <a:latin typeface="Roboto Light"/>
                <a:ea typeface="+mn-ea"/>
                <a:cs typeface="+mn-cs"/>
              </a:rPr>
              <a:t>This stretch works the </a:t>
            </a:r>
            <a:r>
              <a:rPr kumimoji="0" lang="fr-FR" sz="2250" b="1" i="0" u="none" strike="noStrike" kern="1200" cap="none" spc="0" normalizeH="0" baseline="0" noProof="0" dirty="0">
                <a:ln>
                  <a:noFill/>
                </a:ln>
                <a:solidFill>
                  <a:srgbClr val="404040"/>
                </a:solidFill>
                <a:effectLst/>
                <a:uLnTx/>
                <a:uFillTx/>
                <a:latin typeface="Roboto Light"/>
                <a:ea typeface="+mn-ea"/>
                <a:cs typeface="+mn-cs"/>
              </a:rPr>
              <a:t>rhomboids and trapezius muscles of the upper back</a:t>
            </a:r>
            <a:r>
              <a:rPr kumimoji="0" lang="fr-FR" sz="2250" b="0" i="0" u="none" strike="noStrike" kern="1200" cap="none" spc="0" normalizeH="0" baseline="0" noProof="0" dirty="0">
                <a:ln>
                  <a:noFill/>
                </a:ln>
                <a:solidFill>
                  <a:srgbClr val="404040"/>
                </a:solidFill>
                <a:effectLst/>
                <a:uLnTx/>
                <a:uFillTx/>
                <a:latin typeface="Roboto Light"/>
                <a:ea typeface="+mn-ea"/>
                <a:cs typeface="+mn-cs"/>
              </a:rPr>
              <a:t>. It relieves any discomfort or pain in the shoulder blades.</a:t>
            </a:r>
            <a:endParaRPr kumimoji="0" lang="fr-FR" sz="2250" b="0" i="0" u="none" strike="noStrike" kern="1200" cap="none" spc="0" normalizeH="0" baseline="0" noProof="0" dirty="0">
              <a:ln>
                <a:noFill/>
              </a:ln>
              <a:solidFill>
                <a:srgbClr val="404040"/>
              </a:solidFill>
              <a:effectLst/>
              <a:uLnTx/>
              <a:uFillTx/>
              <a:latin typeface="Roboto Light"/>
              <a:ea typeface="+mn-ea"/>
              <a:cs typeface="Lucida Sans Unicode" panose="020B0602030504020204" pitchFamily="34" charset="0"/>
            </a:endParaRPr>
          </a:p>
        </p:txBody>
      </p:sp>
      <p:sp>
        <p:nvSpPr>
          <p:cNvPr id="8" name="ZoneTexte 7">
            <a:extLst>
              <a:ext uri="{FF2B5EF4-FFF2-40B4-BE49-F238E27FC236}">
                <a16:creationId xmlns:a16="http://schemas.microsoft.com/office/drawing/2014/main" id="{5849F52D-C1F1-3B0F-F8C8-8554F8F26430}"/>
              </a:ext>
            </a:extLst>
          </p:cNvPr>
          <p:cNvSpPr txBox="1"/>
          <p:nvPr/>
        </p:nvSpPr>
        <p:spPr>
          <a:xfrm>
            <a:off x="517851" y="5950699"/>
            <a:ext cx="8921355" cy="3023905"/>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100" b="0" i="0" u="none" strike="noStrike" kern="1200" cap="none" spc="0" normalizeH="0" baseline="0" noProof="0" dirty="0">
                <a:ln>
                  <a:noFill/>
                </a:ln>
                <a:solidFill>
                  <a:srgbClr val="2E302F"/>
                </a:solidFill>
                <a:effectLst/>
                <a:uLnTx/>
                <a:uFillTx/>
                <a:latin typeface="Roboto Light"/>
                <a:ea typeface="+mn-ea"/>
                <a:cs typeface="+mn-cs"/>
              </a:rPr>
              <a:t> Start standing, with feet hip-width apart and arms as far apart as possible (without tiring yourself too much).</a:t>
            </a: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100" b="0" i="0" u="none" strike="noStrike" kern="1200" cap="none" spc="0" normalizeH="0" baseline="0" noProof="0" dirty="0">
              <a:ln>
                <a:noFill/>
              </a:ln>
              <a:solidFill>
                <a:srgbClr val="2E302F"/>
              </a:solidFill>
              <a:effectLst/>
              <a:uLnTx/>
              <a:uFillTx/>
              <a:latin typeface="Roboto Light"/>
              <a:ea typeface="+mn-ea"/>
              <a:cs typeface="+mn-cs"/>
            </a:endParaRP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100" b="0" i="0" u="none" strike="noStrike" kern="1200" cap="none" spc="0" normalizeH="0" baseline="0" noProof="0" dirty="0">
                <a:ln>
                  <a:noFill/>
                </a:ln>
                <a:solidFill>
                  <a:srgbClr val="2E302F"/>
                </a:solidFill>
                <a:effectLst/>
                <a:uLnTx/>
                <a:uFillTx/>
                <a:latin typeface="Roboto Light"/>
                <a:ea typeface="+mn-ea"/>
                <a:cs typeface="+mn-cs"/>
              </a:rPr>
              <a:t> Cross one arm over the other at the elbows, reaching over opposite shoulders and grasping the back of the shoulders.</a:t>
            </a: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100" b="0" i="0" u="none" strike="noStrike" kern="1200" cap="none" spc="0" normalizeH="0" baseline="0" noProof="0" dirty="0">
              <a:ln>
                <a:noFill/>
              </a:ln>
              <a:solidFill>
                <a:srgbClr val="2E302F"/>
              </a:solidFill>
              <a:effectLst/>
              <a:uLnTx/>
              <a:uFillTx/>
              <a:latin typeface="Roboto Light"/>
              <a:ea typeface="+mn-ea"/>
              <a:cs typeface="+mn-cs"/>
            </a:endParaRP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100" b="0" i="0" u="none" strike="noStrike" kern="1200" cap="none" spc="0" normalizeH="0" baseline="0" noProof="0" dirty="0">
                <a:ln>
                  <a:noFill/>
                </a:ln>
                <a:solidFill>
                  <a:srgbClr val="2E302F"/>
                </a:solidFill>
                <a:effectLst/>
                <a:uLnTx/>
                <a:uFillTx/>
                <a:latin typeface="Roboto Light"/>
                <a:ea typeface="+mn-ea"/>
                <a:cs typeface="+mn-cs"/>
              </a:rPr>
              <a:t> Gently pull your shoulders forward and hold the stretch for 20 seconds, remembering to breathe deeply.</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100" b="0" i="0" u="none" strike="noStrike" kern="1200" cap="none" spc="0" normalizeH="0" baseline="0" noProof="0" dirty="0">
                <a:ln>
                  <a:noFill/>
                </a:ln>
                <a:solidFill>
                  <a:srgbClr val="2E302F"/>
                </a:solidFill>
                <a:effectLst/>
                <a:uLnTx/>
                <a:uFillTx/>
                <a:latin typeface="Roboto Light"/>
                <a:ea typeface="+mn-ea"/>
                <a:cs typeface="+mn-cs"/>
              </a:rPr>
              <a:t>Repeat the stretch, alternating to cross the arms on the opposite side.</a:t>
            </a:r>
          </a:p>
        </p:txBody>
      </p:sp>
      <p:sp>
        <p:nvSpPr>
          <p:cNvPr id="10" name="ZoneTexte 9">
            <a:extLst>
              <a:ext uri="{FF2B5EF4-FFF2-40B4-BE49-F238E27FC236}">
                <a16:creationId xmlns:a16="http://schemas.microsoft.com/office/drawing/2014/main" id="{A4C919E3-98B6-7E53-A328-358A337D8C60}"/>
              </a:ext>
            </a:extLst>
          </p:cNvPr>
          <p:cNvSpPr txBox="1"/>
          <p:nvPr/>
        </p:nvSpPr>
        <p:spPr>
          <a:xfrm>
            <a:off x="12933665" y="3057858"/>
            <a:ext cx="5014037" cy="1292662"/>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04040"/>
                </a:solidFill>
                <a:effectLst/>
                <a:uLnTx/>
                <a:uFillTx/>
                <a:latin typeface="Roboto Light"/>
                <a:ea typeface="+mn-ea"/>
                <a:cs typeface="+mn-cs"/>
              </a:rPr>
              <a:t>Neck stretch</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404040"/>
              </a:solidFill>
              <a:effectLst/>
              <a:uLnTx/>
              <a:uFillTx/>
              <a:latin typeface="Roboto Light"/>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100" b="0" i="0" u="none" strike="noStrike" kern="1200" cap="none" spc="0" normalizeH="0" baseline="0" noProof="0" dirty="0">
                <a:ln>
                  <a:noFill/>
                </a:ln>
                <a:solidFill>
                  <a:srgbClr val="404040"/>
                </a:solidFill>
                <a:effectLst/>
                <a:uLnTx/>
                <a:uFillTx/>
                <a:latin typeface="Roboto Light"/>
                <a:ea typeface="+mn-ea"/>
                <a:cs typeface="+mn-cs"/>
              </a:rPr>
              <a:t>Helps relieve tension in your </a:t>
            </a:r>
            <a:r>
              <a:rPr kumimoji="0" lang="fr-FR" sz="2100" b="1" i="0" u="none" strike="noStrike" kern="1200" cap="none" spc="0" normalizeH="0" baseline="0" noProof="0" dirty="0">
                <a:ln>
                  <a:noFill/>
                </a:ln>
                <a:solidFill>
                  <a:srgbClr val="404040"/>
                </a:solidFill>
                <a:effectLst/>
                <a:uLnTx/>
                <a:uFillTx/>
                <a:latin typeface="Roboto Light"/>
                <a:ea typeface="+mn-ea"/>
                <a:cs typeface="+mn-cs"/>
              </a:rPr>
              <a:t>head</a:t>
            </a:r>
            <a:r>
              <a:rPr kumimoji="0" lang="fr-FR" sz="2100" b="0" i="0" u="none" strike="noStrike" kern="1200" cap="none" spc="0" normalizeH="0" baseline="0" noProof="0" dirty="0">
                <a:ln>
                  <a:noFill/>
                </a:ln>
                <a:solidFill>
                  <a:srgbClr val="404040"/>
                </a:solidFill>
                <a:effectLst/>
                <a:uLnTx/>
                <a:uFillTx/>
                <a:latin typeface="Roboto Light"/>
                <a:ea typeface="+mn-ea"/>
                <a:cs typeface="+mn-cs"/>
              </a:rPr>
              <a:t>, </a:t>
            </a:r>
            <a:r>
              <a:rPr kumimoji="0" lang="fr-FR" sz="2100" b="1" i="0" u="none" strike="noStrike" kern="1200" cap="none" spc="0" normalizeH="0" baseline="0" noProof="0" dirty="0">
                <a:ln>
                  <a:noFill/>
                </a:ln>
                <a:solidFill>
                  <a:srgbClr val="404040"/>
                </a:solidFill>
                <a:effectLst/>
                <a:uLnTx/>
                <a:uFillTx/>
                <a:latin typeface="Roboto Light"/>
                <a:ea typeface="+mn-ea"/>
                <a:cs typeface="+mn-cs"/>
              </a:rPr>
              <a:t>neck </a:t>
            </a:r>
            <a:r>
              <a:rPr kumimoji="0" lang="fr-FR" sz="2100" b="0" i="0" u="none" strike="noStrike" kern="1200" cap="none" spc="0" normalizeH="0" baseline="0" noProof="0" dirty="0">
                <a:ln>
                  <a:noFill/>
                </a:ln>
                <a:solidFill>
                  <a:srgbClr val="404040"/>
                </a:solidFill>
                <a:effectLst/>
                <a:uLnTx/>
                <a:uFillTx/>
                <a:latin typeface="Roboto Light"/>
                <a:ea typeface="+mn-ea"/>
                <a:cs typeface="+mn-cs"/>
              </a:rPr>
              <a:t>and </a:t>
            </a:r>
            <a:r>
              <a:rPr kumimoji="0" lang="fr-FR" sz="2100" b="1" i="0" u="none" strike="noStrike" kern="1200" cap="none" spc="0" normalizeH="0" baseline="0" noProof="0" dirty="0">
                <a:ln>
                  <a:noFill/>
                </a:ln>
                <a:solidFill>
                  <a:srgbClr val="404040"/>
                </a:solidFill>
                <a:effectLst/>
                <a:uLnTx/>
                <a:uFillTx/>
                <a:latin typeface="Roboto Light"/>
                <a:ea typeface="+mn-ea"/>
                <a:cs typeface="+mn-cs"/>
              </a:rPr>
              <a:t>shoulders</a:t>
            </a:r>
            <a:r>
              <a:rPr kumimoji="0" lang="fr-FR" sz="2100" b="0" i="0" u="none" strike="noStrike" kern="1200" cap="none" spc="0" normalizeH="0" baseline="0" noProof="0" dirty="0">
                <a:ln>
                  <a:noFill/>
                </a:ln>
                <a:solidFill>
                  <a:srgbClr val="404040"/>
                </a:solidFill>
                <a:effectLst/>
                <a:uLnTx/>
                <a:uFillTx/>
                <a:latin typeface="Roboto Light"/>
                <a:ea typeface="+mn-ea"/>
                <a:cs typeface="+mn-cs"/>
              </a:rPr>
              <a:t>. </a:t>
            </a:r>
          </a:p>
        </p:txBody>
      </p:sp>
      <p:sp>
        <p:nvSpPr>
          <p:cNvPr id="16" name="ZoneTexte 15">
            <a:extLst>
              <a:ext uri="{FF2B5EF4-FFF2-40B4-BE49-F238E27FC236}">
                <a16:creationId xmlns:a16="http://schemas.microsoft.com/office/drawing/2014/main" id="{AD161EE4-C77C-27C6-D068-BE2FD987A65D}"/>
              </a:ext>
            </a:extLst>
          </p:cNvPr>
          <p:cNvSpPr txBox="1"/>
          <p:nvPr/>
        </p:nvSpPr>
        <p:spPr>
          <a:xfrm>
            <a:off x="9439207" y="5950699"/>
            <a:ext cx="8620194" cy="3647152"/>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100" b="0" i="0" u="none" strike="noStrike" kern="1200" cap="none" spc="0" normalizeH="0" baseline="0" noProof="0" dirty="0">
                <a:ln>
                  <a:noFill/>
                </a:ln>
                <a:solidFill>
                  <a:srgbClr val="222222"/>
                </a:solidFill>
                <a:effectLst/>
                <a:uLnTx/>
                <a:uFillTx/>
                <a:latin typeface="Roboto Light"/>
                <a:ea typeface="+mn-ea"/>
                <a:cs typeface="+mn-cs"/>
              </a:rPr>
              <a:t> Sit down in a comfortable armchair. </a:t>
            </a: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100" b="0" i="0" u="none" strike="noStrike" kern="1200" cap="none" spc="0" normalizeH="0" baseline="0" noProof="0" dirty="0">
              <a:ln>
                <a:noFill/>
              </a:ln>
              <a:solidFill>
                <a:srgbClr val="2E302F"/>
              </a:solidFill>
              <a:effectLst/>
              <a:uLnTx/>
              <a:uFillTx/>
              <a:latin typeface="Roboto Light"/>
              <a:ea typeface="+mn-ea"/>
              <a:cs typeface="+mn-cs"/>
            </a:endParaRP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100" b="0" i="0" u="none" strike="noStrike" kern="1200" cap="none" spc="0" normalizeH="0" baseline="0" noProof="0" dirty="0">
                <a:ln>
                  <a:noFill/>
                </a:ln>
                <a:solidFill>
                  <a:srgbClr val="222222"/>
                </a:solidFill>
                <a:effectLst/>
                <a:uLnTx/>
                <a:uFillTx/>
                <a:latin typeface="Roboto Light"/>
                <a:ea typeface="+mn-ea"/>
                <a:cs typeface="+mn-cs"/>
              </a:rPr>
              <a:t> Bring your right hand to the top of your head or to your left ear.</a:t>
            </a: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100" b="0" i="0" u="none" strike="noStrike" kern="1200" cap="none" spc="0" normalizeH="0" baseline="0" noProof="0" dirty="0">
              <a:ln>
                <a:noFill/>
              </a:ln>
              <a:solidFill>
                <a:srgbClr val="2E302F"/>
              </a:solidFill>
              <a:effectLst/>
              <a:uLnTx/>
              <a:uFillTx/>
              <a:latin typeface="Roboto Light"/>
              <a:ea typeface="+mn-ea"/>
              <a:cs typeface="+mn-cs"/>
            </a:endParaRP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100" b="0" i="0" u="none" strike="noStrike" kern="1200" cap="none" spc="0" normalizeH="0" baseline="0" noProof="0" dirty="0">
                <a:ln>
                  <a:noFill/>
                </a:ln>
                <a:solidFill>
                  <a:srgbClr val="222222"/>
                </a:solidFill>
                <a:effectLst/>
                <a:uLnTx/>
                <a:uFillTx/>
                <a:latin typeface="Roboto Light"/>
                <a:ea typeface="+mn-ea"/>
                <a:cs typeface="+mn-cs"/>
              </a:rPr>
              <a:t>Gently bring your right ear towards your right shoulder, holding this position for five breaths.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100" b="0" i="0" u="none" strike="noStrike" kern="1200" cap="none" spc="0" normalizeH="0" baseline="0" noProof="0" dirty="0">
                <a:ln>
                  <a:noFill/>
                </a:ln>
                <a:solidFill>
                  <a:srgbClr val="222222"/>
                </a:solidFill>
                <a:effectLst/>
                <a:uLnTx/>
                <a:uFillTx/>
                <a:latin typeface="Roboto Light"/>
                <a:ea typeface="+mn-ea"/>
                <a:cs typeface="+mn-cs"/>
              </a:rPr>
              <a:t>Repeat on the other side. </a:t>
            </a: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100" b="0" i="0" u="none" strike="noStrike" kern="1200" cap="none" spc="0" normalizeH="0" baseline="0" noProof="0" dirty="0">
              <a:ln>
                <a:noFill/>
              </a:ln>
              <a:solidFill>
                <a:srgbClr val="2E302F"/>
              </a:solidFill>
              <a:effectLst/>
              <a:uLnTx/>
              <a:uFillTx/>
              <a:latin typeface="Roboto Light"/>
              <a:ea typeface="+mn-ea"/>
              <a:cs typeface="+mn-cs"/>
            </a:endParaRP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100" b="0" i="0" u="none" strike="noStrike" kern="1200" cap="none" spc="0" normalizeH="0" baseline="0" noProof="0" dirty="0">
                <a:ln>
                  <a:noFill/>
                </a:ln>
                <a:solidFill>
                  <a:srgbClr val="222222"/>
                </a:solidFill>
                <a:effectLst/>
                <a:uLnTx/>
                <a:uFillTx/>
                <a:latin typeface="Roboto Light"/>
                <a:ea typeface="+mn-ea"/>
                <a:cs typeface="+mn-cs"/>
              </a:rPr>
              <a:t> Then turn to look over your right shoulder, keeping the rest of your body facing forward. Hold this position for five breaths. Repeat on the other side.</a:t>
            </a:r>
            <a:endParaRPr kumimoji="0" lang="fr-FR" sz="2100" b="0" i="0" u="none" strike="noStrike" kern="1200" cap="none" spc="0" normalizeH="0" baseline="0" noProof="0" dirty="0">
              <a:ln>
                <a:noFill/>
              </a:ln>
              <a:solidFill>
                <a:srgbClr val="2E302F"/>
              </a:solidFill>
              <a:effectLst/>
              <a:uLnTx/>
              <a:uFillTx/>
              <a:latin typeface="Roboto Light"/>
              <a:ea typeface="+mn-ea"/>
              <a:cs typeface="+mn-cs"/>
            </a:endParaRPr>
          </a:p>
        </p:txBody>
      </p:sp>
      <p:pic>
        <p:nvPicPr>
          <p:cNvPr id="2054" name="Picture 6" descr="5 étirements à faire avant de dormir - CalculerSonIMC">
            <a:extLst>
              <a:ext uri="{FF2B5EF4-FFF2-40B4-BE49-F238E27FC236}">
                <a16:creationId xmlns:a16="http://schemas.microsoft.com/office/drawing/2014/main" id="{4CCB33BC-8914-D26F-17A6-512B9243CC5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599013" y="2914275"/>
            <a:ext cx="3511902" cy="234241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B643DADE-3D49-20B8-3852-3945B3AB12B2}"/>
              </a:ext>
            </a:extLst>
          </p:cNvPr>
          <p:cNvSpPr txBox="1"/>
          <p:nvPr/>
        </p:nvSpPr>
        <p:spPr>
          <a:xfrm>
            <a:off x="152400" y="756672"/>
            <a:ext cx="17907000" cy="133882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8100" b="0" i="0" u="none" strike="noStrike" kern="1200" cap="none" spc="0" normalizeH="0" baseline="0" noProof="0" dirty="0">
                <a:ln>
                  <a:noFill/>
                </a:ln>
                <a:solidFill>
                  <a:prstClr val="black"/>
                </a:solidFill>
                <a:effectLst/>
                <a:uLnTx/>
                <a:uFillTx/>
                <a:latin typeface="Midnight Signature" panose="02000500000000090000" pitchFamily="2" charset="0"/>
                <a:ea typeface="+mn-ea"/>
                <a:cs typeface="+mn-cs"/>
              </a:rPr>
              <a:t>Our pain relief tips</a:t>
            </a:r>
          </a:p>
        </p:txBody>
      </p:sp>
      <p:sp>
        <p:nvSpPr>
          <p:cNvPr id="5" name="ZoneTexte 4">
            <a:extLst>
              <a:ext uri="{FF2B5EF4-FFF2-40B4-BE49-F238E27FC236}">
                <a16:creationId xmlns:a16="http://schemas.microsoft.com/office/drawing/2014/main" id="{9403A1E5-A33C-909F-0A98-5487D51EC1F2}"/>
              </a:ext>
            </a:extLst>
          </p:cNvPr>
          <p:cNvSpPr txBox="1"/>
          <p:nvPr/>
        </p:nvSpPr>
        <p:spPr>
          <a:xfrm>
            <a:off x="1170992" y="2275611"/>
            <a:ext cx="15209898" cy="646331"/>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00584A"/>
                </a:solidFill>
                <a:effectLst/>
                <a:uLnTx/>
                <a:uFillTx/>
                <a:latin typeface="Roboto Light"/>
                <a:ea typeface="+mn-ea"/>
                <a:cs typeface="+mn-cs"/>
              </a:rPr>
              <a:t>Stretch the upper body first</a:t>
            </a:r>
            <a:endParaRPr kumimoji="0" lang="fr-FR" sz="3600" b="1" i="0" u="none" strike="noStrike" kern="1200" cap="none" spc="0" normalizeH="0" baseline="0" noProof="0" dirty="0">
              <a:ln>
                <a:noFill/>
              </a:ln>
              <a:solidFill>
                <a:srgbClr val="00584A"/>
              </a:solidFill>
              <a:effectLst/>
              <a:uLnTx/>
              <a:uFillTx/>
              <a:latin typeface="Roboto Light"/>
              <a:ea typeface="+mn-ea"/>
              <a:cs typeface="+mn-cs"/>
            </a:endParaRPr>
          </a:p>
        </p:txBody>
      </p:sp>
    </p:spTree>
    <p:extLst>
      <p:ext uri="{BB962C8B-B14F-4D97-AF65-F5344CB8AC3E}">
        <p14:creationId xmlns:p14="http://schemas.microsoft.com/office/powerpoint/2010/main" val="305877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6"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950C77A-A56E-46D1-67D5-F757E7E7C286}"/>
              </a:ext>
            </a:extLst>
          </p:cNvPr>
          <p:cNvSpPr txBox="1"/>
          <p:nvPr/>
        </p:nvSpPr>
        <p:spPr>
          <a:xfrm>
            <a:off x="3878735" y="2764644"/>
            <a:ext cx="5265266" cy="2262158"/>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04040"/>
                </a:solidFill>
                <a:effectLst/>
                <a:uLnTx/>
                <a:uFillTx/>
                <a:latin typeface="Roboto Light"/>
                <a:ea typeface="+mn-ea"/>
                <a:cs typeface="Lucida Sans Unicode" panose="020B0602030504020204" pitchFamily="34" charset="0"/>
              </a:rPr>
              <a:t>Child's posture</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404040"/>
              </a:solidFill>
              <a:effectLst/>
              <a:uLnTx/>
              <a:uFillTx/>
              <a:latin typeface="Roboto Light"/>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100" b="0" i="0" u="none" strike="noStrike" kern="1200" cap="none" spc="0" normalizeH="0" baseline="0" noProof="0" dirty="0">
                <a:ln>
                  <a:noFill/>
                </a:ln>
                <a:solidFill>
                  <a:srgbClr val="404040"/>
                </a:solidFill>
                <a:effectLst/>
                <a:uLnTx/>
                <a:uFillTx/>
                <a:latin typeface="Roboto Light"/>
                <a:ea typeface="+mn-ea"/>
                <a:cs typeface="+mn-cs"/>
              </a:rPr>
              <a:t>Perfect for </a:t>
            </a:r>
            <a:r>
              <a:rPr kumimoji="0" lang="fr-FR" sz="2100" b="1" i="0" u="none" strike="noStrike" kern="1200" cap="none" spc="0" normalizeH="0" baseline="0" noProof="0" dirty="0">
                <a:ln>
                  <a:noFill/>
                </a:ln>
                <a:solidFill>
                  <a:srgbClr val="404040"/>
                </a:solidFill>
                <a:effectLst/>
                <a:uLnTx/>
                <a:uFillTx/>
                <a:latin typeface="Roboto Light"/>
                <a:ea typeface="+mn-ea"/>
                <a:cs typeface="+mn-cs"/>
              </a:rPr>
              <a:t>listening to your breathing</a:t>
            </a:r>
            <a:r>
              <a:rPr kumimoji="0" lang="fr-FR" sz="2100" b="0" i="0" u="none" strike="noStrike" kern="1200" cap="none" spc="0" normalizeH="0" baseline="0" noProof="0" dirty="0">
                <a:ln>
                  <a:noFill/>
                </a:ln>
                <a:solidFill>
                  <a:srgbClr val="404040"/>
                </a:solidFill>
                <a:effectLst/>
                <a:uLnTx/>
                <a:uFillTx/>
                <a:latin typeface="Roboto Light"/>
                <a:ea typeface="+mn-ea"/>
                <a:cs typeface="+mn-cs"/>
              </a:rPr>
              <a:t>, </a:t>
            </a:r>
            <a:r>
              <a:rPr kumimoji="0" lang="fr-FR" sz="2100" b="1" i="0" u="none" strike="noStrike" kern="1200" cap="none" spc="0" normalizeH="0" baseline="0" noProof="0" dirty="0">
                <a:ln>
                  <a:noFill/>
                </a:ln>
                <a:solidFill>
                  <a:srgbClr val="404040"/>
                </a:solidFill>
                <a:effectLst/>
                <a:uLnTx/>
                <a:uFillTx/>
                <a:latin typeface="Roboto Light"/>
                <a:ea typeface="+mn-ea"/>
                <a:cs typeface="+mn-cs"/>
              </a:rPr>
              <a:t>relaxing your body </a:t>
            </a:r>
            <a:r>
              <a:rPr kumimoji="0" lang="fr-FR" sz="2100" b="0" i="0" u="none" strike="noStrike" kern="1200" cap="none" spc="0" normalizeH="0" baseline="0" noProof="0" dirty="0">
                <a:ln>
                  <a:noFill/>
                </a:ln>
                <a:solidFill>
                  <a:srgbClr val="404040"/>
                </a:solidFill>
                <a:effectLst/>
                <a:uLnTx/>
                <a:uFillTx/>
                <a:latin typeface="Roboto Light"/>
                <a:ea typeface="+mn-ea"/>
                <a:cs typeface="+mn-cs"/>
              </a:rPr>
              <a:t>and </a:t>
            </a:r>
            <a:r>
              <a:rPr kumimoji="0" lang="fr-FR" sz="2100" b="1" i="0" u="none" strike="noStrike" kern="1200" cap="none" spc="0" normalizeH="0" baseline="0" noProof="0" dirty="0">
                <a:ln>
                  <a:noFill/>
                </a:ln>
                <a:solidFill>
                  <a:srgbClr val="404040"/>
                </a:solidFill>
                <a:effectLst/>
                <a:uLnTx/>
                <a:uFillTx/>
                <a:latin typeface="Roboto Light"/>
                <a:ea typeface="+mn-ea"/>
                <a:cs typeface="+mn-cs"/>
              </a:rPr>
              <a:t>reducing stress</a:t>
            </a:r>
            <a:r>
              <a:rPr kumimoji="0" lang="fr-FR" sz="2100" b="0" i="0" u="none" strike="noStrike" kern="1200" cap="none" spc="0" normalizeH="0" baseline="0" noProof="0" dirty="0">
                <a:ln>
                  <a:noFill/>
                </a:ln>
                <a:solidFill>
                  <a:srgbClr val="404040"/>
                </a:solidFill>
                <a:effectLst/>
                <a:uLnTx/>
                <a:uFillTx/>
                <a:latin typeface="Roboto Light"/>
                <a:ea typeface="+mn-ea"/>
                <a:cs typeface="+mn-cs"/>
              </a:rPr>
              <a:t>. It also relieves pain and tension in the </a:t>
            </a:r>
            <a:r>
              <a:rPr kumimoji="0" lang="fr-FR" sz="2100" b="1" i="0" u="none" strike="noStrike" kern="1200" cap="none" spc="0" normalizeH="0" baseline="0" noProof="0" dirty="0">
                <a:ln>
                  <a:noFill/>
                </a:ln>
                <a:solidFill>
                  <a:srgbClr val="404040"/>
                </a:solidFill>
                <a:effectLst/>
                <a:uLnTx/>
                <a:uFillTx/>
                <a:latin typeface="Roboto Light"/>
                <a:ea typeface="+mn-ea"/>
                <a:cs typeface="+mn-cs"/>
              </a:rPr>
              <a:t>back</a:t>
            </a:r>
            <a:r>
              <a:rPr kumimoji="0" lang="fr-FR" sz="2100" b="0" i="0" u="none" strike="noStrike" kern="1200" cap="none" spc="0" normalizeH="0" baseline="0" noProof="0" dirty="0">
                <a:ln>
                  <a:noFill/>
                </a:ln>
                <a:solidFill>
                  <a:srgbClr val="404040"/>
                </a:solidFill>
                <a:effectLst/>
                <a:uLnTx/>
                <a:uFillTx/>
                <a:latin typeface="Roboto Light"/>
                <a:ea typeface="+mn-ea"/>
                <a:cs typeface="+mn-cs"/>
              </a:rPr>
              <a:t>, </a:t>
            </a:r>
            <a:r>
              <a:rPr kumimoji="0" lang="fr-FR" sz="2100" b="1" i="0" u="none" strike="noStrike" kern="1200" cap="none" spc="0" normalizeH="0" baseline="0" noProof="0" dirty="0">
                <a:ln>
                  <a:noFill/>
                </a:ln>
                <a:solidFill>
                  <a:srgbClr val="404040"/>
                </a:solidFill>
                <a:effectLst/>
                <a:uLnTx/>
                <a:uFillTx/>
                <a:latin typeface="Roboto Light"/>
                <a:ea typeface="+mn-ea"/>
                <a:cs typeface="+mn-cs"/>
              </a:rPr>
              <a:t>shoulders </a:t>
            </a:r>
            <a:r>
              <a:rPr kumimoji="0" lang="fr-FR" sz="2100" b="0" i="0" u="none" strike="noStrike" kern="1200" cap="none" spc="0" normalizeH="0" baseline="0" noProof="0" dirty="0">
                <a:ln>
                  <a:noFill/>
                </a:ln>
                <a:solidFill>
                  <a:srgbClr val="404040"/>
                </a:solidFill>
                <a:effectLst/>
                <a:uLnTx/>
                <a:uFillTx/>
                <a:latin typeface="Roboto Light"/>
                <a:ea typeface="+mn-ea"/>
                <a:cs typeface="+mn-cs"/>
              </a:rPr>
              <a:t>and </a:t>
            </a:r>
            <a:r>
              <a:rPr kumimoji="0" lang="fr-FR" sz="2100" b="1" i="0" u="none" strike="noStrike" kern="1200" cap="none" spc="0" normalizeH="0" baseline="0" noProof="0" dirty="0">
                <a:ln>
                  <a:noFill/>
                </a:ln>
                <a:solidFill>
                  <a:srgbClr val="404040"/>
                </a:solidFill>
                <a:effectLst/>
                <a:uLnTx/>
                <a:uFillTx/>
                <a:latin typeface="Roboto Light"/>
                <a:ea typeface="+mn-ea"/>
                <a:cs typeface="+mn-cs"/>
              </a:rPr>
              <a:t>neck</a:t>
            </a:r>
            <a:r>
              <a:rPr kumimoji="0" lang="fr-FR" sz="2100" b="0" i="0" u="none" strike="noStrike" kern="1200" cap="none" spc="0" normalizeH="0" baseline="0" noProof="0" dirty="0">
                <a:ln>
                  <a:noFill/>
                </a:ln>
                <a:solidFill>
                  <a:srgbClr val="404040"/>
                </a:solidFill>
                <a:effectLst/>
                <a:uLnTx/>
                <a:uFillTx/>
                <a:latin typeface="Roboto Light"/>
                <a:ea typeface="+mn-ea"/>
                <a:cs typeface="+mn-cs"/>
              </a:rPr>
              <a:t>.</a:t>
            </a:r>
            <a:endParaRPr kumimoji="0" lang="fr-FR" sz="2100" b="0" i="0" u="none" strike="noStrike" kern="1200" cap="none" spc="0" normalizeH="0" baseline="0" noProof="0" dirty="0">
              <a:ln>
                <a:noFill/>
              </a:ln>
              <a:solidFill>
                <a:srgbClr val="404040"/>
              </a:solidFill>
              <a:effectLst/>
              <a:uLnTx/>
              <a:uFillTx/>
              <a:latin typeface="Roboto Light"/>
              <a:ea typeface="+mn-ea"/>
              <a:cs typeface="Lucida Sans Unicode" panose="020B0602030504020204" pitchFamily="34" charset="0"/>
            </a:endParaRPr>
          </a:p>
        </p:txBody>
      </p:sp>
      <p:sp>
        <p:nvSpPr>
          <p:cNvPr id="8" name="ZoneTexte 7">
            <a:extLst>
              <a:ext uri="{FF2B5EF4-FFF2-40B4-BE49-F238E27FC236}">
                <a16:creationId xmlns:a16="http://schemas.microsoft.com/office/drawing/2014/main" id="{5849F52D-C1F1-3B0F-F8C8-8554F8F26430}"/>
              </a:ext>
            </a:extLst>
          </p:cNvPr>
          <p:cNvSpPr txBox="1"/>
          <p:nvPr/>
        </p:nvSpPr>
        <p:spPr>
          <a:xfrm>
            <a:off x="517851" y="5657486"/>
            <a:ext cx="8921355" cy="3323987"/>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100" b="0" i="0" u="none" strike="noStrike" kern="1200" cap="none" spc="0" normalizeH="0" baseline="0" noProof="0" dirty="0">
                <a:ln>
                  <a:noFill/>
                </a:ln>
                <a:solidFill>
                  <a:srgbClr val="2E302F"/>
                </a:solidFill>
                <a:effectLst/>
                <a:uLnTx/>
                <a:uFillTx/>
                <a:latin typeface="Roboto Light"/>
                <a:ea typeface="+mn-ea"/>
                <a:cs typeface="+mn-cs"/>
              </a:rPr>
              <a:t> Get down on all fours, shoulders level with hands.</a:t>
            </a: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100" b="0" i="0" u="none" strike="noStrike" kern="1200" cap="none" spc="0" normalizeH="0" baseline="0" noProof="0" dirty="0">
              <a:ln>
                <a:noFill/>
              </a:ln>
              <a:solidFill>
                <a:srgbClr val="2E302F"/>
              </a:solidFill>
              <a:effectLst/>
              <a:uLnTx/>
              <a:uFillTx/>
              <a:latin typeface="Roboto Light"/>
              <a:ea typeface="+mn-ea"/>
              <a:cs typeface="+mn-cs"/>
            </a:endParaRP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100" b="0" i="0" u="none" strike="noStrike" kern="1200" cap="none" spc="0" normalizeH="0" baseline="0" noProof="0" dirty="0">
                <a:ln>
                  <a:noFill/>
                </a:ln>
                <a:solidFill>
                  <a:srgbClr val="2E302F"/>
                </a:solidFill>
                <a:effectLst/>
                <a:uLnTx/>
                <a:uFillTx/>
                <a:latin typeface="Roboto Light"/>
                <a:ea typeface="+mn-ea"/>
                <a:cs typeface="+mn-cs"/>
              </a:rPr>
              <a:t> Slowly rock forward on your arms, rounding your shoulders and bringing your lower back to the floor. Hold for 5 seconds.</a:t>
            </a: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100" b="0" i="0" u="none" strike="noStrike" kern="1200" cap="none" spc="0" normalizeH="0" baseline="0" noProof="0" dirty="0">
              <a:ln>
                <a:noFill/>
              </a:ln>
              <a:solidFill>
                <a:srgbClr val="2E302F"/>
              </a:solidFill>
              <a:effectLst/>
              <a:uLnTx/>
              <a:uFillTx/>
              <a:latin typeface="Roboto Light"/>
              <a:ea typeface="+mn-ea"/>
              <a:cs typeface="+mn-cs"/>
            </a:endParaRP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100" b="0" i="0" u="none" strike="noStrike" kern="1200" cap="none" spc="0" normalizeH="0" baseline="0" noProof="0" dirty="0">
                <a:ln>
                  <a:noFill/>
                </a:ln>
                <a:solidFill>
                  <a:srgbClr val="2E302F"/>
                </a:solidFill>
                <a:effectLst/>
                <a:uLnTx/>
                <a:uFillTx/>
                <a:latin typeface="Roboto Light"/>
                <a:ea typeface="+mn-ea"/>
                <a:cs typeface="+mn-cs"/>
              </a:rPr>
              <a:t> Back away slowly and sit back on your heels.</a:t>
            </a: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100" b="0" i="0" u="none" strike="noStrike" kern="1200" cap="none" spc="0" normalizeH="0" baseline="0" noProof="0" dirty="0">
              <a:ln>
                <a:noFill/>
              </a:ln>
              <a:solidFill>
                <a:srgbClr val="2E302F"/>
              </a:solidFill>
              <a:effectLst/>
              <a:uLnTx/>
              <a:uFillTx/>
              <a:latin typeface="Roboto Light"/>
              <a:ea typeface="+mn-ea"/>
              <a:cs typeface="+mn-cs"/>
            </a:endParaRP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100" b="0" i="0" u="none" strike="noStrike" kern="1200" cap="none" spc="0" normalizeH="0" baseline="0" noProof="0" dirty="0">
                <a:ln>
                  <a:noFill/>
                </a:ln>
                <a:solidFill>
                  <a:srgbClr val="2E302F"/>
                </a:solidFill>
                <a:effectLst/>
                <a:uLnTx/>
                <a:uFillTx/>
                <a:latin typeface="Roboto Light"/>
                <a:ea typeface="+mn-ea"/>
                <a:cs typeface="+mn-cs"/>
              </a:rPr>
              <a:t> Extend your arms and turn towards the floor to keep your neck in line with your spine. Hold for 5 seconds.</a:t>
            </a: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100" b="0" i="0" u="none" strike="noStrike" kern="1200" cap="none" spc="0" normalizeH="0" baseline="0" noProof="0" dirty="0">
              <a:ln>
                <a:noFill/>
              </a:ln>
              <a:solidFill>
                <a:srgbClr val="2E302F"/>
              </a:solidFill>
              <a:effectLst/>
              <a:uLnTx/>
              <a:uFillTx/>
              <a:latin typeface="Roboto Light"/>
              <a:ea typeface="+mn-ea"/>
              <a:cs typeface="+mn-cs"/>
            </a:endParaRPr>
          </a:p>
        </p:txBody>
      </p:sp>
      <p:sp>
        <p:nvSpPr>
          <p:cNvPr id="10" name="ZoneTexte 9">
            <a:extLst>
              <a:ext uri="{FF2B5EF4-FFF2-40B4-BE49-F238E27FC236}">
                <a16:creationId xmlns:a16="http://schemas.microsoft.com/office/drawing/2014/main" id="{A4C919E3-98B6-7E53-A328-358A337D8C60}"/>
              </a:ext>
            </a:extLst>
          </p:cNvPr>
          <p:cNvSpPr txBox="1"/>
          <p:nvPr/>
        </p:nvSpPr>
        <p:spPr>
          <a:xfrm>
            <a:off x="12933665" y="2764645"/>
            <a:ext cx="5014037" cy="1292662"/>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04040"/>
                </a:solidFill>
                <a:effectLst/>
                <a:uLnTx/>
                <a:uFillTx/>
                <a:latin typeface="Roboto Light"/>
                <a:ea typeface="+mn-ea"/>
                <a:cs typeface="+mn-cs"/>
              </a:rPr>
              <a:t>Butterfly</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404040"/>
              </a:solidFill>
              <a:effectLst/>
              <a:uLnTx/>
              <a:uFillTx/>
              <a:latin typeface="Roboto Light"/>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100" b="0" i="0" u="none" strike="noStrike" kern="1200" cap="none" spc="0" normalizeH="0" baseline="0" noProof="0" dirty="0">
                <a:ln>
                  <a:noFill/>
                </a:ln>
                <a:solidFill>
                  <a:srgbClr val="404040"/>
                </a:solidFill>
                <a:effectLst/>
                <a:uLnTx/>
                <a:uFillTx/>
                <a:latin typeface="Roboto Light"/>
                <a:ea typeface="+mn-ea"/>
                <a:cs typeface="+mn-cs"/>
              </a:rPr>
              <a:t>Helps relieve stiffness in the thighs and lower back. Softens the body.</a:t>
            </a:r>
          </a:p>
        </p:txBody>
      </p:sp>
      <p:sp>
        <p:nvSpPr>
          <p:cNvPr id="16" name="ZoneTexte 15">
            <a:extLst>
              <a:ext uri="{FF2B5EF4-FFF2-40B4-BE49-F238E27FC236}">
                <a16:creationId xmlns:a16="http://schemas.microsoft.com/office/drawing/2014/main" id="{AD161EE4-C77C-27C6-D068-BE2FD987A65D}"/>
              </a:ext>
            </a:extLst>
          </p:cNvPr>
          <p:cNvSpPr txBox="1"/>
          <p:nvPr/>
        </p:nvSpPr>
        <p:spPr>
          <a:xfrm>
            <a:off x="9698699" y="5611148"/>
            <a:ext cx="7928216" cy="3647152"/>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100" b="0" i="0" u="none" strike="noStrike" kern="1200" cap="none" spc="0" normalizeH="0" baseline="0" noProof="0" dirty="0">
                <a:ln>
                  <a:noFill/>
                </a:ln>
                <a:solidFill>
                  <a:srgbClr val="2E302F"/>
                </a:solidFill>
                <a:effectLst/>
                <a:uLnTx/>
                <a:uFillTx/>
                <a:latin typeface="Roboto Light"/>
                <a:ea typeface="+mn-ea"/>
                <a:cs typeface="+mn-cs"/>
              </a:rPr>
              <a:t>Sit upright with your spine and head aligned, your legs bent in front of your body and the soles of your feet touching. Place your hands on your feet.</a:t>
            </a: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100" b="0" i="0" u="none" strike="noStrike" kern="1200" cap="none" spc="0" normalizeH="0" baseline="0" noProof="0" dirty="0">
              <a:ln>
                <a:noFill/>
              </a:ln>
              <a:solidFill>
                <a:srgbClr val="2E302F"/>
              </a:solidFill>
              <a:effectLst/>
              <a:uLnTx/>
              <a:uFillTx/>
              <a:latin typeface="Roboto Light"/>
              <a:ea typeface="+mn-ea"/>
              <a:cs typeface="+mn-cs"/>
            </a:endParaRP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100" b="0" i="0" u="none" strike="noStrike" kern="1200" cap="none" spc="0" normalizeH="0" baseline="0" noProof="0" dirty="0">
                <a:ln>
                  <a:noFill/>
                </a:ln>
                <a:solidFill>
                  <a:srgbClr val="2E302F"/>
                </a:solidFill>
                <a:effectLst/>
                <a:uLnTx/>
                <a:uFillTx/>
                <a:latin typeface="Roboto Light"/>
                <a:ea typeface="+mn-ea"/>
                <a:cs typeface="+mn-cs"/>
              </a:rPr>
              <a:t>Activate your abdominal muscles and gently bend your hips to lower yourself forward with a straight back, bringing your elbows to rest on your inner thighs.</a:t>
            </a: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100" b="0" i="0" u="none" strike="noStrike" kern="1200" cap="none" spc="0" normalizeH="0" baseline="0" noProof="0" dirty="0">
              <a:ln>
                <a:noFill/>
              </a:ln>
              <a:solidFill>
                <a:srgbClr val="2E302F"/>
              </a:solidFill>
              <a:effectLst/>
              <a:uLnTx/>
              <a:uFillTx/>
              <a:latin typeface="Roboto Light"/>
              <a:ea typeface="+mn-ea"/>
              <a:cs typeface="+mn-cs"/>
            </a:endParaRP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100" b="0" i="0" u="none" strike="noStrike" kern="1200" cap="none" spc="0" normalizeH="0" baseline="0" noProof="0" dirty="0">
                <a:ln>
                  <a:noFill/>
                </a:ln>
                <a:solidFill>
                  <a:srgbClr val="2E302F"/>
                </a:solidFill>
                <a:effectLst/>
                <a:uLnTx/>
                <a:uFillTx/>
                <a:latin typeface="Roboto Light"/>
                <a:ea typeface="+mn-ea"/>
                <a:cs typeface="+mn-cs"/>
              </a:rPr>
              <a:t>Lightly push your thighs down as far as you can without discomfort. Hold for 15 to 30 seconds, release and rest for 30 seconds.</a:t>
            </a:r>
          </a:p>
        </p:txBody>
      </p:sp>
      <p:pic>
        <p:nvPicPr>
          <p:cNvPr id="4098" name="Picture 2" descr="L'effet magique de 10 postures de yoga | Salut Bonjour">
            <a:extLst>
              <a:ext uri="{FF2B5EF4-FFF2-40B4-BE49-F238E27FC236}">
                <a16:creationId xmlns:a16="http://schemas.microsoft.com/office/drawing/2014/main" id="{0C570D21-220F-C279-5A4A-E4D2A00EA0C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7021" y="2621061"/>
            <a:ext cx="3511715" cy="234240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Sangle de yoga : le guide : utilisation, achat,entretien - Ma Boutique Yoga">
            <a:extLst>
              <a:ext uri="{FF2B5EF4-FFF2-40B4-BE49-F238E27FC236}">
                <a16:creationId xmlns:a16="http://schemas.microsoft.com/office/drawing/2014/main" id="{9978CF1C-9198-31AD-C2CF-8E3D8240401C}"/>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439206" y="2621061"/>
            <a:ext cx="3511902" cy="252078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9A0C88FD-FA7F-F0D6-27C0-D5932F492117}"/>
              </a:ext>
            </a:extLst>
          </p:cNvPr>
          <p:cNvSpPr txBox="1"/>
          <p:nvPr/>
        </p:nvSpPr>
        <p:spPr>
          <a:xfrm>
            <a:off x="1170992" y="1859693"/>
            <a:ext cx="15209898" cy="646331"/>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00584A"/>
                </a:solidFill>
                <a:effectLst/>
                <a:uLnTx/>
                <a:uFillTx/>
                <a:latin typeface="Roboto Light"/>
                <a:ea typeface="+mn-ea"/>
                <a:cs typeface="+mn-cs"/>
              </a:rPr>
              <a:t>Relieve back and thighs</a:t>
            </a:r>
            <a:endParaRPr kumimoji="0" lang="fr-FR" sz="3600" b="1" i="0" u="none" strike="noStrike" kern="1200" cap="none" spc="0" normalizeH="0" baseline="0" noProof="0" dirty="0">
              <a:ln>
                <a:noFill/>
              </a:ln>
              <a:solidFill>
                <a:srgbClr val="00584A"/>
              </a:solidFill>
              <a:effectLst/>
              <a:uLnTx/>
              <a:uFillTx/>
              <a:latin typeface="Roboto Light"/>
              <a:ea typeface="+mn-ea"/>
              <a:cs typeface="+mn-cs"/>
            </a:endParaRPr>
          </a:p>
        </p:txBody>
      </p:sp>
      <p:sp>
        <p:nvSpPr>
          <p:cNvPr id="6" name="ZoneTexte 5">
            <a:extLst>
              <a:ext uri="{FF2B5EF4-FFF2-40B4-BE49-F238E27FC236}">
                <a16:creationId xmlns:a16="http://schemas.microsoft.com/office/drawing/2014/main" id="{08657A89-F98E-07CC-4274-137F13E05BF2}"/>
              </a:ext>
            </a:extLst>
          </p:cNvPr>
          <p:cNvSpPr txBox="1"/>
          <p:nvPr/>
        </p:nvSpPr>
        <p:spPr>
          <a:xfrm>
            <a:off x="152400" y="571500"/>
            <a:ext cx="17907000" cy="133882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8100" b="0" i="0" u="none" strike="noStrike" kern="1200" cap="none" spc="0" normalizeH="0" baseline="0" noProof="0" dirty="0">
                <a:ln>
                  <a:noFill/>
                </a:ln>
                <a:solidFill>
                  <a:prstClr val="black"/>
                </a:solidFill>
                <a:effectLst/>
                <a:uLnTx/>
                <a:uFillTx/>
                <a:latin typeface="Midnight Signature" panose="02000500000000090000" pitchFamily="2" charset="0"/>
                <a:ea typeface="+mn-ea"/>
                <a:cs typeface="+mn-cs"/>
              </a:rPr>
              <a:t>Our pain relief tips</a:t>
            </a:r>
          </a:p>
        </p:txBody>
      </p:sp>
    </p:spTree>
    <p:extLst>
      <p:ext uri="{BB962C8B-B14F-4D97-AF65-F5344CB8AC3E}">
        <p14:creationId xmlns:p14="http://schemas.microsoft.com/office/powerpoint/2010/main" val="329294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6"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9A13F7B-052C-6A1A-AC5D-409B8A2924F7}"/>
              </a:ext>
            </a:extLst>
          </p:cNvPr>
          <p:cNvSpPr txBox="1"/>
          <p:nvPr/>
        </p:nvSpPr>
        <p:spPr>
          <a:xfrm>
            <a:off x="10275194" y="485775"/>
            <a:ext cx="6781800" cy="1200329"/>
          </a:xfrm>
          <a:prstGeom prst="rect">
            <a:avLst/>
          </a:prstGeom>
          <a:noFill/>
        </p:spPr>
        <p:txBody>
          <a:bodyPr wrap="square" rtlCol="0">
            <a:spAutoFit/>
          </a:bodyPr>
          <a:lstStyle/>
          <a:p>
            <a:r>
              <a:rPr lang="fr-FR" sz="7200" dirty="0">
                <a:solidFill>
                  <a:srgbClr val="00584A"/>
                </a:solidFill>
                <a:latin typeface="KyivType Sans2" panose="00000500000000000000" pitchFamily="50" charset="0"/>
                <a:ea typeface="+mj-ea"/>
                <a:cs typeface="+mj-cs"/>
              </a:rPr>
              <a:t>C</a:t>
            </a:r>
            <a:r>
              <a:rPr lang="fr-FR" sz="7200" dirty="0">
                <a:solidFill>
                  <a:srgbClr val="3E3E3E"/>
                </a:solidFill>
                <a:latin typeface="KyivType Sans2" panose="00000500000000000000" pitchFamily="50" charset="0"/>
                <a:ea typeface="+mj-ea"/>
                <a:cs typeface="+mj-cs"/>
              </a:rPr>
              <a:t>anna</a:t>
            </a:r>
            <a:r>
              <a:rPr lang="fr-FR" sz="7200" dirty="0">
                <a:solidFill>
                  <a:srgbClr val="00584A"/>
                </a:solidFill>
                <a:latin typeface="KyivType Sans2" panose="00000500000000000000" pitchFamily="50" charset="0"/>
                <a:ea typeface="+mj-ea"/>
                <a:cs typeface="+mj-cs"/>
              </a:rPr>
              <a:t>B</a:t>
            </a:r>
            <a:r>
              <a:rPr lang="fr-FR" sz="7200" dirty="0">
                <a:solidFill>
                  <a:srgbClr val="3E3E3E"/>
                </a:solidFill>
                <a:latin typeface="KyivType Sans2" panose="00000500000000000000" pitchFamily="50" charset="0"/>
                <a:ea typeface="+mj-ea"/>
                <a:cs typeface="+mj-cs"/>
              </a:rPr>
              <a:t>i</a:t>
            </a:r>
            <a:r>
              <a:rPr lang="fr-FR" sz="7200" dirty="0">
                <a:solidFill>
                  <a:srgbClr val="00584A"/>
                </a:solidFill>
                <a:latin typeface="KyivType Sans2" panose="00000500000000000000" pitchFamily="50" charset="0"/>
                <a:ea typeface="+mj-ea"/>
                <a:cs typeface="+mj-cs"/>
              </a:rPr>
              <a:t>D</a:t>
            </a:r>
            <a:r>
              <a:rPr lang="fr-FR" sz="7200" dirty="0">
                <a:solidFill>
                  <a:srgbClr val="3E3E3E"/>
                </a:solidFill>
                <a:latin typeface="KyivType Sans2" panose="00000500000000000000" pitchFamily="50" charset="0"/>
                <a:ea typeface="+mj-ea"/>
                <a:cs typeface="+mj-cs"/>
              </a:rPr>
              <a:t>iol</a:t>
            </a:r>
          </a:p>
        </p:txBody>
      </p:sp>
      <p:sp>
        <p:nvSpPr>
          <p:cNvPr id="5" name="ZoneTexte 4">
            <a:extLst>
              <a:ext uri="{FF2B5EF4-FFF2-40B4-BE49-F238E27FC236}">
                <a16:creationId xmlns:a16="http://schemas.microsoft.com/office/drawing/2014/main" id="{D7E34A3A-FF84-11A5-B474-7E9832D572E1}"/>
              </a:ext>
            </a:extLst>
          </p:cNvPr>
          <p:cNvSpPr txBox="1"/>
          <p:nvPr/>
        </p:nvSpPr>
        <p:spPr>
          <a:xfrm>
            <a:off x="2513646" y="8749905"/>
            <a:ext cx="13373100" cy="954107"/>
          </a:xfrm>
          <a:prstGeom prst="rect">
            <a:avLst/>
          </a:prstGeom>
          <a:noFill/>
        </p:spPr>
        <p:txBody>
          <a:bodyPr wrap="square" rtlCol="0">
            <a:spAutoFit/>
          </a:bodyPr>
          <a:lstStyle/>
          <a:p>
            <a:pPr algn="ctr"/>
            <a:r>
              <a:rPr lang="fr-FR" sz="2800" dirty="0"/>
              <a:t>Cosmetic legislation regulates the CBD used: </a:t>
            </a:r>
            <a:r>
              <a:rPr lang="fr-FR" sz="2800" dirty="0">
                <a:solidFill>
                  <a:srgbClr val="FF0000"/>
                </a:solidFill>
              </a:rPr>
              <a:t>No psychotropic effect </a:t>
            </a:r>
          </a:p>
          <a:p>
            <a:pPr algn="ctr"/>
            <a:r>
              <a:rPr lang="fr-FR" sz="2800" b="1" dirty="0"/>
              <a:t>0 &lt; THC &lt; 0.2% </a:t>
            </a:r>
          </a:p>
        </p:txBody>
      </p:sp>
      <p:sp>
        <p:nvSpPr>
          <p:cNvPr id="9" name="Espace réservé du titre 1">
            <a:extLst>
              <a:ext uri="{FF2B5EF4-FFF2-40B4-BE49-F238E27FC236}">
                <a16:creationId xmlns:a16="http://schemas.microsoft.com/office/drawing/2014/main" id="{6559C27D-4BF0-17E7-5860-08BF376DBD42}"/>
              </a:ext>
            </a:extLst>
          </p:cNvPr>
          <p:cNvSpPr txBox="1">
            <a:spLocks/>
          </p:cNvSpPr>
          <p:nvPr/>
        </p:nvSpPr>
        <p:spPr>
          <a:xfrm>
            <a:off x="1143000" y="548293"/>
            <a:ext cx="18288000" cy="1174742"/>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gn="l" defTabSz="1371600">
              <a:defRPr/>
            </a:pPr>
            <a:r>
              <a:rPr lang="fr-FR" sz="7200" dirty="0"/>
              <a:t>What is CBD?</a:t>
            </a:r>
          </a:p>
        </p:txBody>
      </p:sp>
      <p:pic>
        <p:nvPicPr>
          <p:cNvPr id="1026" name="Picture 2" descr="Anatomie de la plante de cannabis- Alchimia Grow Shop">
            <a:extLst>
              <a:ext uri="{FF2B5EF4-FFF2-40B4-BE49-F238E27FC236}">
                <a16:creationId xmlns:a16="http://schemas.microsoft.com/office/drawing/2014/main" id="{D870911E-2469-0C15-242B-020B6A3D8E2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41793" y="2586816"/>
            <a:ext cx="4916807" cy="5680884"/>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titre 1">
            <a:extLst>
              <a:ext uri="{FF2B5EF4-FFF2-40B4-BE49-F238E27FC236}">
                <a16:creationId xmlns:a16="http://schemas.microsoft.com/office/drawing/2014/main" id="{171A5C0F-EE63-F025-26EE-1BBF1F3A638D}"/>
              </a:ext>
            </a:extLst>
          </p:cNvPr>
          <p:cNvSpPr txBox="1">
            <a:spLocks/>
          </p:cNvSpPr>
          <p:nvPr/>
        </p:nvSpPr>
        <p:spPr>
          <a:xfrm>
            <a:off x="914400" y="3543300"/>
            <a:ext cx="5410200" cy="2982837"/>
          </a:xfrm>
          <a:prstGeom prst="rect">
            <a:avLst/>
          </a:prstGeom>
        </p:spPr>
        <p:txBody>
          <a:bodyPr vert="horz" lIns="137160" tIns="68580" rIns="137160" bIns="6858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gn="l" defTabSz="1371600">
              <a:lnSpc>
                <a:spcPct val="107000"/>
              </a:lnSpc>
              <a:spcAft>
                <a:spcPts val="1200"/>
              </a:spcAft>
              <a:defRPr/>
            </a:pPr>
            <a:r>
              <a:rPr lang="fr-FR" sz="3200" dirty="0">
                <a:solidFill>
                  <a:srgbClr val="00584A"/>
                </a:solidFill>
                <a:latin typeface="Roboto Black" panose="02000000000000000000" pitchFamily="2" charset="0"/>
                <a:ea typeface="Roboto Black" panose="02000000000000000000" pitchFamily="2" charset="0"/>
              </a:rPr>
              <a:t>SEEDS</a:t>
            </a:r>
          </a:p>
          <a:p>
            <a:pPr marL="342900" indent="-342900" algn="l" defTabSz="1371600">
              <a:lnSpc>
                <a:spcPct val="107000"/>
              </a:lnSpc>
              <a:spcAft>
                <a:spcPts val="1200"/>
              </a:spcAft>
              <a:buFont typeface="Arial" panose="020B0604020202020204" pitchFamily="34" charset="0"/>
              <a:buChar char="•"/>
              <a:defRPr/>
            </a:pPr>
            <a:r>
              <a:rPr lang="fr-FR" sz="2800" dirty="0" err="1">
                <a:solidFill>
                  <a:schemeClr val="tx1"/>
                </a:solidFill>
                <a:latin typeface="+mn-lt"/>
                <a:ea typeface="Roboto Black" panose="02000000000000000000" pitchFamily="2" charset="0"/>
              </a:rPr>
              <a:t>Allow</a:t>
            </a:r>
            <a:r>
              <a:rPr lang="fr-FR" sz="2800" dirty="0">
                <a:solidFill>
                  <a:schemeClr val="tx1"/>
                </a:solidFill>
                <a:latin typeface="+mn-lt"/>
                <a:ea typeface="Roboto Black" panose="02000000000000000000" pitchFamily="2" charset="0"/>
              </a:rPr>
              <a:t> extraction of </a:t>
            </a:r>
            <a:r>
              <a:rPr lang="fr-FR" sz="2800" b="1" dirty="0" err="1">
                <a:solidFill>
                  <a:schemeClr val="tx1"/>
                </a:solidFill>
                <a:latin typeface="+mn-lt"/>
                <a:ea typeface="Roboto Black" panose="02000000000000000000" pitchFamily="2" charset="0"/>
              </a:rPr>
              <a:t>hemp</a:t>
            </a:r>
            <a:r>
              <a:rPr lang="fr-FR" sz="2800" b="1" dirty="0">
                <a:solidFill>
                  <a:schemeClr val="tx1"/>
                </a:solidFill>
                <a:latin typeface="+mn-lt"/>
                <a:ea typeface="Roboto Black" panose="02000000000000000000" pitchFamily="2" charset="0"/>
              </a:rPr>
              <a:t> oil</a:t>
            </a:r>
          </a:p>
        </p:txBody>
      </p:sp>
      <p:sp>
        <p:nvSpPr>
          <p:cNvPr id="14" name="Espace réservé du titre 1">
            <a:extLst>
              <a:ext uri="{FF2B5EF4-FFF2-40B4-BE49-F238E27FC236}">
                <a16:creationId xmlns:a16="http://schemas.microsoft.com/office/drawing/2014/main" id="{50456BB4-5AA2-8EC9-1A12-5152556E4C5C}"/>
              </a:ext>
            </a:extLst>
          </p:cNvPr>
          <p:cNvSpPr txBox="1">
            <a:spLocks/>
          </p:cNvSpPr>
          <p:nvPr/>
        </p:nvSpPr>
        <p:spPr>
          <a:xfrm>
            <a:off x="12573000" y="4142073"/>
            <a:ext cx="5181600" cy="1347694"/>
          </a:xfrm>
          <a:prstGeom prst="rect">
            <a:avLst/>
          </a:prstGeom>
        </p:spPr>
        <p:txBody>
          <a:bodyPr vert="horz" lIns="137160" tIns="68580" rIns="137160" bIns="6858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gn="l" defTabSz="1371600">
              <a:lnSpc>
                <a:spcPct val="107000"/>
              </a:lnSpc>
              <a:spcAft>
                <a:spcPts val="1200"/>
              </a:spcAft>
              <a:defRPr/>
            </a:pPr>
            <a:r>
              <a:rPr lang="fr-FR" sz="3200" dirty="0">
                <a:solidFill>
                  <a:srgbClr val="00584A"/>
                </a:solidFill>
                <a:latin typeface="Roboto Black" panose="02000000000000000000" pitchFamily="2" charset="0"/>
                <a:ea typeface="Roboto Black" panose="02000000000000000000" pitchFamily="2" charset="0"/>
              </a:rPr>
              <a:t>LEAVES</a:t>
            </a:r>
          </a:p>
          <a:p>
            <a:pPr marL="342900" indent="-342900" algn="l" defTabSz="1371600">
              <a:lnSpc>
                <a:spcPct val="107000"/>
              </a:lnSpc>
              <a:spcAft>
                <a:spcPts val="1200"/>
              </a:spcAft>
              <a:buFont typeface="Arial" panose="020B0604020202020204" pitchFamily="34" charset="0"/>
              <a:buChar char="•"/>
              <a:defRPr/>
            </a:pPr>
            <a:r>
              <a:rPr lang="fr-FR" sz="2800" dirty="0" err="1">
                <a:solidFill>
                  <a:schemeClr val="tx1"/>
                </a:solidFill>
                <a:latin typeface="+mn-lt"/>
                <a:ea typeface="Roboto Black" panose="02000000000000000000" pitchFamily="2" charset="0"/>
              </a:rPr>
              <a:t>Allow</a:t>
            </a:r>
            <a:r>
              <a:rPr lang="fr-FR" sz="2800" dirty="0">
                <a:solidFill>
                  <a:schemeClr val="tx1"/>
                </a:solidFill>
                <a:latin typeface="+mn-lt"/>
                <a:ea typeface="Roboto Black" panose="02000000000000000000" pitchFamily="2" charset="0"/>
              </a:rPr>
              <a:t> </a:t>
            </a:r>
            <a:r>
              <a:rPr lang="fr-FR" sz="2800" b="1" dirty="0">
                <a:solidFill>
                  <a:schemeClr val="tx1"/>
                </a:solidFill>
                <a:latin typeface="+mn-lt"/>
                <a:ea typeface="Roboto Black" panose="02000000000000000000" pitchFamily="2" charset="0"/>
              </a:rPr>
              <a:t>CBD </a:t>
            </a:r>
            <a:r>
              <a:rPr lang="fr-FR" sz="2800" dirty="0">
                <a:solidFill>
                  <a:schemeClr val="tx1"/>
                </a:solidFill>
                <a:latin typeface="+mn-lt"/>
                <a:ea typeface="Roboto Black" panose="02000000000000000000" pitchFamily="2" charset="0"/>
              </a:rPr>
              <a:t>extraction</a:t>
            </a:r>
          </a:p>
        </p:txBody>
      </p:sp>
      <p:cxnSp>
        <p:nvCxnSpPr>
          <p:cNvPr id="16" name="Connecteur droit avec flèche 15">
            <a:extLst>
              <a:ext uri="{FF2B5EF4-FFF2-40B4-BE49-F238E27FC236}">
                <a16:creationId xmlns:a16="http://schemas.microsoft.com/office/drawing/2014/main" id="{113D90AB-A0CB-00BD-F6BE-B838C0738A95}"/>
              </a:ext>
            </a:extLst>
          </p:cNvPr>
          <p:cNvCxnSpPr>
            <a:cxnSpLocks/>
          </p:cNvCxnSpPr>
          <p:nvPr/>
        </p:nvCxnSpPr>
        <p:spPr>
          <a:xfrm>
            <a:off x="3505200" y="4521770"/>
            <a:ext cx="5694996" cy="240730"/>
          </a:xfrm>
          <a:prstGeom prst="straightConnector1">
            <a:avLst/>
          </a:prstGeom>
          <a:ln w="38100">
            <a:solidFill>
              <a:srgbClr val="00584A"/>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BF7FA4F1-E938-304D-DEAC-16C813929C6A}"/>
              </a:ext>
            </a:extLst>
          </p:cNvPr>
          <p:cNvCxnSpPr>
            <a:cxnSpLocks/>
          </p:cNvCxnSpPr>
          <p:nvPr/>
        </p:nvCxnSpPr>
        <p:spPr>
          <a:xfrm flipH="1">
            <a:off x="10668000" y="4521770"/>
            <a:ext cx="1752600" cy="1307530"/>
          </a:xfrm>
          <a:prstGeom prst="straightConnector1">
            <a:avLst/>
          </a:prstGeom>
          <a:ln w="38100">
            <a:solidFill>
              <a:srgbClr val="00584A"/>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2" descr="Attention PNG pour téléchargement gratuit">
            <a:extLst>
              <a:ext uri="{FF2B5EF4-FFF2-40B4-BE49-F238E27FC236}">
                <a16:creationId xmlns:a16="http://schemas.microsoft.com/office/drawing/2014/main" id="{601B5318-9649-74BE-B1A2-5F6489810EF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46386" y="8294208"/>
            <a:ext cx="1309740" cy="13097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918DD3A-16A1-0F68-B1C3-C73973D74DE1}"/>
              </a:ext>
            </a:extLst>
          </p:cNvPr>
          <p:cNvSpPr/>
          <p:nvPr/>
        </p:nvSpPr>
        <p:spPr>
          <a:xfrm>
            <a:off x="6741794" y="2104611"/>
            <a:ext cx="4916806" cy="523220"/>
          </a:xfrm>
          <a:prstGeom prst="rect">
            <a:avLst/>
          </a:prstGeom>
          <a:solidFill>
            <a:srgbClr val="00584A"/>
          </a:solidFill>
        </p:spPr>
        <p:txBody>
          <a:bodyPr wrap="square">
            <a:spAutoFit/>
          </a:bodyPr>
          <a:lstStyle/>
          <a:p>
            <a:pPr algn="ctr" defTabSz="1371600">
              <a:defRPr/>
            </a:pPr>
            <a:r>
              <a:rPr lang="en-US" sz="2800" dirty="0">
                <a:solidFill>
                  <a:prstClr val="white"/>
                </a:solidFill>
                <a:latin typeface="Roboto Black" panose="02000000000000000000" pitchFamily="2" charset="0"/>
                <a:ea typeface="Roboto Black" panose="02000000000000000000" pitchFamily="2" charset="0"/>
              </a:rPr>
              <a:t>HEMP</a:t>
            </a:r>
            <a:endParaRPr lang="fr-FR" sz="2800" dirty="0">
              <a:solidFill>
                <a:prstClr val="white"/>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7765585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2">
            <a:extLst>
              <a:ext uri="{FF2B5EF4-FFF2-40B4-BE49-F238E27FC236}">
                <a16:creationId xmlns:a16="http://schemas.microsoft.com/office/drawing/2014/main" id="{15A1456D-C7D8-CABD-B9C1-B597627DB765}"/>
              </a:ext>
            </a:extLst>
          </p:cNvPr>
          <p:cNvSpPr txBox="1">
            <a:spLocks/>
          </p:cNvSpPr>
          <p:nvPr/>
        </p:nvSpPr>
        <p:spPr>
          <a:xfrm>
            <a:off x="504464" y="351963"/>
            <a:ext cx="17233106" cy="1188245"/>
          </a:xfrm>
          <a:prstGeom prst="rect">
            <a:avLst/>
          </a:prstGeom>
        </p:spPr>
        <p:txBody>
          <a:bodyPr>
            <a:normAutofit fontScale="97500"/>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fr-FR" sz="72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rPr>
              <a:t>Focus on the </a:t>
            </a:r>
            <a:r>
              <a:rPr kumimoji="0" lang="fr-FR" sz="7200" b="0" i="0" u="none" strike="noStrike" kern="1200" cap="none" spc="0" normalizeH="0" baseline="0" noProof="0" dirty="0" err="1">
                <a:ln>
                  <a:noFill/>
                </a:ln>
                <a:solidFill>
                  <a:srgbClr val="3E3E3E"/>
                </a:solidFill>
                <a:effectLst/>
                <a:uLnTx/>
                <a:uFillTx/>
                <a:latin typeface="KyivType Sans2" panose="00000500000000000000" pitchFamily="50" charset="0"/>
                <a:ea typeface="+mj-ea"/>
                <a:cs typeface="+mj-cs"/>
              </a:rPr>
              <a:t>press</a:t>
            </a:r>
            <a:r>
              <a:rPr kumimoji="0" lang="fr-FR" sz="72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rPr>
              <a:t> </a:t>
            </a:r>
            <a:r>
              <a:rPr kumimoji="0" lang="fr-FR" sz="7200" b="0" i="0" u="none" strike="noStrike" kern="1200" cap="none" spc="0" normalizeH="0" baseline="0" noProof="0" dirty="0" err="1">
                <a:ln>
                  <a:noFill/>
                </a:ln>
                <a:solidFill>
                  <a:srgbClr val="3E3E3E"/>
                </a:solidFill>
                <a:effectLst/>
                <a:uLnTx/>
                <a:uFillTx/>
                <a:latin typeface="KyivType Sans2" panose="00000500000000000000" pitchFamily="50" charset="0"/>
                <a:ea typeface="+mj-ea"/>
                <a:cs typeface="+mj-cs"/>
              </a:rPr>
              <a:t>event</a:t>
            </a:r>
            <a:r>
              <a:rPr kumimoji="0" lang="fr-FR" sz="72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rPr>
              <a:t> (France)</a:t>
            </a: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sp>
        <p:nvSpPr>
          <p:cNvPr id="6" name="ZoneTexte 5">
            <a:extLst>
              <a:ext uri="{FF2B5EF4-FFF2-40B4-BE49-F238E27FC236}">
                <a16:creationId xmlns:a16="http://schemas.microsoft.com/office/drawing/2014/main" id="{23742F47-F221-0610-CD21-D20BC68E32C8}"/>
              </a:ext>
            </a:extLst>
          </p:cNvPr>
          <p:cNvSpPr txBox="1"/>
          <p:nvPr/>
        </p:nvSpPr>
        <p:spPr>
          <a:xfrm>
            <a:off x="3462578" y="2465467"/>
            <a:ext cx="5257800" cy="1920526"/>
          </a:xfrm>
          <a:prstGeom prst="rect">
            <a:avLst/>
          </a:prstGeom>
          <a:noFill/>
        </p:spPr>
        <p:txBody>
          <a:bodyPr wrap="square" rtlCol="0">
            <a:spAutoFit/>
          </a:bodyPr>
          <a:lstStyle/>
          <a:p>
            <a:pPr marL="513383" indent="-513383" algn="ctr" defTabSz="1369022">
              <a:spcBef>
                <a:spcPct val="20000"/>
              </a:spcBef>
              <a:defRPr/>
            </a:pPr>
            <a:r>
              <a:rPr lang="fr-FR" sz="2700" b="1" dirty="0">
                <a:solidFill>
                  <a:srgbClr val="00584A"/>
                </a:solidFill>
                <a:latin typeface="Roboto" panose="02000000000000000000" pitchFamily="2" charset="0"/>
                <a:ea typeface="Roboto" panose="02000000000000000000" pitchFamily="2" charset="0"/>
              </a:rPr>
              <a:t>Event </a:t>
            </a:r>
            <a:r>
              <a:rPr lang="fr-FR" sz="2700" b="1" dirty="0" err="1">
                <a:solidFill>
                  <a:srgbClr val="00584A"/>
                </a:solidFill>
                <a:latin typeface="Roboto" panose="02000000000000000000" pitchFamily="2" charset="0"/>
                <a:ea typeface="Roboto" panose="02000000000000000000" pitchFamily="2" charset="0"/>
              </a:rPr>
              <a:t>with</a:t>
            </a:r>
            <a:r>
              <a:rPr lang="fr-FR" sz="2700" b="1" dirty="0">
                <a:solidFill>
                  <a:srgbClr val="00584A"/>
                </a:solidFill>
                <a:latin typeface="Roboto" panose="02000000000000000000" pitchFamily="2" charset="0"/>
                <a:ea typeface="Roboto" panose="02000000000000000000" pitchFamily="2" charset="0"/>
              </a:rPr>
              <a:t> the CBD SLEEP THERAPY TREATMENT</a:t>
            </a:r>
          </a:p>
          <a:p>
            <a:pPr marL="513383" indent="-513383" algn="ctr" defTabSz="1369022">
              <a:spcBef>
                <a:spcPct val="20000"/>
              </a:spcBef>
              <a:defRPr/>
            </a:pPr>
            <a:r>
              <a:rPr lang="fr-FR" sz="2700" dirty="0" err="1">
                <a:solidFill>
                  <a:srgbClr val="3E3E3E"/>
                </a:solidFill>
                <a:latin typeface="Roboto" panose="02000000000000000000" pitchFamily="2" charset="0"/>
                <a:ea typeface="Roboto" panose="02000000000000000000" pitchFamily="2" charset="0"/>
              </a:rPr>
              <a:t>January</a:t>
            </a:r>
            <a:r>
              <a:rPr lang="fr-FR" sz="2700" dirty="0">
                <a:solidFill>
                  <a:srgbClr val="3E3E3E"/>
                </a:solidFill>
                <a:latin typeface="Roboto" panose="02000000000000000000" pitchFamily="2" charset="0"/>
                <a:ea typeface="Roboto" panose="02000000000000000000" pitchFamily="2" charset="0"/>
              </a:rPr>
              <a:t> 17</a:t>
            </a:r>
            <a:r>
              <a:rPr lang="fr-FR" sz="2700" baseline="30000" dirty="0">
                <a:solidFill>
                  <a:srgbClr val="3E3E3E"/>
                </a:solidFill>
                <a:latin typeface="Roboto" panose="02000000000000000000" pitchFamily="2" charset="0"/>
                <a:ea typeface="Roboto" panose="02000000000000000000" pitchFamily="2" charset="0"/>
              </a:rPr>
              <a:t>th</a:t>
            </a:r>
            <a:r>
              <a:rPr lang="fr-FR" sz="2700" dirty="0">
                <a:solidFill>
                  <a:srgbClr val="3E3E3E"/>
                </a:solidFill>
                <a:latin typeface="Roboto" panose="02000000000000000000" pitchFamily="2" charset="0"/>
                <a:ea typeface="Roboto" panose="02000000000000000000" pitchFamily="2" charset="0"/>
              </a:rPr>
              <a:t>-18</a:t>
            </a:r>
            <a:r>
              <a:rPr lang="fr-FR" sz="2700" baseline="30000" dirty="0">
                <a:solidFill>
                  <a:srgbClr val="3E3E3E"/>
                </a:solidFill>
                <a:latin typeface="Roboto" panose="02000000000000000000" pitchFamily="2" charset="0"/>
                <a:ea typeface="Roboto" panose="02000000000000000000" pitchFamily="2" charset="0"/>
              </a:rPr>
              <a:t>th</a:t>
            </a:r>
            <a:r>
              <a:rPr lang="fr-FR" sz="2700" dirty="0">
                <a:solidFill>
                  <a:srgbClr val="3E3E3E"/>
                </a:solidFill>
                <a:latin typeface="Roboto" panose="02000000000000000000" pitchFamily="2" charset="0"/>
                <a:ea typeface="Roboto" panose="02000000000000000000" pitchFamily="2" charset="0"/>
              </a:rPr>
              <a:t>, 2024</a:t>
            </a:r>
          </a:p>
          <a:p>
            <a:pPr marL="513383" indent="-513383" algn="ctr" defTabSz="1369022">
              <a:spcBef>
                <a:spcPct val="20000"/>
              </a:spcBef>
              <a:defRPr/>
            </a:pPr>
            <a:r>
              <a:rPr lang="fr-FR" sz="2700" dirty="0">
                <a:solidFill>
                  <a:srgbClr val="3E3E3E"/>
                </a:solidFill>
                <a:latin typeface="Roboto" panose="02000000000000000000" pitchFamily="2" charset="0"/>
                <a:ea typeface="Roboto" panose="02000000000000000000" pitchFamily="2" charset="0"/>
              </a:rPr>
              <a:t>24 journalists </a:t>
            </a:r>
          </a:p>
        </p:txBody>
      </p:sp>
      <p:pic>
        <p:nvPicPr>
          <p:cNvPr id="15" name="Image 14">
            <a:extLst>
              <a:ext uri="{FF2B5EF4-FFF2-40B4-BE49-F238E27FC236}">
                <a16:creationId xmlns:a16="http://schemas.microsoft.com/office/drawing/2014/main" id="{3DB69D06-019C-CA88-E3DE-8B8E9753B5A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38810" y="2465467"/>
            <a:ext cx="2353274" cy="1872651"/>
          </a:xfrm>
          <a:prstGeom prst="rect">
            <a:avLst/>
          </a:prstGeom>
        </p:spPr>
      </p:pic>
      <p:sp>
        <p:nvSpPr>
          <p:cNvPr id="5" name="ZoneTexte 4">
            <a:extLst>
              <a:ext uri="{FF2B5EF4-FFF2-40B4-BE49-F238E27FC236}">
                <a16:creationId xmlns:a16="http://schemas.microsoft.com/office/drawing/2014/main" id="{4CADF1A7-1BA6-C7FB-49ED-B71FAE4D0D7B}"/>
              </a:ext>
            </a:extLst>
          </p:cNvPr>
          <p:cNvSpPr txBox="1"/>
          <p:nvPr/>
        </p:nvSpPr>
        <p:spPr>
          <a:xfrm>
            <a:off x="11125200" y="2706669"/>
            <a:ext cx="6446134" cy="2003625"/>
          </a:xfrm>
          <a:prstGeom prst="rect">
            <a:avLst/>
          </a:prstGeom>
          <a:noFill/>
        </p:spPr>
        <p:txBody>
          <a:bodyPr wrap="square" rtlCol="0">
            <a:spAutoFit/>
          </a:bodyPr>
          <a:lstStyle/>
          <a:p>
            <a:pPr marL="513383" indent="-513383" defTabSz="1369022">
              <a:spcBef>
                <a:spcPct val="20000"/>
              </a:spcBef>
              <a:defRPr/>
            </a:pPr>
            <a:r>
              <a:rPr lang="fr-FR" sz="2700" b="1" dirty="0">
                <a:solidFill>
                  <a:srgbClr val="00584A"/>
                </a:solidFill>
                <a:latin typeface="Roboto" panose="02000000000000000000" pitchFamily="2" charset="0"/>
                <a:ea typeface="Roboto" panose="02000000000000000000" pitchFamily="2" charset="0"/>
              </a:rPr>
              <a:t>Press webinar </a:t>
            </a:r>
            <a:endParaRPr lang="fr-FR" sz="2700" b="1" dirty="0">
              <a:solidFill>
                <a:srgbClr val="3E3E3E"/>
              </a:solidFill>
              <a:latin typeface="Roboto" panose="02000000000000000000" pitchFamily="2" charset="0"/>
              <a:ea typeface="Roboto" panose="02000000000000000000" pitchFamily="2" charset="0"/>
            </a:endParaRPr>
          </a:p>
          <a:p>
            <a:pPr marL="513383" indent="-513383" defTabSz="1369022">
              <a:spcBef>
                <a:spcPct val="20000"/>
              </a:spcBef>
              <a:defRPr/>
            </a:pPr>
            <a:r>
              <a:rPr lang="fr-FR" sz="2700" dirty="0" err="1">
                <a:solidFill>
                  <a:srgbClr val="3E3E3E"/>
                </a:solidFill>
                <a:latin typeface="Roboto" panose="02000000000000000000" pitchFamily="2" charset="0"/>
                <a:ea typeface="Roboto" panose="02000000000000000000" pitchFamily="2" charset="0"/>
              </a:rPr>
              <a:t>January</a:t>
            </a:r>
            <a:r>
              <a:rPr lang="fr-FR" sz="2700" dirty="0">
                <a:solidFill>
                  <a:srgbClr val="3E3E3E"/>
                </a:solidFill>
                <a:latin typeface="Roboto" panose="02000000000000000000" pitchFamily="2" charset="0"/>
                <a:ea typeface="Roboto" panose="02000000000000000000" pitchFamily="2" charset="0"/>
              </a:rPr>
              <a:t>, 23</a:t>
            </a:r>
            <a:r>
              <a:rPr lang="fr-FR" sz="2700" baseline="30000" dirty="0">
                <a:solidFill>
                  <a:srgbClr val="3E3E3E"/>
                </a:solidFill>
                <a:latin typeface="Roboto" panose="02000000000000000000" pitchFamily="2" charset="0"/>
                <a:ea typeface="Roboto" panose="02000000000000000000" pitchFamily="2" charset="0"/>
              </a:rPr>
              <a:t>rd</a:t>
            </a:r>
            <a:r>
              <a:rPr lang="fr-FR" sz="2700" dirty="0">
                <a:solidFill>
                  <a:srgbClr val="3E3E3E"/>
                </a:solidFill>
                <a:latin typeface="Roboto" panose="02000000000000000000" pitchFamily="2" charset="0"/>
                <a:ea typeface="Roboto" panose="02000000000000000000" pitchFamily="2" charset="0"/>
              </a:rPr>
              <a:t> </a:t>
            </a:r>
          </a:p>
          <a:p>
            <a:pPr marL="513383" indent="-513383" defTabSz="1369022">
              <a:spcBef>
                <a:spcPct val="20000"/>
              </a:spcBef>
              <a:defRPr/>
            </a:pPr>
            <a:r>
              <a:rPr lang="fr-FR" sz="2700" dirty="0">
                <a:solidFill>
                  <a:srgbClr val="3E3E3E"/>
                </a:solidFill>
                <a:latin typeface="Roboto" panose="02000000000000000000" pitchFamily="2" charset="0"/>
                <a:ea typeface="Roboto" panose="02000000000000000000" pitchFamily="2" charset="0"/>
              </a:rPr>
              <a:t>+/- 20 journalists </a:t>
            </a:r>
          </a:p>
          <a:p>
            <a:pPr marL="513383" marR="0" lvl="0" indent="-513383" defTabSz="1369022" rtl="0" eaLnBrk="1" fontAlgn="auto" latinLnBrk="0" hangingPunct="1">
              <a:lnSpc>
                <a:spcPct val="100000"/>
              </a:lnSpc>
              <a:spcBef>
                <a:spcPct val="20000"/>
              </a:spcBef>
              <a:spcAft>
                <a:spcPts val="0"/>
              </a:spcAft>
              <a:buClrTx/>
              <a:buSzTx/>
              <a:buFontTx/>
              <a:buNone/>
              <a:tabLst/>
              <a:defRPr/>
            </a:pPr>
            <a:endParaRPr kumimoji="0" lang="pt-BR" sz="2700" b="0" i="0" u="none" strike="noStrike" kern="1200" cap="none" spc="0" normalizeH="0" baseline="0" noProof="0" dirty="0">
              <a:ln>
                <a:noFill/>
              </a:ln>
              <a:solidFill>
                <a:srgbClr val="404040"/>
              </a:solidFill>
              <a:effectLst/>
              <a:uLnTx/>
              <a:uFillTx/>
              <a:latin typeface="Roboto" panose="02000000000000000000" pitchFamily="2" charset="0"/>
              <a:ea typeface="Roboto" panose="02000000000000000000" pitchFamily="2" charset="0"/>
              <a:cs typeface="+mn-cs"/>
            </a:endParaRPr>
          </a:p>
        </p:txBody>
      </p:sp>
      <p:sp>
        <p:nvSpPr>
          <p:cNvPr id="11" name="ZoneTexte 10">
            <a:extLst>
              <a:ext uri="{FF2B5EF4-FFF2-40B4-BE49-F238E27FC236}">
                <a16:creationId xmlns:a16="http://schemas.microsoft.com/office/drawing/2014/main" id="{5D65F14B-CE6B-743D-53ED-52F8A7544D49}"/>
              </a:ext>
            </a:extLst>
          </p:cNvPr>
          <p:cNvSpPr txBox="1"/>
          <p:nvPr/>
        </p:nvSpPr>
        <p:spPr>
          <a:xfrm>
            <a:off x="1828800" y="4494588"/>
            <a:ext cx="5925447" cy="1255728"/>
          </a:xfrm>
          <a:prstGeom prst="rect">
            <a:avLst/>
          </a:prstGeom>
          <a:noFill/>
        </p:spPr>
        <p:txBody>
          <a:bodyPr wrap="square">
            <a:spAutoFit/>
          </a:bodyPr>
          <a:lstStyle/>
          <a:p>
            <a:pPr marL="513383" marR="0" lvl="0" indent="-513383" algn="ctr" defTabSz="1369022" rtl="0" eaLnBrk="1" fontAlgn="auto" latinLnBrk="0" hangingPunct="1">
              <a:lnSpc>
                <a:spcPct val="100000"/>
              </a:lnSpc>
              <a:spcBef>
                <a:spcPct val="20000"/>
              </a:spcBef>
              <a:spcAft>
                <a:spcPts val="0"/>
              </a:spcAft>
              <a:buClrTx/>
              <a:buSzTx/>
              <a:buFontTx/>
              <a:buNone/>
              <a:tabLst/>
              <a:defRPr/>
            </a:pPr>
            <a:r>
              <a:rPr kumimoji="0" lang="pt-BR" sz="1400" b="0" i="1" u="none" strike="noStrike" kern="1200" cap="none" spc="0" normalizeH="0" baseline="0" noProof="0" dirty="0">
                <a:ln>
                  <a:noFill/>
                </a:ln>
                <a:solidFill>
                  <a:srgbClr val="404040"/>
                </a:solidFill>
                <a:effectLst/>
                <a:uLnTx/>
                <a:uFillTx/>
                <a:latin typeface="Roboto" panose="02000000000000000000" pitchFamily="2" charset="0"/>
                <a:ea typeface="Roboto" panose="02000000000000000000" pitchFamily="2" charset="0"/>
                <a:cs typeface="+mn-cs"/>
              </a:rPr>
              <a:t>Elle, Biba, Santé Magazine, Stratégies, Parents, Version Femina, Modes &amp;Travaux, Voici, Aufeminin.com, Madame Figaro, Gala, Biba, Stylist, Top Santé, Cosmopolitan, Marie Claire, Les Echos, </a:t>
            </a:r>
          </a:p>
          <a:p>
            <a:pPr marL="513383" marR="0" lvl="0" indent="-513383" algn="ctr" defTabSz="1369022" rtl="0" eaLnBrk="1" fontAlgn="auto" latinLnBrk="0" hangingPunct="1">
              <a:lnSpc>
                <a:spcPct val="100000"/>
              </a:lnSpc>
              <a:spcBef>
                <a:spcPct val="20000"/>
              </a:spcBef>
              <a:spcAft>
                <a:spcPts val="0"/>
              </a:spcAft>
              <a:buClrTx/>
              <a:buSzTx/>
              <a:buFontTx/>
              <a:buNone/>
              <a:tabLst/>
              <a:defRPr/>
            </a:pPr>
            <a:r>
              <a:rPr kumimoji="0" lang="pt-BR" sz="1400" b="0" i="1" u="none" strike="noStrike" kern="1200" cap="none" spc="0" normalizeH="0" baseline="0" noProof="0" dirty="0">
                <a:ln>
                  <a:noFill/>
                </a:ln>
                <a:solidFill>
                  <a:srgbClr val="404040"/>
                </a:solidFill>
                <a:effectLst/>
                <a:uLnTx/>
                <a:uFillTx/>
                <a:latin typeface="Roboto" panose="02000000000000000000" pitchFamily="2" charset="0"/>
                <a:ea typeface="Roboto" panose="02000000000000000000" pitchFamily="2" charset="0"/>
                <a:cs typeface="+mn-cs"/>
              </a:rPr>
              <a:t>Le Parisien, Marie France, Cosmetique Mag, Amina, M Le Monde, </a:t>
            </a:r>
          </a:p>
          <a:p>
            <a:pPr marL="513383" marR="0" lvl="0" indent="-513383" algn="ctr" defTabSz="1369022" rtl="0" eaLnBrk="1" fontAlgn="auto" latinLnBrk="0" hangingPunct="1">
              <a:lnSpc>
                <a:spcPct val="100000"/>
              </a:lnSpc>
              <a:spcBef>
                <a:spcPct val="20000"/>
              </a:spcBef>
              <a:spcAft>
                <a:spcPts val="0"/>
              </a:spcAft>
              <a:buClrTx/>
              <a:buSzTx/>
              <a:buFontTx/>
              <a:buNone/>
              <a:tabLst/>
              <a:defRPr/>
            </a:pPr>
            <a:r>
              <a:rPr kumimoji="0" lang="pt-BR" sz="1400" b="0" i="1" u="none" strike="noStrike" kern="1200" cap="none" spc="0" normalizeH="0" baseline="0" noProof="0" dirty="0">
                <a:ln>
                  <a:noFill/>
                </a:ln>
                <a:solidFill>
                  <a:srgbClr val="404040"/>
                </a:solidFill>
                <a:effectLst/>
                <a:uLnTx/>
                <a:uFillTx/>
                <a:latin typeface="Roboto" panose="02000000000000000000" pitchFamily="2" charset="0"/>
                <a:ea typeface="Roboto" panose="02000000000000000000" pitchFamily="2" charset="0"/>
                <a:cs typeface="+mn-cs"/>
              </a:rPr>
              <a:t>Point de Vue, Living Paris</a:t>
            </a:r>
          </a:p>
        </p:txBody>
      </p:sp>
      <p:grpSp>
        <p:nvGrpSpPr>
          <p:cNvPr id="30" name="Groupe 29">
            <a:extLst>
              <a:ext uri="{FF2B5EF4-FFF2-40B4-BE49-F238E27FC236}">
                <a16:creationId xmlns:a16="http://schemas.microsoft.com/office/drawing/2014/main" id="{FEC3EF88-33E4-9683-8C65-0845578B1771}"/>
              </a:ext>
            </a:extLst>
          </p:cNvPr>
          <p:cNvGrpSpPr/>
          <p:nvPr/>
        </p:nvGrpSpPr>
        <p:grpSpPr>
          <a:xfrm>
            <a:off x="639772" y="6951770"/>
            <a:ext cx="17061942" cy="2588890"/>
            <a:chOff x="639772" y="6951770"/>
            <a:chExt cx="17061942" cy="2588890"/>
          </a:xfrm>
        </p:grpSpPr>
        <p:pic>
          <p:nvPicPr>
            <p:cNvPr id="16" name="Image 15" descr="Une image contenant miroir, bouteille, vase, vaisselle&#10;&#10;Description générée automatiquement">
              <a:extLst>
                <a:ext uri="{FF2B5EF4-FFF2-40B4-BE49-F238E27FC236}">
                  <a16:creationId xmlns:a16="http://schemas.microsoft.com/office/drawing/2014/main" id="{43837A6B-A8C9-E7A1-95C6-6411532A9F6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66999" y="6972300"/>
              <a:ext cx="3424479" cy="2568359"/>
            </a:xfrm>
            <a:prstGeom prst="rect">
              <a:avLst/>
            </a:prstGeom>
          </p:spPr>
        </p:pic>
        <p:pic>
          <p:nvPicPr>
            <p:cNvPr id="19" name="Image 18" descr="Une image contenant mur, intérieur, texte, meubles&#10;&#10;Description générée automatiquement">
              <a:extLst>
                <a:ext uri="{FF2B5EF4-FFF2-40B4-BE49-F238E27FC236}">
                  <a16:creationId xmlns:a16="http://schemas.microsoft.com/office/drawing/2014/main" id="{994AC5EB-5F92-8D24-1589-7B55997CE0D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291300" y="6951771"/>
              <a:ext cx="1912106" cy="2549475"/>
            </a:xfrm>
            <a:prstGeom prst="rect">
              <a:avLst/>
            </a:prstGeom>
          </p:spPr>
        </p:pic>
        <p:pic>
          <p:nvPicPr>
            <p:cNvPr id="21" name="Image 20" descr="Une image contenant intérieur, mur, pièce, décoration d’intérieur&#10;&#10;Description générée automatiquement">
              <a:extLst>
                <a:ext uri="{FF2B5EF4-FFF2-40B4-BE49-F238E27FC236}">
                  <a16:creationId xmlns:a16="http://schemas.microsoft.com/office/drawing/2014/main" id="{9FAD2BED-C450-E261-30CE-FE617573D4D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9772" y="6972299"/>
              <a:ext cx="1926271" cy="2568361"/>
            </a:xfrm>
            <a:prstGeom prst="rect">
              <a:avLst/>
            </a:prstGeom>
          </p:spPr>
        </p:pic>
        <p:pic>
          <p:nvPicPr>
            <p:cNvPr id="23" name="Image 22" descr="Une image contenant mur, intérieur, vase, art&#10;&#10;Description générée automatiquement">
              <a:extLst>
                <a:ext uri="{FF2B5EF4-FFF2-40B4-BE49-F238E27FC236}">
                  <a16:creationId xmlns:a16="http://schemas.microsoft.com/office/drawing/2014/main" id="{D6E50363-66FC-490B-8607-B16E7421FF3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03535" y="6951771"/>
              <a:ext cx="1926270" cy="2568360"/>
            </a:xfrm>
            <a:prstGeom prst="rect">
              <a:avLst/>
            </a:prstGeom>
          </p:spPr>
        </p:pic>
        <p:pic>
          <p:nvPicPr>
            <p:cNvPr id="25" name="Image 24" descr="Une image contenant mur, intérieur, scène, décoration d’intérieur&#10;&#10;Description générée automatiquement">
              <a:extLst>
                <a:ext uri="{FF2B5EF4-FFF2-40B4-BE49-F238E27FC236}">
                  <a16:creationId xmlns:a16="http://schemas.microsoft.com/office/drawing/2014/main" id="{AFC5D5B7-1878-E137-F825-B61081D0F2B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252974" y="6972298"/>
              <a:ext cx="1926271" cy="2568361"/>
            </a:xfrm>
            <a:prstGeom prst="rect">
              <a:avLst/>
            </a:prstGeom>
          </p:spPr>
        </p:pic>
        <p:pic>
          <p:nvPicPr>
            <p:cNvPr id="27" name="Image 26" descr="Une image contenant intérieur, mur, pièce, sol&#10;&#10;Description générée automatiquement">
              <a:extLst>
                <a:ext uri="{FF2B5EF4-FFF2-40B4-BE49-F238E27FC236}">
                  <a16:creationId xmlns:a16="http://schemas.microsoft.com/office/drawing/2014/main" id="{82BD4DEC-2086-7C38-8F9E-5F33F2BC4C2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4302414" y="6951770"/>
              <a:ext cx="3399300" cy="2549475"/>
            </a:xfrm>
            <a:prstGeom prst="rect">
              <a:avLst/>
            </a:prstGeom>
          </p:spPr>
        </p:pic>
        <p:pic>
          <p:nvPicPr>
            <p:cNvPr id="29" name="Image 28" descr="Une image contenant mur, intérieur, décoration d’intérieur, lampe&#10;&#10;Description générée automatiquement">
              <a:extLst>
                <a:ext uri="{FF2B5EF4-FFF2-40B4-BE49-F238E27FC236}">
                  <a16:creationId xmlns:a16="http://schemas.microsoft.com/office/drawing/2014/main" id="{7E5E4346-07FF-ED6B-3586-9EC2A971E12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5400000">
              <a:off x="7920817" y="7293345"/>
              <a:ext cx="2568359" cy="1926269"/>
            </a:xfrm>
            <a:prstGeom prst="rect">
              <a:avLst/>
            </a:prstGeom>
          </p:spPr>
        </p:pic>
      </p:grpSp>
    </p:spTree>
    <p:extLst>
      <p:ext uri="{BB962C8B-B14F-4D97-AF65-F5344CB8AC3E}">
        <p14:creationId xmlns:p14="http://schemas.microsoft.com/office/powerpoint/2010/main" val="2979497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B9BF0795-D201-20BE-215D-8FDC6392433C}"/>
              </a:ext>
            </a:extLst>
          </p:cNvPr>
          <p:cNvPicPr>
            <a:picLocks noChangeAspect="1"/>
          </p:cNvPicPr>
          <p:nvPr/>
        </p:nvPicPr>
        <p:blipFill>
          <a:blip r:embed="rId3"/>
          <a:stretch>
            <a:fillRect/>
          </a:stretch>
        </p:blipFill>
        <p:spPr>
          <a:xfrm>
            <a:off x="13387628" y="4106174"/>
            <a:ext cx="1793526" cy="25388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p:cNvPicPr>
            <a:picLocks noChangeAspect="1" noChangeArrowheads="1"/>
          </p:cNvPicPr>
          <p:nvPr/>
        </p:nvPicPr>
        <p:blipFill>
          <a:blip r:embed="rId4" cstate="print"/>
          <a:srcRect/>
          <a:stretch>
            <a:fillRect/>
          </a:stretch>
        </p:blipFill>
        <p:spPr bwMode="auto">
          <a:xfrm>
            <a:off x="15392194" y="9491417"/>
            <a:ext cx="2709926" cy="670350"/>
          </a:xfrm>
          <a:prstGeom prst="rect">
            <a:avLst/>
          </a:prstGeom>
          <a:noFill/>
          <a:ln w="9525">
            <a:noFill/>
            <a:miter lim="800000"/>
            <a:headEnd/>
            <a:tailEnd/>
          </a:ln>
        </p:spPr>
      </p:pic>
      <p:sp>
        <p:nvSpPr>
          <p:cNvPr id="4" name="ZoneTexte 3">
            <a:extLst>
              <a:ext uri="{FF2B5EF4-FFF2-40B4-BE49-F238E27FC236}">
                <a16:creationId xmlns:a16="http://schemas.microsoft.com/office/drawing/2014/main" id="{3356732F-67E9-0101-07DC-6E09A3A1F96F}"/>
              </a:ext>
            </a:extLst>
          </p:cNvPr>
          <p:cNvSpPr txBox="1"/>
          <p:nvPr/>
        </p:nvSpPr>
        <p:spPr>
          <a:xfrm>
            <a:off x="1199176" y="7471695"/>
            <a:ext cx="7249578" cy="1799339"/>
          </a:xfrm>
          <a:prstGeom prst="rect">
            <a:avLst/>
          </a:prstGeom>
          <a:noFill/>
        </p:spPr>
        <p:txBody>
          <a:bodyPr wrap="square" rtlCol="0">
            <a:spAutoFit/>
          </a:bodyPr>
          <a:lstStyle/>
          <a:p>
            <a:pPr marL="0" marR="0" lvl="0" indent="0" algn="l" defTabSz="1367472" rtl="0" eaLnBrk="1" fontAlgn="auto" latinLnBrk="0" hangingPunct="1">
              <a:lnSpc>
                <a:spcPct val="40000"/>
              </a:lnSpc>
              <a:spcBef>
                <a:spcPct val="50000"/>
              </a:spcBef>
              <a:spcAft>
                <a:spcPts val="0"/>
              </a:spcAft>
              <a:buClrTx/>
              <a:buSzTx/>
              <a:buFontTx/>
              <a:buNone/>
              <a:tabLst/>
              <a:defRPr/>
            </a:pPr>
            <a:endParaRPr kumimoji="0" lang="fr-FR" sz="2700" b="1" i="0" u="none" strike="noStrike" kern="1200" cap="none" spc="0" normalizeH="0" baseline="0" noProof="0" dirty="0">
              <a:ln>
                <a:noFill/>
              </a:ln>
              <a:solidFill>
                <a:srgbClr val="404040"/>
              </a:solidFill>
              <a:effectLst/>
              <a:uLnTx/>
              <a:uFillTx/>
              <a:latin typeface="Roboto" panose="02000000000000000000" pitchFamily="2" charset="0"/>
              <a:ea typeface="Roboto" panose="02000000000000000000" pitchFamily="2" charset="0"/>
              <a:cs typeface="+mn-cs"/>
            </a:endParaRPr>
          </a:p>
          <a:p>
            <a:pPr marL="0" marR="0" lvl="0" indent="0" algn="l" defTabSz="1367472" rtl="0" eaLnBrk="1" fontAlgn="auto" latinLnBrk="0" hangingPunct="1">
              <a:lnSpc>
                <a:spcPct val="40000"/>
              </a:lnSpc>
              <a:spcBef>
                <a:spcPct val="50000"/>
              </a:spcBef>
              <a:spcAft>
                <a:spcPts val="0"/>
              </a:spcAft>
              <a:buClrTx/>
              <a:buSzTx/>
              <a:buFontTx/>
              <a:buNone/>
              <a:tabLst/>
              <a:defRPr/>
            </a:pPr>
            <a:r>
              <a:rPr kumimoji="0" lang="fr-FR" sz="2700" b="1"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cs typeface="+mn-cs"/>
              </a:rPr>
              <a:t>SERUM CBD PRODUCT SHEET</a:t>
            </a:r>
          </a:p>
          <a:p>
            <a:pPr marL="0" marR="0" lvl="0" indent="0" algn="l" defTabSz="1367472" rtl="0" eaLnBrk="1" fontAlgn="auto" latinLnBrk="0" hangingPunct="1">
              <a:lnSpc>
                <a:spcPct val="40000"/>
              </a:lnSpc>
              <a:spcBef>
                <a:spcPct val="50000"/>
              </a:spcBef>
              <a:spcAft>
                <a:spcPts val="0"/>
              </a:spcAft>
              <a:buClrTx/>
              <a:buSzTx/>
              <a:buFontTx/>
              <a:buNone/>
              <a:tabLst/>
              <a:defRPr/>
            </a:pPr>
            <a:r>
              <a:rPr lang="fr-FR" sz="2700" b="1" dirty="0">
                <a:solidFill>
                  <a:srgbClr val="404040"/>
                </a:solidFill>
                <a:latin typeface="Roboto" panose="02000000000000000000" pitchFamily="2" charset="0"/>
                <a:ea typeface="Roboto" panose="02000000000000000000" pitchFamily="2" charset="0"/>
              </a:rPr>
              <a:t>French</a:t>
            </a:r>
          </a:p>
          <a:p>
            <a:pPr marL="0" marR="0" lvl="0" indent="0" algn="l" defTabSz="1367472" rtl="0" eaLnBrk="1" fontAlgn="auto" latinLnBrk="0" hangingPunct="1">
              <a:lnSpc>
                <a:spcPct val="40000"/>
              </a:lnSpc>
              <a:spcBef>
                <a:spcPct val="50000"/>
              </a:spcBef>
              <a:spcAft>
                <a:spcPts val="0"/>
              </a:spcAft>
              <a:buClrTx/>
              <a:buSzTx/>
              <a:buFontTx/>
              <a:buNone/>
              <a:tabLst/>
              <a:defRPr/>
            </a:pPr>
            <a:r>
              <a:rPr lang="fr-FR" sz="2700" b="1" dirty="0">
                <a:solidFill>
                  <a:srgbClr val="404040"/>
                </a:solidFill>
                <a:latin typeface="Roboto" panose="02000000000000000000" pitchFamily="2" charset="0"/>
                <a:ea typeface="Roboto" panose="02000000000000000000" pitchFamily="2" charset="0"/>
              </a:rPr>
              <a:t>English</a:t>
            </a:r>
          </a:p>
          <a:p>
            <a:pPr marL="0" marR="0" lvl="0" indent="0" algn="l" defTabSz="1367472" rtl="0" eaLnBrk="1" fontAlgn="auto" latinLnBrk="0" hangingPunct="1">
              <a:lnSpc>
                <a:spcPct val="40000"/>
              </a:lnSpc>
              <a:spcBef>
                <a:spcPct val="50000"/>
              </a:spcBef>
              <a:spcAft>
                <a:spcPts val="0"/>
              </a:spcAft>
              <a:buClrTx/>
              <a:buSzTx/>
              <a:buFontTx/>
              <a:buNone/>
              <a:tabLst/>
              <a:defRPr/>
            </a:pPr>
            <a:r>
              <a:rPr lang="fr-FR" sz="2700" dirty="0">
                <a:solidFill>
                  <a:srgbClr val="404040"/>
                </a:solidFill>
                <a:latin typeface="Roboto" panose="02000000000000000000" pitchFamily="2" charset="0"/>
                <a:ea typeface="Roboto" panose="02000000000000000000" pitchFamily="2" charset="0"/>
              </a:rPr>
              <a:t>PDF</a:t>
            </a:r>
          </a:p>
        </p:txBody>
      </p:sp>
      <p:sp>
        <p:nvSpPr>
          <p:cNvPr id="8" name="ZoneTexte 7">
            <a:extLst>
              <a:ext uri="{FF2B5EF4-FFF2-40B4-BE49-F238E27FC236}">
                <a16:creationId xmlns:a16="http://schemas.microsoft.com/office/drawing/2014/main" id="{6B60AD43-16A0-C14A-835C-06CF77ED3395}"/>
              </a:ext>
            </a:extLst>
          </p:cNvPr>
          <p:cNvSpPr txBox="1"/>
          <p:nvPr/>
        </p:nvSpPr>
        <p:spPr>
          <a:xfrm>
            <a:off x="7332876" y="7875140"/>
            <a:ext cx="6272602" cy="1425390"/>
          </a:xfrm>
          <a:prstGeom prst="rect">
            <a:avLst/>
          </a:prstGeom>
          <a:noFill/>
        </p:spPr>
        <p:txBody>
          <a:bodyPr wrap="square" rtlCol="0">
            <a:spAutoFit/>
          </a:bodyPr>
          <a:lstStyle/>
          <a:p>
            <a:pPr marL="0" marR="0" lvl="0" indent="0" algn="l" defTabSz="1367472" rtl="0" eaLnBrk="1" fontAlgn="auto" latinLnBrk="0" hangingPunct="1">
              <a:lnSpc>
                <a:spcPct val="40000"/>
              </a:lnSpc>
              <a:spcBef>
                <a:spcPct val="50000"/>
              </a:spcBef>
              <a:spcAft>
                <a:spcPts val="0"/>
              </a:spcAft>
              <a:buClrTx/>
              <a:buSzTx/>
              <a:buFontTx/>
              <a:buNone/>
              <a:tabLst/>
              <a:defRPr/>
            </a:pPr>
            <a:r>
              <a:rPr lang="fr-FR" sz="2700" b="1" dirty="0">
                <a:solidFill>
                  <a:srgbClr val="00584A"/>
                </a:solidFill>
                <a:latin typeface="Roboto" panose="02000000000000000000" pitchFamily="2" charset="0"/>
                <a:ea typeface="Roboto" panose="02000000000000000000" pitchFamily="2" charset="0"/>
              </a:rPr>
              <a:t>TECHNICAL </a:t>
            </a:r>
            <a:r>
              <a:rPr kumimoji="0" lang="fr-FR" sz="2700" b="1"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cs typeface="+mn-cs"/>
              </a:rPr>
              <a:t>GUIDE </a:t>
            </a:r>
          </a:p>
          <a:p>
            <a:pPr marL="0" marR="0" lvl="0" indent="0" algn="l" defTabSz="1367472" rtl="0" eaLnBrk="1" fontAlgn="auto" latinLnBrk="0" hangingPunct="1">
              <a:lnSpc>
                <a:spcPct val="40000"/>
              </a:lnSpc>
              <a:spcBef>
                <a:spcPct val="50000"/>
              </a:spcBef>
              <a:spcAft>
                <a:spcPts val="0"/>
              </a:spcAft>
              <a:buClrTx/>
              <a:buSzTx/>
              <a:buFontTx/>
              <a:buNone/>
              <a:tabLst/>
              <a:defRPr/>
            </a:pPr>
            <a:r>
              <a:rPr kumimoji="0" lang="fr-FR" sz="2700" b="1"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cs typeface="+mn-cs"/>
              </a:rPr>
              <a:t>SLEEP THERAPY TREATMENT</a:t>
            </a:r>
          </a:p>
          <a:p>
            <a:pPr marL="0" marR="0" lvl="0" indent="0" algn="l" defTabSz="1367472" rtl="0" eaLnBrk="1" fontAlgn="auto" latinLnBrk="0" hangingPunct="1">
              <a:lnSpc>
                <a:spcPct val="40000"/>
              </a:lnSpc>
              <a:spcBef>
                <a:spcPct val="50000"/>
              </a:spcBef>
              <a:spcAft>
                <a:spcPts val="0"/>
              </a:spcAft>
              <a:buClrTx/>
              <a:buSzTx/>
              <a:buFontTx/>
              <a:buNone/>
              <a:tabLst/>
              <a:defRPr/>
            </a:pPr>
            <a:r>
              <a:rPr kumimoji="0" lang="fr-FR" sz="2700" b="1" i="0" u="none" strike="noStrike" kern="1200" cap="none" spc="0" normalizeH="0" baseline="0" noProof="0" dirty="0">
                <a:ln>
                  <a:noFill/>
                </a:ln>
                <a:solidFill>
                  <a:srgbClr val="404040"/>
                </a:solidFill>
                <a:effectLst/>
                <a:uLnTx/>
                <a:uFillTx/>
                <a:latin typeface="Roboto" panose="02000000000000000000" pitchFamily="2" charset="0"/>
                <a:ea typeface="Roboto" panose="02000000000000000000" pitchFamily="2" charset="0"/>
                <a:cs typeface="+mn-cs"/>
              </a:rPr>
              <a:t>French </a:t>
            </a:r>
            <a:r>
              <a:rPr kumimoji="0" lang="fr-FR" sz="2700" b="0" i="0" u="none" strike="noStrike" kern="1200" cap="none" spc="0" normalizeH="0" baseline="0" noProof="0" dirty="0">
                <a:ln>
                  <a:noFill/>
                </a:ln>
                <a:solidFill>
                  <a:srgbClr val="404040"/>
                </a:solidFill>
                <a:effectLst/>
                <a:uLnTx/>
                <a:uFillTx/>
                <a:latin typeface="Roboto" panose="02000000000000000000" pitchFamily="2" charset="0"/>
                <a:ea typeface="Roboto" panose="02000000000000000000" pitchFamily="2" charset="0"/>
                <a:cs typeface="+mn-cs"/>
              </a:rPr>
              <a:t>English</a:t>
            </a:r>
          </a:p>
          <a:p>
            <a:pPr marL="0" marR="0" lvl="0" indent="0" algn="l" defTabSz="1367472" rtl="0" eaLnBrk="1" fontAlgn="auto" latinLnBrk="0" hangingPunct="1">
              <a:lnSpc>
                <a:spcPct val="40000"/>
              </a:lnSpc>
              <a:spcBef>
                <a:spcPct val="50000"/>
              </a:spcBef>
              <a:spcAft>
                <a:spcPts val="0"/>
              </a:spcAft>
              <a:buClrTx/>
              <a:buSzTx/>
              <a:buFontTx/>
              <a:buNone/>
              <a:tabLst/>
              <a:defRPr/>
            </a:pPr>
            <a:r>
              <a:rPr lang="fr-FR" sz="2700" dirty="0">
                <a:solidFill>
                  <a:srgbClr val="404040"/>
                </a:solidFill>
                <a:latin typeface="Roboto" panose="02000000000000000000" pitchFamily="2" charset="0"/>
                <a:ea typeface="Roboto" panose="02000000000000000000" pitchFamily="2" charset="0"/>
              </a:rPr>
              <a:t>PDF</a:t>
            </a:r>
          </a:p>
        </p:txBody>
      </p:sp>
      <p:cxnSp>
        <p:nvCxnSpPr>
          <p:cNvPr id="9" name="Connecteur droit 8">
            <a:extLst>
              <a:ext uri="{FF2B5EF4-FFF2-40B4-BE49-F238E27FC236}">
                <a16:creationId xmlns:a16="http://schemas.microsoft.com/office/drawing/2014/main" id="{B66CE4BD-0FD6-257D-560E-415719155988}"/>
              </a:ext>
            </a:extLst>
          </p:cNvPr>
          <p:cNvCxnSpPr>
            <a:cxnSpLocks/>
          </p:cNvCxnSpPr>
          <p:nvPr/>
        </p:nvCxnSpPr>
        <p:spPr>
          <a:xfrm>
            <a:off x="6400800" y="2822981"/>
            <a:ext cx="0" cy="6359119"/>
          </a:xfrm>
          <a:prstGeom prst="line">
            <a:avLst/>
          </a:prstGeom>
          <a:ln>
            <a:solidFill>
              <a:srgbClr val="006653"/>
            </a:solidFill>
          </a:ln>
        </p:spPr>
        <p:style>
          <a:lnRef idx="1">
            <a:schemeClr val="accent1"/>
          </a:lnRef>
          <a:fillRef idx="0">
            <a:schemeClr val="accent1"/>
          </a:fillRef>
          <a:effectRef idx="0">
            <a:schemeClr val="accent1"/>
          </a:effectRef>
          <a:fontRef idx="minor">
            <a:schemeClr val="tx1"/>
          </a:fontRef>
        </p:style>
      </p:cxnSp>
      <p:sp>
        <p:nvSpPr>
          <p:cNvPr id="2" name="Titre 2">
            <a:extLst>
              <a:ext uri="{FF2B5EF4-FFF2-40B4-BE49-F238E27FC236}">
                <a16:creationId xmlns:a16="http://schemas.microsoft.com/office/drawing/2014/main" id="{B63DA725-54D2-F47B-CCEF-D02CBEE0166A}"/>
              </a:ext>
            </a:extLst>
          </p:cNvPr>
          <p:cNvSpPr txBox="1">
            <a:spLocks/>
          </p:cNvSpPr>
          <p:nvPr/>
        </p:nvSpPr>
        <p:spPr>
          <a:xfrm>
            <a:off x="527447" y="289979"/>
            <a:ext cx="17233106" cy="1188245"/>
          </a:xfrm>
          <a:prstGeom prst="rect">
            <a:avLst/>
          </a:prstGeom>
        </p:spPr>
        <p:txBody>
          <a:bodyPr>
            <a:normAutofit fontScale="97500"/>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fr-FR" sz="72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rPr>
              <a:t>Training</a:t>
            </a: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sp>
        <p:nvSpPr>
          <p:cNvPr id="16" name="Rectangle 15">
            <a:extLst>
              <a:ext uri="{FF2B5EF4-FFF2-40B4-BE49-F238E27FC236}">
                <a16:creationId xmlns:a16="http://schemas.microsoft.com/office/drawing/2014/main" id="{E3CA2062-2A93-4C8F-1183-778812EFAC23}"/>
              </a:ext>
            </a:extLst>
          </p:cNvPr>
          <p:cNvSpPr/>
          <p:nvPr/>
        </p:nvSpPr>
        <p:spPr>
          <a:xfrm>
            <a:off x="914400" y="3009900"/>
            <a:ext cx="1102042" cy="990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6" name="ZoneTexte 5">
            <a:extLst>
              <a:ext uri="{FF2B5EF4-FFF2-40B4-BE49-F238E27FC236}">
                <a16:creationId xmlns:a16="http://schemas.microsoft.com/office/drawing/2014/main" id="{61002567-661A-68A8-3023-AF0D7B278795}"/>
              </a:ext>
            </a:extLst>
          </p:cNvPr>
          <p:cNvSpPr txBox="1"/>
          <p:nvPr/>
        </p:nvSpPr>
        <p:spPr>
          <a:xfrm>
            <a:off x="7332876" y="9304660"/>
            <a:ext cx="8298483" cy="248786"/>
          </a:xfrm>
          <a:prstGeom prst="rect">
            <a:avLst/>
          </a:prstGeom>
          <a:noFill/>
        </p:spPr>
        <p:txBody>
          <a:bodyPr wrap="square" rtlCol="0">
            <a:spAutoFit/>
          </a:bodyPr>
          <a:lstStyle/>
          <a:p>
            <a:pPr marL="0" marR="0" lvl="0" indent="0" algn="l" defTabSz="1367472" rtl="0" eaLnBrk="1" fontAlgn="auto" latinLnBrk="0" hangingPunct="1">
              <a:lnSpc>
                <a:spcPct val="40000"/>
              </a:lnSpc>
              <a:spcBef>
                <a:spcPct val="50000"/>
              </a:spcBef>
              <a:spcAft>
                <a:spcPts val="0"/>
              </a:spcAft>
              <a:buClrTx/>
              <a:buSzTx/>
              <a:buFontTx/>
              <a:buNone/>
              <a:tabLst/>
              <a:defRPr/>
            </a:pPr>
            <a:r>
              <a:rPr kumimoji="0" lang="fr-FR" sz="2000" i="1" u="none" strike="noStrike" kern="1200" cap="none" spc="0" normalizeH="0" baseline="0" noProof="0" dirty="0">
                <a:ln>
                  <a:noFill/>
                </a:ln>
                <a:solidFill>
                  <a:srgbClr val="404040"/>
                </a:solidFill>
                <a:effectLst/>
                <a:uLnTx/>
                <a:uFillTx/>
                <a:latin typeface="Roboto" panose="02000000000000000000" pitchFamily="2" charset="0"/>
                <a:ea typeface="Roboto" panose="02000000000000000000" pitchFamily="2" charset="0"/>
                <a:cs typeface="+mn-cs"/>
              </a:rPr>
              <a:t>Available in </a:t>
            </a:r>
            <a:r>
              <a:rPr lang="fr-FR" sz="2000" i="1" dirty="0">
                <a:solidFill>
                  <a:srgbClr val="404040"/>
                </a:solidFill>
                <a:latin typeface="Roboto" panose="02000000000000000000" pitchFamily="2" charset="0"/>
                <a:ea typeface="Roboto" panose="02000000000000000000" pitchFamily="2" charset="0"/>
              </a:rPr>
              <a:t>PHYTO SLEEP THERAPY </a:t>
            </a:r>
            <a:r>
              <a:rPr kumimoji="0" lang="fr-FR" sz="2000" i="1" u="none" strike="noStrike" kern="1200" cap="none" spc="0" normalizeH="0" baseline="0" noProof="0" dirty="0">
                <a:ln>
                  <a:noFill/>
                </a:ln>
                <a:solidFill>
                  <a:srgbClr val="404040"/>
                </a:solidFill>
                <a:effectLst/>
                <a:uLnTx/>
                <a:uFillTx/>
                <a:latin typeface="Roboto" panose="02000000000000000000" pitchFamily="2" charset="0"/>
                <a:ea typeface="Roboto" panose="02000000000000000000" pitchFamily="2" charset="0"/>
                <a:cs typeface="+mn-cs"/>
              </a:rPr>
              <a:t>version</a:t>
            </a:r>
          </a:p>
        </p:txBody>
      </p:sp>
      <p:pic>
        <p:nvPicPr>
          <p:cNvPr id="7" name="Image 6">
            <a:extLst>
              <a:ext uri="{FF2B5EF4-FFF2-40B4-BE49-F238E27FC236}">
                <a16:creationId xmlns:a16="http://schemas.microsoft.com/office/drawing/2014/main" id="{87AB1ABB-9131-4290-7EE4-60E0E9E8BE7E}"/>
              </a:ext>
            </a:extLst>
          </p:cNvPr>
          <p:cNvPicPr>
            <a:picLocks noChangeAspect="1"/>
          </p:cNvPicPr>
          <p:nvPr/>
        </p:nvPicPr>
        <p:blipFill>
          <a:blip r:embed="rId5"/>
          <a:stretch>
            <a:fillRect/>
          </a:stretch>
        </p:blipFill>
        <p:spPr>
          <a:xfrm>
            <a:off x="1789411" y="2451574"/>
            <a:ext cx="3503932" cy="4990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 11">
            <a:extLst>
              <a:ext uri="{FF2B5EF4-FFF2-40B4-BE49-F238E27FC236}">
                <a16:creationId xmlns:a16="http://schemas.microsoft.com/office/drawing/2014/main" id="{9BB46908-A22E-B4BE-8796-EF331E7A4A10}"/>
              </a:ext>
            </a:extLst>
          </p:cNvPr>
          <p:cNvPicPr>
            <a:picLocks noChangeAspect="1"/>
          </p:cNvPicPr>
          <p:nvPr/>
        </p:nvPicPr>
        <p:blipFill>
          <a:blip r:embed="rId3"/>
          <a:stretch>
            <a:fillRect/>
          </a:stretch>
        </p:blipFill>
        <p:spPr>
          <a:xfrm>
            <a:off x="7444058" y="2335959"/>
            <a:ext cx="3707253" cy="52478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ZoneTexte 30">
            <a:extLst>
              <a:ext uri="{FF2B5EF4-FFF2-40B4-BE49-F238E27FC236}">
                <a16:creationId xmlns:a16="http://schemas.microsoft.com/office/drawing/2014/main" id="{4E6A67E1-A8F9-BD51-B492-3CFCE2468E2A}"/>
              </a:ext>
            </a:extLst>
          </p:cNvPr>
          <p:cNvSpPr txBox="1"/>
          <p:nvPr/>
        </p:nvSpPr>
        <p:spPr>
          <a:xfrm>
            <a:off x="12070194" y="2981391"/>
            <a:ext cx="4428395" cy="1006429"/>
          </a:xfrm>
          <a:prstGeom prst="rect">
            <a:avLst/>
          </a:prstGeom>
          <a:noFill/>
        </p:spPr>
        <p:txBody>
          <a:bodyPr wrap="square" rtlCol="0">
            <a:spAutoFit/>
          </a:bodyPr>
          <a:lstStyle/>
          <a:p>
            <a:pPr marL="513383" marR="0" lvl="0" indent="-513383" algn="ctr" defTabSz="1369022" rtl="0" eaLnBrk="1" fontAlgn="auto" latinLnBrk="0" hangingPunct="1">
              <a:lnSpc>
                <a:spcPct val="100000"/>
              </a:lnSpc>
              <a:spcBef>
                <a:spcPct val="20000"/>
              </a:spcBef>
              <a:spcAft>
                <a:spcPts val="0"/>
              </a:spcAft>
              <a:buClrTx/>
              <a:buSzTx/>
              <a:buFontTx/>
              <a:buNone/>
              <a:tabLst/>
              <a:defRPr/>
            </a:pPr>
            <a:r>
              <a:rPr kumimoji="0" lang="fr-FR" sz="2700" b="1" i="0" u="none" strike="noStrike" kern="1200" cap="none" spc="0" normalizeH="0" baseline="0" noProof="0" dirty="0">
                <a:ln w="0"/>
                <a:solidFill>
                  <a:srgbClr val="00584A"/>
                </a:solidFill>
                <a:effectLst/>
                <a:uLnTx/>
                <a:uFillTx/>
                <a:latin typeface="Roboto" panose="02000000000000000000" pitchFamily="2" charset="0"/>
                <a:ea typeface="Roboto" panose="02000000000000000000" pitchFamily="2" charset="0"/>
                <a:cs typeface="+mn-cs"/>
              </a:rPr>
              <a:t>TRAINING VIDEO</a:t>
            </a:r>
          </a:p>
          <a:p>
            <a:pPr marL="513383" marR="0" lvl="0" indent="-513383" algn="ctr" defTabSz="1369022" rtl="0" eaLnBrk="1" fontAlgn="auto" latinLnBrk="0" hangingPunct="1">
              <a:lnSpc>
                <a:spcPct val="100000"/>
              </a:lnSpc>
              <a:spcBef>
                <a:spcPct val="20000"/>
              </a:spcBef>
              <a:spcAft>
                <a:spcPts val="0"/>
              </a:spcAft>
              <a:buClrTx/>
              <a:buSzTx/>
              <a:buFontTx/>
              <a:buNone/>
              <a:tabLst/>
              <a:defRPr/>
            </a:pPr>
            <a:r>
              <a:rPr lang="fr-FR" sz="2700" dirty="0">
                <a:solidFill>
                  <a:srgbClr val="404040"/>
                </a:solidFill>
                <a:latin typeface="Roboto" panose="02000000000000000000" pitchFamily="2" charset="0"/>
                <a:ea typeface="Roboto" panose="02000000000000000000" pitchFamily="2" charset="0"/>
              </a:rPr>
              <a:t>The 30-minute option </a:t>
            </a:r>
          </a:p>
        </p:txBody>
      </p:sp>
      <p:pic>
        <p:nvPicPr>
          <p:cNvPr id="32" name="Picture 2" descr="Video Player logo PNG transparent | PNG Play">
            <a:extLst>
              <a:ext uri="{FF2B5EF4-FFF2-40B4-BE49-F238E27FC236}">
                <a16:creationId xmlns:a16="http://schemas.microsoft.com/office/drawing/2014/main" id="{96B025FD-AEAA-083A-0225-3ECC84CD9C0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4113813" y="5489631"/>
            <a:ext cx="914189" cy="91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837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257300" y="3543300"/>
            <a:ext cx="15773400" cy="1223963"/>
          </a:xfrm>
          <a:prstGeom prst="rect">
            <a:avLst/>
          </a:prstGeom>
        </p:spPr>
        <p:txBody>
          <a:bodyPr/>
          <a:lstStyle/>
          <a:p>
            <a:r>
              <a:rPr lang="fr-FR" dirty="0">
                <a:latin typeface="KyivType Sans2" panose="00000500000000000000" charset="0"/>
              </a:rPr>
              <a:t>Questions </a:t>
            </a:r>
            <a:br>
              <a:rPr lang="fr-FR" dirty="0">
                <a:latin typeface="KyivType Sans2" panose="00000500000000000000" charset="0"/>
              </a:rPr>
            </a:br>
            <a:r>
              <a:rPr lang="fr-FR" dirty="0">
                <a:latin typeface="KyivType Sans2" panose="00000500000000000000" charset="0"/>
              </a:rPr>
              <a:t>and answers</a:t>
            </a:r>
            <a:endParaRPr lang="fr-FR" dirty="0"/>
          </a:p>
        </p:txBody>
      </p:sp>
    </p:spTree>
    <p:extLst>
      <p:ext uri="{BB962C8B-B14F-4D97-AF65-F5344CB8AC3E}">
        <p14:creationId xmlns:p14="http://schemas.microsoft.com/office/powerpoint/2010/main" val="33317671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2" name="Titre 1">
            <a:extLst>
              <a:ext uri="{FF2B5EF4-FFF2-40B4-BE49-F238E27FC236}">
                <a16:creationId xmlns:a16="http://schemas.microsoft.com/office/drawing/2014/main" id="{660CF2A0-7724-F8AB-B635-896D8A8B2E12}"/>
              </a:ext>
            </a:extLst>
          </p:cNvPr>
          <p:cNvSpPr>
            <a:spLocks noGrp="1"/>
          </p:cNvSpPr>
          <p:nvPr>
            <p:ph type="title" idx="4294967295"/>
          </p:nvPr>
        </p:nvSpPr>
        <p:spPr>
          <a:xfrm>
            <a:off x="7383463" y="4175125"/>
            <a:ext cx="10904537" cy="3236913"/>
          </a:xfrm>
          <a:prstGeom prst="rect">
            <a:avLst/>
          </a:prstGeom>
        </p:spPr>
        <p:txBody>
          <a:bodyPr/>
          <a:lstStyle/>
          <a:p>
            <a:r>
              <a:rPr lang="fr-FR" dirty="0" err="1"/>
              <a:t>Thank</a:t>
            </a:r>
            <a:r>
              <a:rPr lang="fr-FR" dirty="0"/>
              <a:t> </a:t>
            </a:r>
            <a:r>
              <a:rPr lang="fr-FR" dirty="0" err="1"/>
              <a:t>you</a:t>
            </a:r>
            <a:r>
              <a:rPr lang="fr-FR" dirty="0"/>
              <a:t> ! </a:t>
            </a:r>
          </a:p>
        </p:txBody>
      </p:sp>
      <p:pic>
        <p:nvPicPr>
          <p:cNvPr id="5" name="Image 4">
            <a:extLst>
              <a:ext uri="{FF2B5EF4-FFF2-40B4-BE49-F238E27FC236}">
                <a16:creationId xmlns:a16="http://schemas.microsoft.com/office/drawing/2014/main" id="{4AF6D6D7-7359-A6D0-E861-00DB1CB8AEC9}"/>
              </a:ext>
            </a:extLst>
          </p:cNvPr>
          <p:cNvPicPr>
            <a:picLocks noChangeAspect="1"/>
          </p:cNvPicPr>
          <p:nvPr/>
        </p:nvPicPr>
        <p:blipFill>
          <a:blip r:embed="rId3"/>
          <a:stretch>
            <a:fillRect/>
          </a:stretch>
        </p:blipFill>
        <p:spPr>
          <a:xfrm>
            <a:off x="152400" y="114300"/>
            <a:ext cx="8703693" cy="10058400"/>
          </a:xfrm>
          <a:prstGeom prst="rect">
            <a:avLst/>
          </a:prstGeom>
        </p:spPr>
      </p:pic>
    </p:spTree>
    <p:extLst>
      <p:ext uri="{BB962C8B-B14F-4D97-AF65-F5344CB8AC3E}">
        <p14:creationId xmlns:p14="http://schemas.microsoft.com/office/powerpoint/2010/main" val="27314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DA85E3-2395-B238-F709-7EB6B264C47E}"/>
              </a:ext>
            </a:extLst>
          </p:cNvPr>
          <p:cNvSpPr>
            <a:spLocks noGrp="1"/>
          </p:cNvSpPr>
          <p:nvPr>
            <p:ph type="title"/>
          </p:nvPr>
        </p:nvSpPr>
        <p:spPr>
          <a:xfrm>
            <a:off x="4495800" y="4533900"/>
            <a:ext cx="10903226" cy="3237143"/>
          </a:xfrm>
        </p:spPr>
        <p:txBody>
          <a:bodyPr/>
          <a:lstStyle/>
          <a:p>
            <a:r>
              <a:rPr lang="fr-FR" dirty="0"/>
              <a:t>APPENDICES</a:t>
            </a:r>
          </a:p>
        </p:txBody>
      </p:sp>
    </p:spTree>
    <p:extLst>
      <p:ext uri="{BB962C8B-B14F-4D97-AF65-F5344CB8AC3E}">
        <p14:creationId xmlns:p14="http://schemas.microsoft.com/office/powerpoint/2010/main" val="3579260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CC6876-78CE-7328-0BDF-07B7468651F3}"/>
              </a:ext>
            </a:extLst>
          </p:cNvPr>
          <p:cNvSpPr/>
          <p:nvPr/>
        </p:nvSpPr>
        <p:spPr>
          <a:xfrm>
            <a:off x="6309890" y="1122665"/>
            <a:ext cx="6304548" cy="3801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prstClr val="white"/>
              </a:solidFill>
              <a:effectLst/>
              <a:uLnTx/>
              <a:uFillTx/>
              <a:latin typeface="Roboto Light"/>
              <a:ea typeface="+mn-ea"/>
              <a:cs typeface="+mn-cs"/>
            </a:endParaRPr>
          </a:p>
        </p:txBody>
      </p:sp>
      <p:sp>
        <p:nvSpPr>
          <p:cNvPr id="2" name="Titre 1">
            <a:extLst>
              <a:ext uri="{FF2B5EF4-FFF2-40B4-BE49-F238E27FC236}">
                <a16:creationId xmlns:a16="http://schemas.microsoft.com/office/drawing/2014/main" id="{A6DCDFBA-1527-311E-5850-05D9BA9888CA}"/>
              </a:ext>
            </a:extLst>
          </p:cNvPr>
          <p:cNvSpPr>
            <a:spLocks noGrp="1"/>
          </p:cNvSpPr>
          <p:nvPr>
            <p:ph type="title" idx="4294967295"/>
          </p:nvPr>
        </p:nvSpPr>
        <p:spPr>
          <a:xfrm>
            <a:off x="0" y="393700"/>
            <a:ext cx="18288000" cy="1230313"/>
          </a:xfrm>
          <a:prstGeom prst="rect">
            <a:avLst/>
          </a:prstGeom>
        </p:spPr>
        <p:txBody>
          <a:bodyPr/>
          <a:lstStyle/>
          <a:p>
            <a:r>
              <a:rPr lang="fr-FR" dirty="0"/>
              <a:t>What's the difference between stem cells and native cells?</a:t>
            </a:r>
          </a:p>
        </p:txBody>
      </p:sp>
      <p:pic>
        <p:nvPicPr>
          <p:cNvPr id="1026" name="Picture 2" descr="Un chercheur sur les cellules souches est accusé d'avoir falsifié ses  résultats pendant des années">
            <a:extLst>
              <a:ext uri="{FF2B5EF4-FFF2-40B4-BE49-F238E27FC236}">
                <a16:creationId xmlns:a16="http://schemas.microsoft.com/office/drawing/2014/main" id="{BCE74D5C-4314-F59E-B90D-27FF72B733B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2722728"/>
            <a:ext cx="18288000" cy="758474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0CA007CB-D5C1-404B-AEEB-C3FBCE398258}"/>
              </a:ext>
            </a:extLst>
          </p:cNvPr>
          <p:cNvSpPr txBox="1"/>
          <p:nvPr/>
        </p:nvSpPr>
        <p:spPr>
          <a:xfrm>
            <a:off x="1894301" y="5147852"/>
            <a:ext cx="15135726" cy="2308324"/>
          </a:xfrm>
          <a:prstGeom prst="rect">
            <a:avLst/>
          </a:prstGeom>
          <a:solidFill>
            <a:schemeClr val="bg1">
              <a:alpha val="65000"/>
            </a:schemeClr>
          </a:solid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Stem cells and native cells correspond to the </a:t>
            </a:r>
            <a:r>
              <a:rPr kumimoji="0" lang="fr-FR" sz="3600" b="1"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same definition</a:t>
            </a:r>
            <a:r>
              <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We have chosen to use the term "native cells" to highlight the radiance and antioxidant protection benefits. </a:t>
            </a:r>
          </a:p>
        </p:txBody>
      </p:sp>
    </p:spTree>
    <p:extLst>
      <p:ext uri="{BB962C8B-B14F-4D97-AF65-F5344CB8AC3E}">
        <p14:creationId xmlns:p14="http://schemas.microsoft.com/office/powerpoint/2010/main" val="125168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ED2369B2-0F56-8C9A-D4B2-E42EFA9C193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403266" y="7224280"/>
            <a:ext cx="1948772" cy="19487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erbivore - Emerald CBD + Adaptogens Deep Moisture Glow Oil 1 oz/ 30 mL Clean at Sephora Clean plus planet positive">
            <a:extLst>
              <a:ext uri="{FF2B5EF4-FFF2-40B4-BE49-F238E27FC236}">
                <a16:creationId xmlns:a16="http://schemas.microsoft.com/office/drawing/2014/main" id="{3E054FAA-ECD1-7D81-E182-E97874A9E26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9750" y="7111398"/>
            <a:ext cx="1970066" cy="19700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07973156-116B-B60F-6F6E-1A365CDE14E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182954" y="2185406"/>
            <a:ext cx="2366528" cy="236652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C888F72A-5501-1763-01A9-DB9C1DC0598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1842" y="2257184"/>
            <a:ext cx="1425941" cy="1944464"/>
          </a:xfrm>
          <a:prstGeom prst="rect">
            <a:avLst/>
          </a:prstGeom>
        </p:spPr>
      </p:pic>
      <p:sp>
        <p:nvSpPr>
          <p:cNvPr id="10" name="Espace réservé du titre 1"/>
          <p:cNvSpPr txBox="1">
            <a:spLocks/>
          </p:cNvSpPr>
          <p:nvPr/>
        </p:nvSpPr>
        <p:spPr>
          <a:xfrm>
            <a:off x="2673061" y="325895"/>
            <a:ext cx="13317965" cy="1225457"/>
          </a:xfrm>
          <a:prstGeom prst="rect">
            <a:avLst/>
          </a:prstGeom>
        </p:spPr>
        <p:txBody>
          <a:bodyPr vert="horz" lIns="137160" tIns="68580" rIns="137160" bIns="6858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6600" dirty="0" err="1"/>
              <a:t>Competitors</a:t>
            </a:r>
            <a:endParaRPr lang="fr-FR" sz="6600" dirty="0"/>
          </a:p>
        </p:txBody>
      </p:sp>
      <p:sp>
        <p:nvSpPr>
          <p:cNvPr id="12" name="ZoneTexte 11"/>
          <p:cNvSpPr txBox="1"/>
          <p:nvPr/>
        </p:nvSpPr>
        <p:spPr>
          <a:xfrm>
            <a:off x="1814433" y="2540977"/>
            <a:ext cx="3420300" cy="1246495"/>
          </a:xfrm>
          <a:prstGeom prst="rect">
            <a:avLst/>
          </a:prstGeom>
          <a:noFill/>
        </p:spPr>
        <p:txBody>
          <a:bodyPr wrap="square" rtlCol="0">
            <a:spAutoFit/>
          </a:bodyPr>
          <a:lstStyle/>
          <a:p>
            <a:pPr defTabSz="1371600">
              <a:defRPr/>
            </a:pPr>
            <a:r>
              <a:rPr lang="fr-FR" sz="2100" dirty="0" err="1">
                <a:solidFill>
                  <a:srgbClr val="3E3E3E"/>
                </a:solidFill>
                <a:latin typeface="Roboto Black" panose="02000000000000000000" pitchFamily="2" charset="0"/>
                <a:ea typeface="Roboto Black" panose="02000000000000000000" pitchFamily="2" charset="0"/>
              </a:rPr>
              <a:t>Typology</a:t>
            </a:r>
            <a:br>
              <a:rPr lang="fr-FR" sz="2100" dirty="0">
                <a:solidFill>
                  <a:srgbClr val="3E3E3E"/>
                </a:solidFill>
                <a:latin typeface="Roboto Light" panose="02000000000000000000" pitchFamily="2" charset="0"/>
                <a:ea typeface="Roboto Light" panose="02000000000000000000" pitchFamily="2" charset="0"/>
              </a:rPr>
            </a:br>
            <a:r>
              <a:rPr lang="fr-FR" dirty="0">
                <a:solidFill>
                  <a:srgbClr val="3E3E3E"/>
                </a:solidFill>
                <a:latin typeface="Roboto Light" panose="02000000000000000000" pitchFamily="2" charset="0"/>
                <a:ea typeface="Roboto Light" panose="02000000000000000000" pitchFamily="2" charset="0"/>
              </a:rPr>
              <a:t>CBD botanical assemblage</a:t>
            </a:r>
          </a:p>
          <a:p>
            <a:pPr defTabSz="1371600">
              <a:defRPr/>
            </a:pPr>
            <a:r>
              <a:rPr lang="fr-FR" dirty="0">
                <a:solidFill>
                  <a:srgbClr val="3E3E3E"/>
                </a:solidFill>
                <a:latin typeface="Roboto Light" panose="02000000000000000000" pitchFamily="2" charset="0"/>
                <a:ea typeface="Roboto Light" panose="02000000000000000000" pitchFamily="2" charset="0"/>
              </a:rPr>
              <a:t>650mg CBD or 1300mg / 30ml</a:t>
            </a:r>
          </a:p>
          <a:p>
            <a:pPr defTabSz="1371600">
              <a:defRPr/>
            </a:pPr>
            <a:r>
              <a:rPr lang="fr-FR" dirty="0">
                <a:solidFill>
                  <a:srgbClr val="3E3E3E"/>
                </a:solidFill>
                <a:latin typeface="Roboto Light" panose="02000000000000000000" pitchFamily="2" charset="0"/>
                <a:ea typeface="Roboto Light" panose="02000000000000000000" pitchFamily="2" charset="0"/>
              </a:rPr>
              <a:t>15ml / €35</a:t>
            </a:r>
          </a:p>
        </p:txBody>
      </p:sp>
      <p:sp>
        <p:nvSpPr>
          <p:cNvPr id="13" name="Rectangle 12"/>
          <p:cNvSpPr/>
          <p:nvPr/>
        </p:nvSpPr>
        <p:spPr>
          <a:xfrm>
            <a:off x="5236879" y="2845937"/>
            <a:ext cx="449162" cy="415498"/>
          </a:xfrm>
          <a:prstGeom prst="rect">
            <a:avLst/>
          </a:prstGeom>
        </p:spPr>
        <p:txBody>
          <a:bodyPr wrap="none">
            <a:spAutoFit/>
          </a:bodyPr>
          <a:lstStyle/>
          <a:p>
            <a:pPr defTabSz="1371600">
              <a:defRPr/>
            </a:pPr>
            <a:r>
              <a:rPr lang="fr-FR" sz="2100" dirty="0">
                <a:solidFill>
                  <a:srgbClr val="3E3E3E"/>
                </a:solidFill>
                <a:latin typeface="Roboto Light" panose="02000000000000000000" pitchFamily="2" charset="0"/>
                <a:ea typeface="Roboto Light" panose="02000000000000000000" pitchFamily="2" charset="0"/>
                <a:sym typeface="Wingdings" panose="05000000000000000000" pitchFamily="2" charset="2"/>
              </a:rPr>
              <a:t></a:t>
            </a:r>
            <a:endParaRPr lang="fr-FR" sz="2100" dirty="0">
              <a:solidFill>
                <a:prstClr val="black"/>
              </a:solidFill>
              <a:latin typeface="Roboto Light"/>
            </a:endParaRPr>
          </a:p>
        </p:txBody>
      </p:sp>
      <p:sp>
        <p:nvSpPr>
          <p:cNvPr id="16" name="ZoneTexte 15"/>
          <p:cNvSpPr txBox="1"/>
          <p:nvPr/>
        </p:nvSpPr>
        <p:spPr>
          <a:xfrm>
            <a:off x="10865717" y="7590446"/>
            <a:ext cx="3229392" cy="1569660"/>
          </a:xfrm>
          <a:prstGeom prst="rect">
            <a:avLst/>
          </a:prstGeom>
          <a:noFill/>
        </p:spPr>
        <p:txBody>
          <a:bodyPr wrap="square" rtlCol="0">
            <a:spAutoFit/>
          </a:bodyPr>
          <a:lstStyle/>
          <a:p>
            <a:pPr defTabSz="1371600">
              <a:defRPr/>
            </a:pPr>
            <a:r>
              <a:rPr lang="fr-FR" sz="2100" dirty="0">
                <a:solidFill>
                  <a:srgbClr val="3E3E3E"/>
                </a:solidFill>
                <a:latin typeface="Roboto Black" panose="02000000000000000000" pitchFamily="2" charset="0"/>
                <a:ea typeface="Roboto Black" panose="02000000000000000000" pitchFamily="2" charset="0"/>
              </a:rPr>
              <a:t>Aurelia </a:t>
            </a:r>
          </a:p>
          <a:p>
            <a:pPr defTabSz="1371600">
              <a:defRPr/>
            </a:pPr>
            <a:r>
              <a:rPr lang="fr-FR" sz="2100" dirty="0" err="1">
                <a:solidFill>
                  <a:srgbClr val="3E3E3E"/>
                </a:solidFill>
                <a:latin typeface="Roboto Black" panose="02000000000000000000" pitchFamily="2" charset="0"/>
                <a:ea typeface="Roboto Black" panose="02000000000000000000" pitchFamily="2" charset="0"/>
              </a:rPr>
              <a:t>Probiotic Skinare</a:t>
            </a:r>
            <a:endParaRPr lang="fr-FR" sz="2100" dirty="0">
              <a:solidFill>
                <a:srgbClr val="3E3E3E"/>
              </a:solidFill>
              <a:latin typeface="Roboto Black" panose="02000000000000000000" pitchFamily="2" charset="0"/>
              <a:ea typeface="Roboto Black" panose="02000000000000000000" pitchFamily="2" charset="0"/>
            </a:endParaRPr>
          </a:p>
          <a:p>
            <a:pPr defTabSz="1371600">
              <a:defRPr/>
            </a:pPr>
            <a:r>
              <a:rPr lang="fr-FR" dirty="0">
                <a:solidFill>
                  <a:srgbClr val="3E3E3E"/>
                </a:solidFill>
                <a:latin typeface="Roboto Light" panose="02000000000000000000" pitchFamily="2" charset="0"/>
                <a:ea typeface="Roboto Light" panose="02000000000000000000" pitchFamily="2" charset="0"/>
              </a:rPr>
              <a:t>CBD Super </a:t>
            </a:r>
            <a:r>
              <a:rPr lang="fr-FR" dirty="0" err="1">
                <a:solidFill>
                  <a:srgbClr val="3E3E3E"/>
                </a:solidFill>
                <a:latin typeface="Roboto Light" panose="02000000000000000000" pitchFamily="2" charset="0"/>
                <a:ea typeface="Roboto Light" panose="02000000000000000000" pitchFamily="2" charset="0"/>
              </a:rPr>
              <a:t>Serum</a:t>
            </a:r>
            <a:endParaRPr lang="fr-FR" dirty="0">
              <a:solidFill>
                <a:srgbClr val="3E3E3E"/>
              </a:solidFill>
              <a:latin typeface="Roboto Light" panose="02000000000000000000" pitchFamily="2" charset="0"/>
              <a:ea typeface="Roboto Light" panose="02000000000000000000" pitchFamily="2" charset="0"/>
            </a:endParaRPr>
          </a:p>
          <a:p>
            <a:pPr defTabSz="1371600">
              <a:defRPr/>
            </a:pPr>
            <a:r>
              <a:rPr lang="fr-FR" dirty="0">
                <a:solidFill>
                  <a:srgbClr val="3E3E3E"/>
                </a:solidFill>
                <a:latin typeface="Roboto Light" panose="02000000000000000000" pitchFamily="2" charset="0"/>
                <a:ea typeface="Roboto Light" panose="02000000000000000000" pitchFamily="2" charset="0"/>
              </a:rPr>
              <a:t>N/A mg CBD</a:t>
            </a:r>
          </a:p>
          <a:p>
            <a:pPr defTabSz="1371600">
              <a:defRPr/>
            </a:pPr>
            <a:r>
              <a:rPr lang="fr-FR" dirty="0">
                <a:solidFill>
                  <a:srgbClr val="3E3E3E"/>
                </a:solidFill>
                <a:latin typeface="Roboto Light" panose="02000000000000000000" pitchFamily="2" charset="0"/>
                <a:ea typeface="Roboto Light" panose="02000000000000000000" pitchFamily="2" charset="0"/>
              </a:rPr>
              <a:t>30 ml / </a:t>
            </a:r>
            <a:r>
              <a:rPr lang="fr-FR" dirty="0">
                <a:solidFill>
                  <a:prstClr val="black"/>
                </a:solidFill>
                <a:latin typeface="Roboto Light" panose="02000000000000000000" pitchFamily="2" charset="0"/>
                <a:ea typeface="Roboto Light" panose="02000000000000000000" pitchFamily="2" charset="0"/>
              </a:rPr>
              <a:t>€87</a:t>
            </a:r>
          </a:p>
        </p:txBody>
      </p:sp>
      <p:sp>
        <p:nvSpPr>
          <p:cNvPr id="17" name="Rectangle 16"/>
          <p:cNvSpPr/>
          <p:nvPr/>
        </p:nvSpPr>
        <p:spPr>
          <a:xfrm>
            <a:off x="13467759" y="8083629"/>
            <a:ext cx="679196" cy="415498"/>
          </a:xfrm>
          <a:prstGeom prst="rect">
            <a:avLst/>
          </a:prstGeom>
        </p:spPr>
        <p:txBody>
          <a:bodyPr wrap="square">
            <a:spAutoFit/>
          </a:bodyPr>
          <a:lstStyle/>
          <a:p>
            <a:pPr defTabSz="1371600">
              <a:defRPr/>
            </a:pPr>
            <a:r>
              <a:rPr lang="fr-FR" sz="2100" dirty="0">
                <a:solidFill>
                  <a:srgbClr val="3E3E3E"/>
                </a:solidFill>
                <a:latin typeface="Roboto Light" panose="02000000000000000000" pitchFamily="2" charset="0"/>
                <a:ea typeface="Roboto Light" panose="02000000000000000000" pitchFamily="2" charset="0"/>
                <a:sym typeface="Wingdings" panose="05000000000000000000" pitchFamily="2" charset="2"/>
              </a:rPr>
              <a:t></a:t>
            </a:r>
            <a:endParaRPr lang="fr-FR" sz="2100" dirty="0">
              <a:solidFill>
                <a:prstClr val="black"/>
              </a:solidFill>
              <a:latin typeface="Roboto Light"/>
            </a:endParaRPr>
          </a:p>
        </p:txBody>
      </p:sp>
      <p:sp>
        <p:nvSpPr>
          <p:cNvPr id="22" name="Rectangle 21"/>
          <p:cNvSpPr/>
          <p:nvPr/>
        </p:nvSpPr>
        <p:spPr>
          <a:xfrm>
            <a:off x="13365655" y="3148037"/>
            <a:ext cx="449162" cy="415498"/>
          </a:xfrm>
          <a:prstGeom prst="rect">
            <a:avLst/>
          </a:prstGeom>
        </p:spPr>
        <p:txBody>
          <a:bodyPr wrap="none">
            <a:spAutoFit/>
          </a:bodyPr>
          <a:lstStyle/>
          <a:p>
            <a:pPr defTabSz="1371600">
              <a:defRPr/>
            </a:pPr>
            <a:r>
              <a:rPr lang="fr-FR" sz="2100" dirty="0">
                <a:solidFill>
                  <a:srgbClr val="3E3E3E"/>
                </a:solidFill>
                <a:latin typeface="Roboto Light" panose="02000000000000000000" pitchFamily="2" charset="0"/>
                <a:ea typeface="Roboto Light" panose="02000000000000000000" pitchFamily="2" charset="0"/>
                <a:sym typeface="Wingdings" panose="05000000000000000000" pitchFamily="2" charset="2"/>
              </a:rPr>
              <a:t></a:t>
            </a:r>
            <a:endParaRPr lang="fr-FR" sz="2100" dirty="0">
              <a:solidFill>
                <a:prstClr val="black"/>
              </a:solidFill>
              <a:latin typeface="Roboto Light"/>
            </a:endParaRPr>
          </a:p>
        </p:txBody>
      </p:sp>
      <p:sp>
        <p:nvSpPr>
          <p:cNvPr id="24" name="ZoneTexte 23"/>
          <p:cNvSpPr txBox="1"/>
          <p:nvPr/>
        </p:nvSpPr>
        <p:spPr>
          <a:xfrm>
            <a:off x="1810729" y="5104088"/>
            <a:ext cx="3064974" cy="1246495"/>
          </a:xfrm>
          <a:prstGeom prst="rect">
            <a:avLst/>
          </a:prstGeom>
          <a:noFill/>
        </p:spPr>
        <p:txBody>
          <a:bodyPr wrap="square" rtlCol="0">
            <a:spAutoFit/>
          </a:bodyPr>
          <a:lstStyle/>
          <a:p>
            <a:pPr defTabSz="1371600">
              <a:defRPr/>
            </a:pPr>
            <a:r>
              <a:rPr lang="fr-FR" sz="2100" dirty="0">
                <a:solidFill>
                  <a:srgbClr val="3E3E3E"/>
                </a:solidFill>
                <a:latin typeface="Roboto Black" panose="02000000000000000000" pitchFamily="2" charset="0"/>
                <a:ea typeface="Roboto Black" panose="02000000000000000000" pitchFamily="2" charset="0"/>
              </a:rPr>
              <a:t>Saint Jane</a:t>
            </a:r>
          </a:p>
          <a:p>
            <a:pPr defTabSz="1371600">
              <a:defRPr/>
            </a:pPr>
            <a:r>
              <a:rPr lang="fr-FR" dirty="0">
                <a:solidFill>
                  <a:prstClr val="black"/>
                </a:solidFill>
                <a:latin typeface="Roboto Light"/>
              </a:rPr>
              <a:t>Luxury beauty serum</a:t>
            </a:r>
            <a:br>
              <a:rPr lang="fr-FR" dirty="0">
                <a:solidFill>
                  <a:prstClr val="black"/>
                </a:solidFill>
                <a:latin typeface="Roboto Light"/>
              </a:rPr>
            </a:br>
            <a:r>
              <a:rPr lang="fr-FR" dirty="0">
                <a:solidFill>
                  <a:prstClr val="black"/>
                </a:solidFill>
                <a:latin typeface="Roboto Light"/>
              </a:rPr>
              <a:t>600mg CBD / 30ml</a:t>
            </a:r>
            <a:br>
              <a:rPr lang="fr-FR" dirty="0">
                <a:solidFill>
                  <a:prstClr val="black"/>
                </a:solidFill>
                <a:latin typeface="Roboto Light"/>
              </a:rPr>
            </a:br>
            <a:r>
              <a:rPr lang="fr-FR" dirty="0">
                <a:solidFill>
                  <a:srgbClr val="3E3E3E"/>
                </a:solidFill>
                <a:latin typeface="Roboto Light"/>
                <a:ea typeface="Roboto Light" panose="02000000000000000000" pitchFamily="2" charset="0"/>
              </a:rPr>
              <a:t>30ml / €102</a:t>
            </a:r>
          </a:p>
        </p:txBody>
      </p:sp>
      <p:sp>
        <p:nvSpPr>
          <p:cNvPr id="27" name="ZoneTexte 26"/>
          <p:cNvSpPr txBox="1"/>
          <p:nvPr/>
        </p:nvSpPr>
        <p:spPr>
          <a:xfrm>
            <a:off x="10813871" y="5219183"/>
            <a:ext cx="3333084" cy="1246495"/>
          </a:xfrm>
          <a:prstGeom prst="rect">
            <a:avLst/>
          </a:prstGeom>
          <a:noFill/>
        </p:spPr>
        <p:txBody>
          <a:bodyPr wrap="square" rtlCol="0">
            <a:spAutoFit/>
          </a:bodyPr>
          <a:lstStyle/>
          <a:p>
            <a:pPr defTabSz="1371600">
              <a:defRPr/>
            </a:pPr>
            <a:r>
              <a:rPr lang="fr-FR" sz="2100" dirty="0">
                <a:solidFill>
                  <a:srgbClr val="3E3E3E"/>
                </a:solidFill>
                <a:latin typeface="Roboto Black" panose="02000000000000000000" pitchFamily="2" charset="0"/>
                <a:ea typeface="Roboto Black" panose="02000000000000000000" pitchFamily="2" charset="0"/>
              </a:rPr>
              <a:t>Ho Karan</a:t>
            </a:r>
            <a:br>
              <a:rPr lang="fr-FR" sz="2100" dirty="0">
                <a:solidFill>
                  <a:srgbClr val="3E3E3E"/>
                </a:solidFill>
                <a:latin typeface="Roboto Black" panose="02000000000000000000" pitchFamily="2" charset="0"/>
                <a:ea typeface="Roboto Black" panose="02000000000000000000" pitchFamily="2" charset="0"/>
              </a:rPr>
            </a:br>
            <a:r>
              <a:rPr lang="fr-FR" dirty="0">
                <a:solidFill>
                  <a:srgbClr val="3E3E3E"/>
                </a:solidFill>
                <a:latin typeface="Roboto Light" panose="02000000000000000000" pitchFamily="2" charset="0"/>
                <a:ea typeface="Roboto Light" panose="02000000000000000000" pitchFamily="2" charset="0"/>
              </a:rPr>
              <a:t>Antidote</a:t>
            </a:r>
            <a:br>
              <a:rPr lang="fr-FR" dirty="0">
                <a:solidFill>
                  <a:srgbClr val="3E3E3E"/>
                </a:solidFill>
                <a:latin typeface="Roboto Light" panose="02000000000000000000" pitchFamily="2" charset="0"/>
                <a:ea typeface="Roboto Light" panose="02000000000000000000" pitchFamily="2" charset="0"/>
              </a:rPr>
            </a:br>
            <a:r>
              <a:rPr lang="fr-FR" dirty="0">
                <a:solidFill>
                  <a:srgbClr val="3E3E3E"/>
                </a:solidFill>
                <a:latin typeface="Roboto Light" panose="02000000000000000000" pitchFamily="2" charset="0"/>
                <a:ea typeface="Roboto Light" panose="02000000000000000000" pitchFamily="2" charset="0"/>
              </a:rPr>
              <a:t>1500 mg CBD / 30ml</a:t>
            </a:r>
            <a:br>
              <a:rPr lang="fr-FR" dirty="0">
                <a:solidFill>
                  <a:srgbClr val="3E3E3E"/>
                </a:solidFill>
                <a:latin typeface="Roboto Light" panose="02000000000000000000" pitchFamily="2" charset="0"/>
                <a:ea typeface="Roboto Light" panose="02000000000000000000" pitchFamily="2" charset="0"/>
              </a:rPr>
            </a:br>
            <a:r>
              <a:rPr lang="fr-FR" dirty="0">
                <a:solidFill>
                  <a:srgbClr val="3E3E3E"/>
                </a:solidFill>
                <a:latin typeface="Roboto Light" panose="02000000000000000000" pitchFamily="2" charset="0"/>
                <a:ea typeface="Roboto Light" panose="02000000000000000000" pitchFamily="2" charset="0"/>
              </a:rPr>
              <a:t>30ml / €112</a:t>
            </a:r>
          </a:p>
        </p:txBody>
      </p:sp>
      <p:sp>
        <p:nvSpPr>
          <p:cNvPr id="32" name="Rectangle 31"/>
          <p:cNvSpPr/>
          <p:nvPr/>
        </p:nvSpPr>
        <p:spPr>
          <a:xfrm>
            <a:off x="13395048" y="5542314"/>
            <a:ext cx="419769" cy="415498"/>
          </a:xfrm>
          <a:prstGeom prst="rect">
            <a:avLst/>
          </a:prstGeom>
        </p:spPr>
        <p:txBody>
          <a:bodyPr wrap="square">
            <a:spAutoFit/>
          </a:bodyPr>
          <a:lstStyle/>
          <a:p>
            <a:pPr defTabSz="1371600">
              <a:defRPr/>
            </a:pPr>
            <a:r>
              <a:rPr lang="fr-FR" sz="2100" dirty="0">
                <a:solidFill>
                  <a:srgbClr val="3E3E3E"/>
                </a:solidFill>
                <a:latin typeface="Roboto Light" panose="02000000000000000000" pitchFamily="2" charset="0"/>
                <a:ea typeface="Roboto Light" panose="02000000000000000000" pitchFamily="2" charset="0"/>
                <a:sym typeface="Wingdings" panose="05000000000000000000" pitchFamily="2" charset="2"/>
              </a:rPr>
              <a:t></a:t>
            </a:r>
            <a:endParaRPr lang="fr-FR" sz="2100" dirty="0">
              <a:solidFill>
                <a:prstClr val="black"/>
              </a:solidFill>
              <a:latin typeface="Roboto Light"/>
            </a:endParaRPr>
          </a:p>
        </p:txBody>
      </p:sp>
      <p:sp>
        <p:nvSpPr>
          <p:cNvPr id="33" name="Rectangle 32"/>
          <p:cNvSpPr/>
          <p:nvPr/>
        </p:nvSpPr>
        <p:spPr>
          <a:xfrm>
            <a:off x="4827983" y="5440667"/>
            <a:ext cx="449162" cy="415498"/>
          </a:xfrm>
          <a:prstGeom prst="rect">
            <a:avLst/>
          </a:prstGeom>
        </p:spPr>
        <p:txBody>
          <a:bodyPr wrap="none">
            <a:spAutoFit/>
          </a:bodyPr>
          <a:lstStyle/>
          <a:p>
            <a:pPr defTabSz="1371600">
              <a:defRPr/>
            </a:pPr>
            <a:r>
              <a:rPr lang="fr-FR" sz="2100" dirty="0">
                <a:solidFill>
                  <a:srgbClr val="3E3E3E"/>
                </a:solidFill>
                <a:latin typeface="Roboto Light" panose="02000000000000000000" pitchFamily="2" charset="0"/>
                <a:ea typeface="Roboto Light" panose="02000000000000000000" pitchFamily="2" charset="0"/>
                <a:sym typeface="Wingdings" panose="05000000000000000000" pitchFamily="2" charset="2"/>
              </a:rPr>
              <a:t></a:t>
            </a:r>
            <a:endParaRPr lang="fr-FR" sz="2100" dirty="0">
              <a:solidFill>
                <a:prstClr val="black"/>
              </a:solidFill>
              <a:latin typeface="Roboto Light"/>
            </a:endParaRPr>
          </a:p>
        </p:txBody>
      </p:sp>
      <p:sp>
        <p:nvSpPr>
          <p:cNvPr id="34" name="Rectangle 33"/>
          <p:cNvSpPr/>
          <p:nvPr/>
        </p:nvSpPr>
        <p:spPr>
          <a:xfrm>
            <a:off x="4651122" y="7990917"/>
            <a:ext cx="449162" cy="415498"/>
          </a:xfrm>
          <a:prstGeom prst="rect">
            <a:avLst/>
          </a:prstGeom>
        </p:spPr>
        <p:txBody>
          <a:bodyPr wrap="none">
            <a:spAutoFit/>
          </a:bodyPr>
          <a:lstStyle/>
          <a:p>
            <a:pPr defTabSz="1371600">
              <a:defRPr/>
            </a:pPr>
            <a:r>
              <a:rPr lang="fr-FR" sz="2100" dirty="0">
                <a:solidFill>
                  <a:srgbClr val="3E3E3E"/>
                </a:solidFill>
                <a:latin typeface="Roboto Light" panose="02000000000000000000" pitchFamily="2" charset="0"/>
                <a:ea typeface="Roboto Light" panose="02000000000000000000" pitchFamily="2" charset="0"/>
                <a:sym typeface="Wingdings" panose="05000000000000000000" pitchFamily="2" charset="2"/>
              </a:rPr>
              <a:t></a:t>
            </a:r>
            <a:endParaRPr lang="fr-FR" sz="2100" dirty="0">
              <a:solidFill>
                <a:prstClr val="black"/>
              </a:solidFill>
              <a:latin typeface="Roboto Light"/>
            </a:endParaRPr>
          </a:p>
        </p:txBody>
      </p:sp>
      <p:sp>
        <p:nvSpPr>
          <p:cNvPr id="37" name="ZoneTexte 36"/>
          <p:cNvSpPr txBox="1"/>
          <p:nvPr/>
        </p:nvSpPr>
        <p:spPr>
          <a:xfrm>
            <a:off x="1817313" y="7632831"/>
            <a:ext cx="2668389" cy="1246495"/>
          </a:xfrm>
          <a:prstGeom prst="rect">
            <a:avLst/>
          </a:prstGeom>
          <a:noFill/>
        </p:spPr>
        <p:txBody>
          <a:bodyPr wrap="square" rtlCol="0">
            <a:spAutoFit/>
          </a:bodyPr>
          <a:lstStyle/>
          <a:p>
            <a:pPr defTabSz="1371600">
              <a:defRPr/>
            </a:pPr>
            <a:r>
              <a:rPr lang="fr-FR" sz="2100" dirty="0">
                <a:solidFill>
                  <a:srgbClr val="3E3E3E"/>
                </a:solidFill>
                <a:latin typeface="Roboto Black" panose="02000000000000000000" pitchFamily="2" charset="0"/>
                <a:ea typeface="Roboto Black" panose="02000000000000000000" pitchFamily="2" charset="0"/>
              </a:rPr>
              <a:t>Herbivore</a:t>
            </a:r>
            <a:br>
              <a:rPr lang="fr-FR" sz="2100" dirty="0">
                <a:solidFill>
                  <a:srgbClr val="3E3E3E"/>
                </a:solidFill>
                <a:latin typeface="Roboto Light" panose="02000000000000000000" pitchFamily="2" charset="0"/>
                <a:ea typeface="Roboto Light" panose="02000000000000000000" pitchFamily="2" charset="0"/>
              </a:rPr>
            </a:br>
            <a:r>
              <a:rPr lang="fr-FR" dirty="0">
                <a:solidFill>
                  <a:srgbClr val="3E3E3E"/>
                </a:solidFill>
                <a:latin typeface="Roboto Light" panose="02000000000000000000" pitchFamily="2" charset="0"/>
                <a:ea typeface="Roboto Light" panose="02000000000000000000" pitchFamily="2" charset="0"/>
              </a:rPr>
              <a:t>Emerald </a:t>
            </a:r>
            <a:r>
              <a:rPr lang="fr-FR" dirty="0" err="1">
                <a:solidFill>
                  <a:srgbClr val="3E3E3E"/>
                </a:solidFill>
                <a:latin typeface="Roboto Light" panose="02000000000000000000" pitchFamily="2" charset="0"/>
                <a:ea typeface="Roboto Light" panose="02000000000000000000" pitchFamily="2" charset="0"/>
              </a:rPr>
              <a:t>Serum</a:t>
            </a:r>
            <a:br>
              <a:rPr lang="fr-FR" dirty="0">
                <a:solidFill>
                  <a:srgbClr val="3E3E3E"/>
                </a:solidFill>
                <a:latin typeface="Roboto Light" panose="02000000000000000000" pitchFamily="2" charset="0"/>
                <a:ea typeface="Roboto Light" panose="02000000000000000000" pitchFamily="2" charset="0"/>
              </a:rPr>
            </a:br>
            <a:r>
              <a:rPr lang="fr-FR" dirty="0">
                <a:solidFill>
                  <a:srgbClr val="3E3E3E"/>
                </a:solidFill>
                <a:latin typeface="Roboto Light" panose="02000000000000000000" pitchFamily="2" charset="0"/>
                <a:ea typeface="Roboto Light" panose="02000000000000000000" pitchFamily="2" charset="0"/>
              </a:rPr>
              <a:t>100 mg CBD / 30ml</a:t>
            </a:r>
            <a:br>
              <a:rPr lang="fr-FR" dirty="0">
                <a:solidFill>
                  <a:srgbClr val="3E3E3E"/>
                </a:solidFill>
                <a:latin typeface="Roboto Light" panose="02000000000000000000" pitchFamily="2" charset="0"/>
                <a:ea typeface="Roboto Light" panose="02000000000000000000" pitchFamily="2" charset="0"/>
              </a:rPr>
            </a:br>
            <a:r>
              <a:rPr lang="fr-FR" dirty="0">
                <a:solidFill>
                  <a:srgbClr val="3E3E3E"/>
                </a:solidFill>
                <a:latin typeface="Roboto Light" panose="02000000000000000000" pitchFamily="2" charset="0"/>
                <a:ea typeface="Roboto Light" panose="02000000000000000000" pitchFamily="2" charset="0"/>
              </a:rPr>
              <a:t>30ml / €60</a:t>
            </a:r>
          </a:p>
        </p:txBody>
      </p:sp>
      <p:sp>
        <p:nvSpPr>
          <p:cNvPr id="38" name="ZoneTexte 37"/>
          <p:cNvSpPr txBox="1"/>
          <p:nvPr/>
        </p:nvSpPr>
        <p:spPr>
          <a:xfrm>
            <a:off x="5343988" y="7705198"/>
            <a:ext cx="3544981" cy="1200329"/>
          </a:xfrm>
          <a:prstGeom prst="rect">
            <a:avLst/>
          </a:prstGeom>
          <a:noFill/>
        </p:spPr>
        <p:txBody>
          <a:bodyPr wrap="square" rtlCol="0">
            <a:spAutoFit/>
          </a:bodyPr>
          <a:lstStyle/>
          <a:p>
            <a:pPr defTabSz="1371600">
              <a:defRPr/>
            </a:pPr>
            <a:r>
              <a:rPr lang="fr-FR" dirty="0">
                <a:solidFill>
                  <a:prstClr val="black"/>
                </a:solidFill>
                <a:latin typeface="Roboto Light" panose="02000000000000000000" pitchFamily="2" charset="0"/>
                <a:ea typeface="Roboto Light" panose="02000000000000000000" pitchFamily="2" charset="0"/>
              </a:rPr>
              <a:t>-Broad spectrum and unspecified purity</a:t>
            </a:r>
          </a:p>
          <a:p>
            <a:pPr defTabSz="1371600">
              <a:defRPr/>
            </a:pPr>
            <a:r>
              <a:rPr lang="fr-FR" dirty="0">
                <a:solidFill>
                  <a:prstClr val="black"/>
                </a:solidFill>
                <a:latin typeface="Roboto Light" panose="02000000000000000000" pitchFamily="2" charset="0"/>
                <a:ea typeface="Roboto Light" panose="02000000000000000000" pitchFamily="2" charset="0"/>
              </a:rPr>
              <a:t>- Low CBD dosage</a:t>
            </a:r>
          </a:p>
          <a:p>
            <a:pPr defTabSz="1371600">
              <a:defRPr/>
            </a:pPr>
            <a:r>
              <a:rPr lang="fr-FR" dirty="0">
                <a:solidFill>
                  <a:prstClr val="black"/>
                </a:solidFill>
                <a:latin typeface="Roboto Light" panose="02000000000000000000" pitchFamily="2" charset="0"/>
                <a:ea typeface="Roboto Light" panose="02000000000000000000" pitchFamily="2" charset="0"/>
              </a:rPr>
              <a:t>- Sensoriality - - (sticky)</a:t>
            </a:r>
          </a:p>
        </p:txBody>
      </p:sp>
      <p:sp>
        <p:nvSpPr>
          <p:cNvPr id="50" name="ZoneTexte 49"/>
          <p:cNvSpPr txBox="1"/>
          <p:nvPr/>
        </p:nvSpPr>
        <p:spPr>
          <a:xfrm>
            <a:off x="5582196" y="5143500"/>
            <a:ext cx="3600758" cy="1200329"/>
          </a:xfrm>
          <a:prstGeom prst="rect">
            <a:avLst/>
          </a:prstGeom>
          <a:noFill/>
        </p:spPr>
        <p:txBody>
          <a:bodyPr wrap="square" rtlCol="0">
            <a:spAutoFit/>
          </a:bodyPr>
          <a:lstStyle/>
          <a:p>
            <a:pPr defTabSz="1371600">
              <a:defRPr/>
            </a:pPr>
            <a:r>
              <a:rPr lang="fr-FR" dirty="0">
                <a:solidFill>
                  <a:prstClr val="black"/>
                </a:solidFill>
                <a:latin typeface="Roboto Light" panose="02000000000000000000" pitchFamily="2" charset="0"/>
                <a:ea typeface="Roboto Light" panose="02000000000000000000" pitchFamily="2" charset="0"/>
              </a:rPr>
              <a:t>- No other </a:t>
            </a:r>
            <a:r>
              <a:rPr lang="fr-FR" dirty="0" err="1">
                <a:solidFill>
                  <a:prstClr val="black"/>
                </a:solidFill>
                <a:latin typeface="Roboto Light" panose="02000000000000000000" pitchFamily="2" charset="0"/>
                <a:ea typeface="Roboto Light" panose="02000000000000000000" pitchFamily="2" charset="0"/>
              </a:rPr>
              <a:t>complementary</a:t>
            </a:r>
            <a:r>
              <a:rPr lang="fr-FR" dirty="0">
                <a:solidFill>
                  <a:prstClr val="black"/>
                </a:solidFill>
                <a:latin typeface="Roboto Light" panose="02000000000000000000" pitchFamily="2" charset="0"/>
                <a:ea typeface="Roboto Light" panose="02000000000000000000" pitchFamily="2" charset="0"/>
              </a:rPr>
              <a:t> active </a:t>
            </a:r>
            <a:r>
              <a:rPr lang="fr-FR" dirty="0" err="1">
                <a:solidFill>
                  <a:prstClr val="black"/>
                </a:solidFill>
                <a:latin typeface="Roboto Light" panose="02000000000000000000" pitchFamily="2" charset="0"/>
                <a:ea typeface="Roboto Light" panose="02000000000000000000" pitchFamily="2" charset="0"/>
              </a:rPr>
              <a:t>ingredients</a:t>
            </a:r>
            <a:r>
              <a:rPr lang="fr-FR" dirty="0">
                <a:solidFill>
                  <a:prstClr val="black"/>
                </a:solidFill>
                <a:latin typeface="Roboto Light" panose="02000000000000000000" pitchFamily="2" charset="0"/>
                <a:ea typeface="Roboto Light" panose="02000000000000000000" pitchFamily="2" charset="0"/>
              </a:rPr>
              <a:t> </a:t>
            </a:r>
          </a:p>
          <a:p>
            <a:pPr defTabSz="1371600">
              <a:defRPr/>
            </a:pPr>
            <a:r>
              <a:rPr lang="fr-FR" dirty="0">
                <a:solidFill>
                  <a:prstClr val="black"/>
                </a:solidFill>
                <a:latin typeface="Roboto Light" panose="02000000000000000000" pitchFamily="2" charset="0"/>
                <a:ea typeface="Roboto Light" panose="02000000000000000000" pitchFamily="2" charset="0"/>
              </a:rPr>
              <a:t>- Broad spectrum and unspecified purity</a:t>
            </a:r>
          </a:p>
        </p:txBody>
      </p:sp>
      <p:sp>
        <p:nvSpPr>
          <p:cNvPr id="53" name="ZoneTexte 52"/>
          <p:cNvSpPr txBox="1"/>
          <p:nvPr/>
        </p:nvSpPr>
        <p:spPr>
          <a:xfrm>
            <a:off x="5718660" y="2588778"/>
            <a:ext cx="3419777" cy="1200329"/>
          </a:xfrm>
          <a:prstGeom prst="rect">
            <a:avLst/>
          </a:prstGeom>
          <a:noFill/>
        </p:spPr>
        <p:txBody>
          <a:bodyPr wrap="square" rtlCol="0">
            <a:spAutoFit/>
          </a:bodyPr>
          <a:lstStyle/>
          <a:p>
            <a:pPr defTabSz="1371600">
              <a:defRPr/>
            </a:pPr>
            <a:r>
              <a:rPr lang="fr-FR" dirty="0">
                <a:solidFill>
                  <a:prstClr val="black"/>
                </a:solidFill>
                <a:latin typeface="Roboto Light" panose="02000000000000000000" pitchFamily="2" charset="0"/>
                <a:ea typeface="Roboto Light" panose="02000000000000000000" pitchFamily="2" charset="0"/>
              </a:rPr>
              <a:t>- No </a:t>
            </a:r>
            <a:r>
              <a:rPr lang="fr-FR" dirty="0" err="1">
                <a:solidFill>
                  <a:prstClr val="black"/>
                </a:solidFill>
                <a:latin typeface="Roboto Light" panose="02000000000000000000" pitchFamily="2" charset="0"/>
                <a:ea typeface="Roboto Light" panose="02000000000000000000" pitchFamily="2" charset="0"/>
              </a:rPr>
              <a:t>other</a:t>
            </a:r>
            <a:r>
              <a:rPr lang="fr-FR" dirty="0">
                <a:solidFill>
                  <a:prstClr val="black"/>
                </a:solidFill>
                <a:latin typeface="Roboto Light" panose="02000000000000000000" pitchFamily="2" charset="0"/>
                <a:ea typeface="Roboto Light" panose="02000000000000000000" pitchFamily="2" charset="0"/>
              </a:rPr>
              <a:t> active </a:t>
            </a:r>
            <a:r>
              <a:rPr lang="fr-FR" dirty="0" err="1">
                <a:solidFill>
                  <a:prstClr val="black"/>
                </a:solidFill>
                <a:latin typeface="Roboto Light" panose="02000000000000000000" pitchFamily="2" charset="0"/>
                <a:ea typeface="Roboto Light" panose="02000000000000000000" pitchFamily="2" charset="0"/>
              </a:rPr>
              <a:t>ingredients</a:t>
            </a:r>
            <a:endParaRPr lang="fr-FR" dirty="0">
              <a:solidFill>
                <a:prstClr val="black"/>
              </a:solidFill>
              <a:latin typeface="Roboto Light" panose="02000000000000000000" pitchFamily="2" charset="0"/>
              <a:ea typeface="Roboto Light" panose="02000000000000000000" pitchFamily="2" charset="0"/>
            </a:endParaRPr>
          </a:p>
          <a:p>
            <a:pPr defTabSz="1371600">
              <a:defRPr/>
            </a:pPr>
            <a:r>
              <a:rPr lang="fr-FR" dirty="0">
                <a:solidFill>
                  <a:prstClr val="black"/>
                </a:solidFill>
                <a:latin typeface="Roboto Light" panose="02000000000000000000" pitchFamily="2" charset="0"/>
                <a:ea typeface="Roboto Light" panose="02000000000000000000" pitchFamily="2" charset="0"/>
              </a:rPr>
              <a:t>- Broad spectrum and unspecified purity</a:t>
            </a:r>
          </a:p>
          <a:p>
            <a:pPr defTabSz="1371600">
              <a:defRPr/>
            </a:pPr>
            <a:r>
              <a:rPr lang="fr-FR" dirty="0">
                <a:solidFill>
                  <a:prstClr val="black"/>
                </a:solidFill>
                <a:latin typeface="Roboto Light" panose="02000000000000000000" pitchFamily="2" charset="0"/>
                <a:ea typeface="Roboto Light" panose="02000000000000000000" pitchFamily="2" charset="0"/>
              </a:rPr>
              <a:t>- no proven efficacy</a:t>
            </a:r>
          </a:p>
        </p:txBody>
      </p:sp>
      <p:sp>
        <p:nvSpPr>
          <p:cNvPr id="56" name="ZoneTexte 55"/>
          <p:cNvSpPr txBox="1"/>
          <p:nvPr/>
        </p:nvSpPr>
        <p:spPr>
          <a:xfrm>
            <a:off x="14095109" y="8019173"/>
            <a:ext cx="4153076" cy="646331"/>
          </a:xfrm>
          <a:prstGeom prst="rect">
            <a:avLst/>
          </a:prstGeom>
          <a:noFill/>
        </p:spPr>
        <p:txBody>
          <a:bodyPr wrap="square" rtlCol="0">
            <a:spAutoFit/>
          </a:bodyPr>
          <a:lstStyle/>
          <a:p>
            <a:pPr defTabSz="1371600">
              <a:defRPr/>
            </a:pPr>
            <a:r>
              <a:rPr lang="fr-FR" dirty="0">
                <a:solidFill>
                  <a:prstClr val="black"/>
                </a:solidFill>
                <a:latin typeface="Roboto Light" panose="02000000000000000000" pitchFamily="2" charset="0"/>
                <a:ea typeface="Roboto Light" panose="02000000000000000000" pitchFamily="2" charset="0"/>
              </a:rPr>
              <a:t>- No CBD dosage claimed</a:t>
            </a:r>
          </a:p>
        </p:txBody>
      </p:sp>
      <p:sp>
        <p:nvSpPr>
          <p:cNvPr id="20" name="ZoneTexte 19"/>
          <p:cNvSpPr txBox="1"/>
          <p:nvPr/>
        </p:nvSpPr>
        <p:spPr>
          <a:xfrm>
            <a:off x="10741665" y="2847920"/>
            <a:ext cx="2956128" cy="1246495"/>
          </a:xfrm>
          <a:prstGeom prst="rect">
            <a:avLst/>
          </a:prstGeom>
          <a:noFill/>
        </p:spPr>
        <p:txBody>
          <a:bodyPr wrap="square" rtlCol="0">
            <a:spAutoFit/>
          </a:bodyPr>
          <a:lstStyle/>
          <a:p>
            <a:pPr defTabSz="1371600">
              <a:defRPr/>
            </a:pPr>
            <a:r>
              <a:rPr lang="fr-FR" sz="2100" dirty="0">
                <a:solidFill>
                  <a:srgbClr val="3E3E3E"/>
                </a:solidFill>
                <a:latin typeface="Roboto Black" panose="02000000000000000000" pitchFamily="2" charset="0"/>
                <a:ea typeface="Roboto Black" panose="02000000000000000000" pitchFamily="2" charset="0"/>
              </a:rPr>
              <a:t>SVR</a:t>
            </a:r>
          </a:p>
          <a:p>
            <a:pPr defTabSz="1371600">
              <a:defRPr/>
            </a:pPr>
            <a:r>
              <a:rPr lang="fr-FR" dirty="0">
                <a:solidFill>
                  <a:srgbClr val="3E3E3E"/>
                </a:solidFill>
                <a:latin typeface="Roboto Light" panose="02000000000000000000" pitchFamily="2" charset="0"/>
                <a:ea typeface="Roboto Light" panose="02000000000000000000" pitchFamily="2" charset="0"/>
              </a:rPr>
              <a:t>CBD Ampoule RESIST</a:t>
            </a:r>
            <a:br>
              <a:rPr lang="fr-FR" dirty="0">
                <a:solidFill>
                  <a:srgbClr val="3E3E3E"/>
                </a:solidFill>
                <a:latin typeface="Roboto Light" panose="02000000000000000000" pitchFamily="2" charset="0"/>
                <a:ea typeface="Roboto Light" panose="02000000000000000000" pitchFamily="2" charset="0"/>
              </a:rPr>
            </a:br>
            <a:r>
              <a:rPr lang="fr-FR" dirty="0">
                <a:solidFill>
                  <a:srgbClr val="3E3E3E"/>
                </a:solidFill>
                <a:latin typeface="Roboto Light" panose="02000000000000000000" pitchFamily="2" charset="0"/>
                <a:ea typeface="Roboto Light" panose="02000000000000000000" pitchFamily="2" charset="0"/>
              </a:rPr>
              <a:t>N/A mg CBD</a:t>
            </a:r>
          </a:p>
          <a:p>
            <a:pPr defTabSz="1371600">
              <a:defRPr/>
            </a:pPr>
            <a:r>
              <a:rPr lang="fr-FR" dirty="0">
                <a:solidFill>
                  <a:srgbClr val="3E3E3E"/>
                </a:solidFill>
                <a:latin typeface="Roboto Light" panose="02000000000000000000" pitchFamily="2" charset="0"/>
                <a:ea typeface="Roboto Light" panose="02000000000000000000" pitchFamily="2" charset="0"/>
              </a:rPr>
              <a:t>30ml / €37</a:t>
            </a:r>
          </a:p>
        </p:txBody>
      </p:sp>
      <p:sp>
        <p:nvSpPr>
          <p:cNvPr id="59" name="ZoneTexte 58"/>
          <p:cNvSpPr txBox="1"/>
          <p:nvPr/>
        </p:nvSpPr>
        <p:spPr>
          <a:xfrm>
            <a:off x="14003041" y="5256000"/>
            <a:ext cx="3766573" cy="1477328"/>
          </a:xfrm>
          <a:prstGeom prst="rect">
            <a:avLst/>
          </a:prstGeom>
          <a:noFill/>
        </p:spPr>
        <p:txBody>
          <a:bodyPr wrap="square" rtlCol="0">
            <a:spAutoFit/>
          </a:bodyPr>
          <a:lstStyle/>
          <a:p>
            <a:pPr defTabSz="1371600">
              <a:defRPr/>
            </a:pPr>
            <a:r>
              <a:rPr lang="fr-FR" dirty="0">
                <a:solidFill>
                  <a:prstClr val="black"/>
                </a:solidFill>
                <a:latin typeface="Roboto Light" panose="02000000000000000000" pitchFamily="2" charset="0"/>
                <a:ea typeface="Roboto Light" panose="02000000000000000000" pitchFamily="2" charset="0"/>
              </a:rPr>
              <a:t>- Not applicable on skin</a:t>
            </a:r>
          </a:p>
          <a:p>
            <a:pPr defTabSz="1371600">
              <a:defRPr/>
            </a:pPr>
            <a:r>
              <a:rPr lang="fr-FR" dirty="0">
                <a:solidFill>
                  <a:prstClr val="black"/>
                </a:solidFill>
                <a:latin typeface="Roboto Light" panose="02000000000000000000" pitchFamily="2" charset="0"/>
                <a:ea typeface="Roboto Light" panose="02000000000000000000" pitchFamily="2" charset="0"/>
              </a:rPr>
              <a:t>- No other complementary active ingredients</a:t>
            </a:r>
            <a:br>
              <a:rPr lang="fr-FR" dirty="0">
                <a:solidFill>
                  <a:prstClr val="black"/>
                </a:solidFill>
                <a:latin typeface="Roboto Light" panose="02000000000000000000" pitchFamily="2" charset="0"/>
                <a:ea typeface="Roboto Light" panose="02000000000000000000" pitchFamily="2" charset="0"/>
              </a:rPr>
            </a:br>
            <a:r>
              <a:rPr lang="fr-FR" dirty="0">
                <a:solidFill>
                  <a:prstClr val="black"/>
                </a:solidFill>
                <a:latin typeface="Roboto Light" panose="02000000000000000000" pitchFamily="2" charset="0"/>
                <a:ea typeface="Roboto Light" panose="02000000000000000000" pitchFamily="2" charset="0"/>
              </a:rPr>
              <a:t>- Sensoriality - - (not dry oil)</a:t>
            </a:r>
          </a:p>
          <a:p>
            <a:pPr defTabSz="1371600">
              <a:defRPr/>
            </a:pPr>
            <a:r>
              <a:rPr lang="fr-FR" dirty="0">
                <a:solidFill>
                  <a:prstClr val="black"/>
                </a:solidFill>
                <a:latin typeface="Roboto Light" panose="02000000000000000000" pitchFamily="2" charset="0"/>
                <a:ea typeface="Roboto Light" panose="02000000000000000000" pitchFamily="2" charset="0"/>
              </a:rPr>
              <a:t>- High prices</a:t>
            </a:r>
          </a:p>
        </p:txBody>
      </p:sp>
      <p:cxnSp>
        <p:nvCxnSpPr>
          <p:cNvPr id="4" name="Connecteur droit 3"/>
          <p:cNvCxnSpPr/>
          <p:nvPr/>
        </p:nvCxnSpPr>
        <p:spPr>
          <a:xfrm>
            <a:off x="9131324" y="1586837"/>
            <a:ext cx="7113" cy="7541342"/>
          </a:xfrm>
          <a:prstGeom prst="line">
            <a:avLst/>
          </a:prstGeom>
          <a:ln w="57150">
            <a:solidFill>
              <a:srgbClr val="3D7A53"/>
            </a:solidFill>
          </a:ln>
        </p:spPr>
        <p:style>
          <a:lnRef idx="1">
            <a:schemeClr val="accent2"/>
          </a:lnRef>
          <a:fillRef idx="0">
            <a:schemeClr val="accent2"/>
          </a:fillRef>
          <a:effectRef idx="0">
            <a:schemeClr val="accent2"/>
          </a:effectRef>
          <a:fontRef idx="minor">
            <a:schemeClr val="tx1"/>
          </a:fontRef>
        </p:style>
      </p:cxnSp>
      <p:pic>
        <p:nvPicPr>
          <p:cNvPr id="29" name="Image 28">
            <a:extLst>
              <a:ext uri="{FF2B5EF4-FFF2-40B4-BE49-F238E27FC236}">
                <a16:creationId xmlns:a16="http://schemas.microsoft.com/office/drawing/2014/main" id="{628791FC-9903-B440-8383-A1B123AB361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802512" y="4619622"/>
            <a:ext cx="1049941" cy="2076066"/>
          </a:xfrm>
          <a:prstGeom prst="rect">
            <a:avLst/>
          </a:prstGeom>
        </p:spPr>
      </p:pic>
      <p:sp>
        <p:nvSpPr>
          <p:cNvPr id="35" name="ZoneTexte 34"/>
          <p:cNvSpPr txBox="1"/>
          <p:nvPr/>
        </p:nvSpPr>
        <p:spPr>
          <a:xfrm>
            <a:off x="14003041" y="3151013"/>
            <a:ext cx="3823117" cy="1200329"/>
          </a:xfrm>
          <a:prstGeom prst="rect">
            <a:avLst/>
          </a:prstGeom>
          <a:noFill/>
        </p:spPr>
        <p:txBody>
          <a:bodyPr wrap="square" rtlCol="0">
            <a:spAutoFit/>
          </a:bodyPr>
          <a:lstStyle/>
          <a:p>
            <a:pPr defTabSz="1371600">
              <a:defRPr/>
            </a:pPr>
            <a:r>
              <a:rPr lang="fr-FR" dirty="0">
                <a:solidFill>
                  <a:prstClr val="black"/>
                </a:solidFill>
                <a:latin typeface="Roboto Light" panose="02000000000000000000" pitchFamily="2" charset="0"/>
                <a:ea typeface="Roboto Light" panose="02000000000000000000" pitchFamily="2" charset="0"/>
              </a:rPr>
              <a:t>- No CBD dosage claimed </a:t>
            </a:r>
          </a:p>
          <a:p>
            <a:pPr defTabSz="1371600">
              <a:defRPr/>
            </a:pPr>
            <a:br>
              <a:rPr lang="fr-FR" dirty="0">
                <a:solidFill>
                  <a:prstClr val="black"/>
                </a:solidFill>
                <a:latin typeface="Roboto Light" panose="02000000000000000000" pitchFamily="2" charset="0"/>
                <a:ea typeface="Roboto Light" panose="02000000000000000000" pitchFamily="2" charset="0"/>
              </a:rPr>
            </a:br>
            <a:endParaRPr lang="fr-FR" dirty="0">
              <a:solidFill>
                <a:prstClr val="black"/>
              </a:solidFill>
              <a:latin typeface="Roboto Light" panose="02000000000000000000" pitchFamily="2" charset="0"/>
              <a:ea typeface="Roboto Light" panose="02000000000000000000" pitchFamily="2" charset="0"/>
            </a:endParaRPr>
          </a:p>
        </p:txBody>
      </p:sp>
      <p:pic>
        <p:nvPicPr>
          <p:cNvPr id="36" name="Image 35">
            <a:extLst>
              <a:ext uri="{FF2B5EF4-FFF2-40B4-BE49-F238E27FC236}">
                <a16:creationId xmlns:a16="http://schemas.microsoft.com/office/drawing/2014/main" id="{00000000-0008-0000-0200-00000300000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13552" y="4593268"/>
            <a:ext cx="1422194" cy="2276222"/>
          </a:xfrm>
          <a:prstGeom prst="rect">
            <a:avLst/>
          </a:prstGeom>
        </p:spPr>
      </p:pic>
      <p:sp>
        <p:nvSpPr>
          <p:cNvPr id="31" name="Rectangle 30"/>
          <p:cNvSpPr/>
          <p:nvPr/>
        </p:nvSpPr>
        <p:spPr>
          <a:xfrm>
            <a:off x="5194935" y="1442540"/>
            <a:ext cx="7907457" cy="830997"/>
          </a:xfrm>
          <a:prstGeom prst="rect">
            <a:avLst/>
          </a:prstGeom>
          <a:solidFill>
            <a:srgbClr val="00584A"/>
          </a:solidFill>
        </p:spPr>
        <p:txBody>
          <a:bodyPr wrap="square">
            <a:spAutoFit/>
          </a:bodyPr>
          <a:lstStyle/>
          <a:p>
            <a:pPr algn="ctr" defTabSz="1371600">
              <a:defRPr/>
            </a:pPr>
            <a:r>
              <a:rPr lang="fr-FR" sz="4800" dirty="0">
                <a:solidFill>
                  <a:prstClr val="white"/>
                </a:solidFill>
                <a:latin typeface="KyivType Sans Medium2" panose="00000600000000000000" pitchFamily="50" charset="0"/>
                <a:ea typeface="Roboto Light" panose="02000000000000000000" pitchFamily="2" charset="0"/>
              </a:rPr>
              <a:t>CBD </a:t>
            </a:r>
            <a:r>
              <a:rPr lang="fr-FR" sz="4800" dirty="0" err="1">
                <a:solidFill>
                  <a:prstClr val="white"/>
                </a:solidFill>
                <a:latin typeface="KyivType Sans Medium2" panose="00000600000000000000" pitchFamily="50" charset="0"/>
                <a:ea typeface="Roboto Light" panose="02000000000000000000" pitchFamily="2" charset="0"/>
              </a:rPr>
              <a:t>serums</a:t>
            </a:r>
          </a:p>
        </p:txBody>
      </p:sp>
    </p:spTree>
    <p:extLst>
      <p:ext uri="{BB962C8B-B14F-4D97-AF65-F5344CB8AC3E}">
        <p14:creationId xmlns:p14="http://schemas.microsoft.com/office/powerpoint/2010/main" val="29754232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E72ADAB-E405-3EFE-38F2-24010F2006AB}"/>
              </a:ext>
            </a:extLst>
          </p:cNvPr>
          <p:cNvSpPr txBox="1"/>
          <p:nvPr/>
        </p:nvSpPr>
        <p:spPr>
          <a:xfrm>
            <a:off x="685800" y="1139745"/>
            <a:ext cx="17145000" cy="8412559"/>
          </a:xfrm>
          <a:prstGeom prst="rect">
            <a:avLst/>
          </a:prstGeom>
          <a:noFill/>
        </p:spPr>
        <p:txBody>
          <a:bodyPr wrap="square">
            <a:spAutoFit/>
          </a:bodyPr>
          <a:lstStyle/>
          <a:p>
            <a:pPr algn="ctr"/>
            <a:r>
              <a:rPr lang="fr-FR" sz="4400" b="1" dirty="0">
                <a:solidFill>
                  <a:srgbClr val="00584A"/>
                </a:solidFill>
                <a:latin typeface="KyivType Sans Medium2" panose="00000600000000000000" pitchFamily="50" charset="0"/>
                <a:ea typeface="Roboto Light" panose="02000000000000000000" pitchFamily="2" charset="0"/>
                <a:cs typeface="Segoe UI" panose="020B0502040204020203" pitchFamily="34" charset="0"/>
              </a:rPr>
              <a:t>Why the different concentrations? </a:t>
            </a:r>
          </a:p>
          <a:p>
            <a:pPr algn="ctr"/>
            <a:r>
              <a:rPr lang="fr-FR" sz="4400" b="1" dirty="0">
                <a:solidFill>
                  <a:srgbClr val="00584A"/>
                </a:solidFill>
                <a:latin typeface="KyivType Sans Medium2" panose="00000600000000000000" pitchFamily="50" charset="0"/>
                <a:ea typeface="Roboto Light" panose="02000000000000000000" pitchFamily="2" charset="0"/>
                <a:cs typeface="Segoe UI" panose="020B0502040204020203" pitchFamily="34" charset="0"/>
              </a:rPr>
              <a:t>Does the more concentrated it is, </a:t>
            </a:r>
          </a:p>
          <a:p>
            <a:pPr algn="ctr"/>
            <a:r>
              <a:rPr lang="fr-FR" sz="4400" b="1" dirty="0">
                <a:solidFill>
                  <a:srgbClr val="00584A"/>
                </a:solidFill>
                <a:latin typeface="KyivType Sans Medium2" panose="00000600000000000000" pitchFamily="50" charset="0"/>
                <a:ea typeface="Roboto Light" panose="02000000000000000000" pitchFamily="2" charset="0"/>
                <a:cs typeface="Segoe UI" panose="020B0502040204020203" pitchFamily="34" charset="0"/>
              </a:rPr>
              <a:t>the more effective it is?</a:t>
            </a:r>
          </a:p>
          <a:p>
            <a:pPr algn="ctr"/>
            <a:br>
              <a:rPr lang="fr-FR" sz="1800" b="1" dirty="0">
                <a:solidFill>
                  <a:srgbClr val="404040"/>
                </a:solidFill>
                <a:effectLst/>
                <a:latin typeface="Helvetica Neue"/>
                <a:ea typeface="Times New Roman" panose="02020603050405020304" pitchFamily="18" charset="0"/>
                <a:cs typeface="Segoe UI" panose="020B0502040204020203" pitchFamily="34" charset="0"/>
              </a:rPr>
            </a:br>
            <a: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t>There are products with a higher % or grammage of CBD, sometimes with a choice of several dosages. This is mainly the case for per os products (to be swallowed) where, depending on the concentration, there may be different indications: stress, sleep, muscle/joint pain. But beware: depending on the purity level of the CBD used, the concentration of pure CBD should be put into perspective:</a:t>
            </a:r>
          </a:p>
          <a:p>
            <a:pPr algn="ctr"/>
            <a:b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br>
            <a: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t>Example: </a:t>
            </a:r>
            <a:b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br>
            <a: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t>- Yon-Ka </a:t>
            </a:r>
            <a:r>
              <a:rPr lang="fr-FR" sz="3200" dirty="0" err="1">
                <a:solidFill>
                  <a:srgbClr val="404040"/>
                </a:solidFill>
                <a:latin typeface="Roboto Light" panose="02000000000000000000" pitchFamily="2" charset="0"/>
                <a:ea typeface="Roboto Light" panose="02000000000000000000" pitchFamily="2" charset="0"/>
                <a:cs typeface="Segoe UI" panose="020B0502040204020203" pitchFamily="34" charset="0"/>
              </a:rPr>
              <a:t>Serum</a:t>
            </a:r>
            <a: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t> CBD  300mg pure CBD: 300 mg = the concentration of pure CBD in the product.</a:t>
            </a:r>
            <a:b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br>
            <a: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t>- Serum dosed at 1000mg of Broad Spectrum CBD (pure CBD + other molecules) actually contains between 300 and 799mg of pure CBD. </a:t>
            </a:r>
          </a:p>
          <a:p>
            <a:pPr algn="ctr">
              <a:spcBef>
                <a:spcPts val="800"/>
              </a:spcBef>
            </a:pPr>
            <a: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t>In cosmetics, the maximum concentration recommended by CBD suppliers is 1%. This is the maximum concentration we have chosen to use in </a:t>
            </a:r>
            <a:r>
              <a:rPr lang="fr-FR" sz="3200" dirty="0" err="1">
                <a:solidFill>
                  <a:srgbClr val="404040"/>
                </a:solidFill>
                <a:latin typeface="Roboto Light" panose="02000000000000000000" pitchFamily="2" charset="0"/>
                <a:ea typeface="Roboto Light" panose="02000000000000000000" pitchFamily="2" charset="0"/>
                <a:cs typeface="Segoe UI" panose="020B0502040204020203" pitchFamily="34" charset="0"/>
              </a:rPr>
              <a:t>our</a:t>
            </a:r>
            <a: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t> </a:t>
            </a:r>
            <a:r>
              <a:rPr lang="fr-FR" sz="3200" dirty="0" err="1">
                <a:solidFill>
                  <a:srgbClr val="404040"/>
                </a:solidFill>
                <a:latin typeface="Roboto Light" panose="02000000000000000000" pitchFamily="2" charset="0"/>
                <a:ea typeface="Roboto Light" panose="02000000000000000000" pitchFamily="2" charset="0"/>
                <a:cs typeface="Segoe UI" panose="020B0502040204020203" pitchFamily="34" charset="0"/>
              </a:rPr>
              <a:t>Serum</a:t>
            </a:r>
            <a: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t> CBD.</a:t>
            </a:r>
          </a:p>
        </p:txBody>
      </p:sp>
    </p:spTree>
    <p:extLst>
      <p:ext uri="{BB962C8B-B14F-4D97-AF65-F5344CB8AC3E}">
        <p14:creationId xmlns:p14="http://schemas.microsoft.com/office/powerpoint/2010/main" val="10236389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266BC34-74BD-C616-1923-B272F17655E1}"/>
              </a:ext>
            </a:extLst>
          </p:cNvPr>
          <p:cNvSpPr txBox="1"/>
          <p:nvPr/>
        </p:nvSpPr>
        <p:spPr>
          <a:xfrm>
            <a:off x="800100" y="1014164"/>
            <a:ext cx="16687800" cy="8258671"/>
          </a:xfrm>
          <a:prstGeom prst="rect">
            <a:avLst/>
          </a:prstGeom>
          <a:noFill/>
        </p:spPr>
        <p:txBody>
          <a:bodyPr wrap="square">
            <a:spAutoFit/>
          </a:bodyPr>
          <a:lstStyle/>
          <a:p>
            <a:pPr algn="ctr">
              <a:spcBef>
                <a:spcPts val="800"/>
              </a:spcBef>
            </a:pPr>
            <a:r>
              <a:rPr lang="fr-FR" sz="4400" b="1" dirty="0">
                <a:solidFill>
                  <a:srgbClr val="00584A"/>
                </a:solidFill>
                <a:latin typeface="KyivType Sans Medium2" panose="00000600000000000000" pitchFamily="50" charset="0"/>
                <a:ea typeface="Roboto Light" panose="02000000000000000000" pitchFamily="2" charset="0"/>
                <a:cs typeface="Segoe UI" panose="020B0502040204020203" pitchFamily="34" charset="0"/>
              </a:rPr>
              <a:t>Why the price difference in the competition? </a:t>
            </a:r>
          </a:p>
          <a:p>
            <a:pPr algn="ctr">
              <a:spcBef>
                <a:spcPts val="800"/>
              </a:spcBef>
            </a:pPr>
            <a:endParaRPr lang="fr-FR" sz="4400" b="1" dirty="0">
              <a:ln>
                <a:noFill/>
              </a:ln>
              <a:solidFill>
                <a:srgbClr val="00584A"/>
              </a:solidFill>
              <a:effectLst/>
              <a:latin typeface="KyivType Sans Medium2" panose="00000600000000000000" pitchFamily="50" charset="0"/>
              <a:ea typeface="Roboto Light" panose="02000000000000000000" pitchFamily="2" charset="0"/>
              <a:cs typeface="Segoe UI" panose="020B0502040204020203" pitchFamily="34" charset="0"/>
            </a:endParaRPr>
          </a:p>
          <a:p>
            <a:pPr algn="ctr">
              <a:spcBef>
                <a:spcPts val="800"/>
              </a:spcBef>
            </a:pPr>
            <a: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t>As with vitamin C treatments, it all depends on the quality of the CBD, its purity, the concentration used and whether or not it is accompanied by other high-performance active ingredients.</a:t>
            </a:r>
          </a:p>
          <a:p>
            <a:pPr algn="ctr">
              <a:spcBef>
                <a:spcPts val="800"/>
              </a:spcBef>
            </a:pPr>
            <a: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t> In our case, to make this oleo-serum unique, </a:t>
            </a:r>
          </a:p>
          <a:p>
            <a:pPr algn="ctr">
              <a:spcBef>
                <a:spcPts val="800"/>
              </a:spcBef>
            </a:pPr>
            <a: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t>Yon-Ka has combined 300 mg of pure CBD </a:t>
            </a:r>
            <a:r>
              <a:rPr lang="fr-FR" sz="3200" dirty="0" err="1">
                <a:solidFill>
                  <a:srgbClr val="404040"/>
                </a:solidFill>
                <a:latin typeface="Roboto Light" panose="02000000000000000000" pitchFamily="2" charset="0"/>
                <a:ea typeface="Roboto Light" panose="02000000000000000000" pitchFamily="2" charset="0"/>
                <a:cs typeface="Segoe UI" panose="020B0502040204020203" pitchFamily="34" charset="0"/>
              </a:rPr>
              <a:t>with</a:t>
            </a:r>
            <a: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t> </a:t>
            </a:r>
            <a:r>
              <a:rPr lang="fr-FR" sz="3200" dirty="0" err="1">
                <a:solidFill>
                  <a:srgbClr val="404040"/>
                </a:solidFill>
                <a:latin typeface="Roboto Light" panose="02000000000000000000" pitchFamily="2" charset="0"/>
                <a:ea typeface="Roboto Light" panose="02000000000000000000" pitchFamily="2" charset="0"/>
                <a:cs typeface="Segoe UI" panose="020B0502040204020203" pitchFamily="34" charset="0"/>
              </a:rPr>
              <a:t>sacred</a:t>
            </a:r>
            <a: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t> lotus plant cells and reishi. </a:t>
            </a:r>
          </a:p>
          <a:p>
            <a:pPr algn="ctr">
              <a:spcBef>
                <a:spcPts val="800"/>
              </a:spcBef>
            </a:pPr>
            <a:endPar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endParaRPr>
          </a:p>
          <a:p>
            <a:pPr algn="ctr">
              <a:spcBef>
                <a:spcPts val="800"/>
              </a:spcBef>
            </a:pPr>
            <a: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t>This exclusive combination, with 99.9% of its ingredients of natural origin, helps combat stress and skin damage more globally.  </a:t>
            </a:r>
          </a:p>
          <a:p>
            <a:pPr algn="ctr">
              <a:spcBef>
                <a:spcPts val="800"/>
              </a:spcBef>
            </a:pPr>
            <a:endPar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endParaRPr>
          </a:p>
          <a:p>
            <a:pPr algn="ctr">
              <a:spcBef>
                <a:spcPts val="800"/>
              </a:spcBef>
            </a:pPr>
            <a: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t>All this is enhanced by 30% organic oils (Hemp + Inca </a:t>
            </a:r>
            <a:r>
              <a:rPr lang="fr-FR" sz="3200" dirty="0" err="1">
                <a:solidFill>
                  <a:srgbClr val="404040"/>
                </a:solidFill>
                <a:latin typeface="Roboto Light" panose="02000000000000000000" pitchFamily="2" charset="0"/>
                <a:ea typeface="Roboto Light" panose="02000000000000000000" pitchFamily="2" charset="0"/>
                <a:cs typeface="Segoe UI" panose="020B0502040204020203" pitchFamily="34" charset="0"/>
              </a:rPr>
              <a:t>Inchi</a:t>
            </a:r>
            <a: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t>) which, thanks to their rich Omega content, help to gently re-</a:t>
            </a:r>
            <a:r>
              <a:rPr lang="fr-FR" sz="3200" dirty="0" err="1">
                <a:solidFill>
                  <a:srgbClr val="404040"/>
                </a:solidFill>
                <a:latin typeface="Roboto Light" panose="02000000000000000000" pitchFamily="2" charset="0"/>
                <a:ea typeface="Roboto Light" panose="02000000000000000000" pitchFamily="2" charset="0"/>
                <a:cs typeface="Segoe UI" panose="020B0502040204020203" pitchFamily="34" charset="0"/>
              </a:rPr>
              <a:t>equilibrate</a:t>
            </a:r>
            <a: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t> certain skin </a:t>
            </a:r>
            <a:r>
              <a:rPr lang="fr-FR" sz="3200" dirty="0" err="1">
                <a:solidFill>
                  <a:srgbClr val="404040"/>
                </a:solidFill>
                <a:latin typeface="Roboto Light" panose="02000000000000000000" pitchFamily="2" charset="0"/>
                <a:ea typeface="Roboto Light" panose="02000000000000000000" pitchFamily="2" charset="0"/>
                <a:cs typeface="Segoe UI" panose="020B0502040204020203" pitchFamily="34" charset="0"/>
              </a:rPr>
              <a:t>disorders</a:t>
            </a:r>
            <a: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t> </a:t>
            </a:r>
          </a:p>
          <a:p>
            <a:pPr algn="ctr">
              <a:spcBef>
                <a:spcPts val="800"/>
              </a:spcBef>
            </a:pPr>
            <a: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t>(redness, imperfections, dryness).</a:t>
            </a:r>
          </a:p>
        </p:txBody>
      </p:sp>
    </p:spTree>
    <p:extLst>
      <p:ext uri="{BB962C8B-B14F-4D97-AF65-F5344CB8AC3E}">
        <p14:creationId xmlns:p14="http://schemas.microsoft.com/office/powerpoint/2010/main" val="29489276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4CE8F73F-A7FB-30AF-7271-9E7ED6D56C09}"/>
              </a:ext>
            </a:extLst>
          </p:cNvPr>
          <p:cNvSpPr txBox="1"/>
          <p:nvPr/>
        </p:nvSpPr>
        <p:spPr>
          <a:xfrm>
            <a:off x="3048000" y="1473264"/>
            <a:ext cx="12649200" cy="8125301"/>
          </a:xfrm>
          <a:prstGeom prst="rect">
            <a:avLst/>
          </a:prstGeom>
          <a:noFill/>
        </p:spPr>
        <p:txBody>
          <a:bodyPr wrap="square">
            <a:spAutoFit/>
          </a:bodyPr>
          <a:lstStyle/>
          <a:p>
            <a:pPr algn="ctr"/>
            <a:r>
              <a:rPr lang="fr-FR" sz="4400" b="1" dirty="0">
                <a:solidFill>
                  <a:srgbClr val="00584A"/>
                </a:solidFill>
                <a:effectLst/>
                <a:latin typeface="KyivType Sans Medium2" panose="00000600000000000000" pitchFamily="50" charset="0"/>
                <a:ea typeface="Roboto Light" panose="02000000000000000000" pitchFamily="2" charset="0"/>
                <a:cs typeface="Segoe UI" panose="020B0502040204020203" pitchFamily="34" charset="0"/>
              </a:rPr>
              <a:t>Why this CBD? </a:t>
            </a:r>
          </a:p>
          <a:p>
            <a:pPr algn="ctr"/>
            <a:r>
              <a:rPr lang="fr-FR" sz="4400" b="1" dirty="0">
                <a:solidFill>
                  <a:srgbClr val="00584A"/>
                </a:solidFill>
                <a:effectLst/>
                <a:latin typeface="KyivType Sans Medium2" panose="00000600000000000000" pitchFamily="50" charset="0"/>
                <a:ea typeface="Roboto Light" panose="02000000000000000000" pitchFamily="2" charset="0"/>
                <a:cs typeface="Segoe UI" panose="020B0502040204020203" pitchFamily="34" charset="0"/>
              </a:rPr>
              <a:t>How was it selected? </a:t>
            </a:r>
          </a:p>
          <a:p>
            <a:pPr algn="ctr"/>
            <a:r>
              <a:rPr lang="fr-FR" sz="4400" b="1" dirty="0">
                <a:solidFill>
                  <a:srgbClr val="00584A"/>
                </a:solidFill>
                <a:effectLst/>
                <a:latin typeface="KyivType Sans Medium2" panose="00000600000000000000" pitchFamily="50" charset="0"/>
                <a:ea typeface="Roboto Light" panose="02000000000000000000" pitchFamily="2" charset="0"/>
                <a:cs typeface="Segoe UI" panose="020B0502040204020203" pitchFamily="34" charset="0"/>
              </a:rPr>
              <a:t>Is it better than our competitors? </a:t>
            </a:r>
          </a:p>
          <a:p>
            <a:pPr algn="ctr"/>
            <a:br>
              <a:rPr lang="fr-FR" sz="1800" b="1" dirty="0">
                <a:solidFill>
                  <a:srgbClr val="404040"/>
                </a:solidFill>
                <a:effectLst/>
                <a:latin typeface="Roboto Light" panose="02000000000000000000" pitchFamily="2" charset="0"/>
                <a:ea typeface="Roboto Light" panose="02000000000000000000" pitchFamily="2" charset="0"/>
                <a:cs typeface="Segoe UI" panose="020B0502040204020203" pitchFamily="34" charset="0"/>
              </a:rPr>
            </a:br>
            <a:r>
              <a:rPr lang="fr-FR" sz="3200" dirty="0">
                <a:solidFill>
                  <a:srgbClr val="404040"/>
                </a:solidFill>
                <a:effectLst/>
                <a:latin typeface="Roboto Light" panose="02000000000000000000" pitchFamily="2" charset="0"/>
                <a:ea typeface="Roboto Light" panose="02000000000000000000" pitchFamily="2" charset="0"/>
                <a:cs typeface="Segoe UI" panose="020B0502040204020203" pitchFamily="34" charset="0"/>
              </a:rPr>
              <a:t>Laboratoires Yon-Ka selected CBD that perfectly met these commitments: </a:t>
            </a:r>
            <a:r>
              <a:rPr lang="fr-FR" sz="3200" dirty="0">
                <a:solidFill>
                  <a:srgbClr val="404040"/>
                </a:solidFill>
                <a:effectLst/>
                <a:latin typeface="Roboto Light" panose="02000000000000000000" pitchFamily="2" charset="0"/>
                <a:ea typeface="Roboto Light" panose="02000000000000000000" pitchFamily="2" charset="0"/>
                <a:cs typeface="Calibri" panose="020F0502020204030204" pitchFamily="34" charset="0"/>
              </a:rPr>
              <a:t>"COSMOS </a:t>
            </a:r>
            <a:r>
              <a:rPr lang="fr-FR" sz="3200" dirty="0" err="1">
                <a:solidFill>
                  <a:srgbClr val="404040"/>
                </a:solidFill>
                <a:effectLst/>
                <a:latin typeface="Roboto Light" panose="02000000000000000000" pitchFamily="2" charset="0"/>
                <a:ea typeface="Roboto Light" panose="02000000000000000000" pitchFamily="2" charset="0"/>
                <a:cs typeface="Calibri" panose="020F0502020204030204" pitchFamily="34" charset="0"/>
              </a:rPr>
              <a:t>approved</a:t>
            </a:r>
            <a:r>
              <a:rPr lang="fr-FR" sz="3200" dirty="0">
                <a:solidFill>
                  <a:srgbClr val="404040"/>
                </a:solidFill>
                <a:effectLst/>
                <a:latin typeface="Roboto Light" panose="02000000000000000000" pitchFamily="2" charset="0"/>
                <a:ea typeface="Roboto Light" panose="02000000000000000000" pitchFamily="2" charset="0"/>
                <a:cs typeface="Calibri" panose="020F0502020204030204" pitchFamily="34" charset="0"/>
              </a:rPr>
              <a:t>" and </a:t>
            </a:r>
            <a:r>
              <a:rPr lang="fr-FR" sz="3200" dirty="0">
                <a:solidFill>
                  <a:srgbClr val="404040"/>
                </a:solidFill>
                <a:effectLst/>
                <a:latin typeface="Roboto Light" panose="02000000000000000000" pitchFamily="2" charset="0"/>
                <a:ea typeface="Roboto Light" panose="02000000000000000000" pitchFamily="2" charset="0"/>
                <a:cs typeface="Segoe UI" panose="020B0502040204020203" pitchFamily="34" charset="0"/>
              </a:rPr>
              <a:t>highly pure (over 98% - on the market, depending on the extract chosen, the % of CBD ranges from 30 to 99%), it is </a:t>
            </a:r>
            <a:r>
              <a:rPr lang="fr-FR" sz="3200" dirty="0">
                <a:solidFill>
                  <a:srgbClr val="404040"/>
                </a:solidFill>
                <a:effectLst/>
                <a:latin typeface="Roboto Light" panose="02000000000000000000" pitchFamily="2" charset="0"/>
                <a:ea typeface="Roboto Light" panose="02000000000000000000" pitchFamily="2" charset="0"/>
                <a:cs typeface="Calibri" panose="020F0502020204030204" pitchFamily="34" charset="0"/>
              </a:rPr>
              <a:t>obtained by supercritical CO2 extraction from hemp varieties authorized by French regulations, grown sustainably in Colombia and processed locally (high-quality </a:t>
            </a:r>
            <a:r>
              <a:rPr lang="fr-FR" sz="3200" dirty="0" err="1">
                <a:solidFill>
                  <a:srgbClr val="404040"/>
                </a:solidFill>
                <a:effectLst/>
                <a:latin typeface="Roboto Light" panose="02000000000000000000" pitchFamily="2" charset="0"/>
                <a:ea typeface="Roboto Light" panose="02000000000000000000" pitchFamily="2" charset="0"/>
                <a:cs typeface="Calibri" panose="020F0502020204030204" pitchFamily="34" charset="0"/>
              </a:rPr>
              <a:t>sourcing</a:t>
            </a:r>
            <a:r>
              <a:rPr lang="fr-FR" sz="3200" dirty="0">
                <a:solidFill>
                  <a:srgbClr val="404040"/>
                </a:solidFill>
                <a:effectLst/>
                <a:latin typeface="Roboto Light" panose="02000000000000000000" pitchFamily="2" charset="0"/>
                <a:ea typeface="Roboto Light" panose="02000000000000000000" pitchFamily="2" charset="0"/>
                <a:cs typeface="Calibri" panose="020F0502020204030204" pitchFamily="34" charset="0"/>
              </a:rPr>
              <a:t>, traced supply chain and CSR* actions).</a:t>
            </a:r>
            <a:endParaRPr lang="fr-FR" sz="6600" dirty="0">
              <a:solidFill>
                <a:srgbClr val="404040"/>
              </a:solidFill>
              <a:effectLst/>
              <a:latin typeface="Roboto Light" panose="02000000000000000000" pitchFamily="2" charset="0"/>
              <a:ea typeface="Roboto Light" panose="02000000000000000000" pitchFamily="2" charset="0"/>
            </a:endParaRPr>
          </a:p>
          <a:p>
            <a:pPr algn="ctr"/>
            <a:r>
              <a:rPr lang="fr-FR" sz="2400" dirty="0">
                <a:solidFill>
                  <a:srgbClr val="404040"/>
                </a:solidFill>
                <a:effectLst/>
                <a:latin typeface="Roboto Light" panose="02000000000000000000" pitchFamily="2" charset="0"/>
                <a:ea typeface="Roboto Light" panose="02000000000000000000" pitchFamily="2" charset="0"/>
                <a:cs typeface="Calibri" panose="020F0502020204030204" pitchFamily="34" charset="0"/>
              </a:rPr>
              <a:t> </a:t>
            </a:r>
            <a:endParaRPr lang="fr-FR" sz="4400" dirty="0">
              <a:solidFill>
                <a:srgbClr val="404040"/>
              </a:solidFill>
              <a:effectLst/>
              <a:latin typeface="Roboto Light" panose="02000000000000000000" pitchFamily="2" charset="0"/>
              <a:ea typeface="Roboto Light" panose="02000000000000000000" pitchFamily="2" charset="0"/>
            </a:endParaRPr>
          </a:p>
          <a:p>
            <a:pPr algn="ctr"/>
            <a:r>
              <a:rPr lang="fr-FR" sz="2400" dirty="0">
                <a:solidFill>
                  <a:srgbClr val="404040"/>
                </a:solidFill>
                <a:effectLst/>
                <a:latin typeface="Roboto Light" panose="02000000000000000000" pitchFamily="2" charset="0"/>
                <a:ea typeface="Roboto Light" panose="02000000000000000000" pitchFamily="2" charset="0"/>
                <a:cs typeface="Calibri" panose="020F0502020204030204" pitchFamily="34" charset="0"/>
              </a:rPr>
              <a:t>*CSR actions: educational support for children, psychological support for disabled patients, etc. preservation of ecosystems and biodiversity.</a:t>
            </a:r>
            <a:endParaRPr lang="fr-FR" sz="4400" dirty="0">
              <a:solidFill>
                <a:srgbClr val="404040"/>
              </a:solidFill>
              <a:effectLst/>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635473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5B04234-446A-3AB7-6FE2-718AFC0259DD}"/>
              </a:ext>
            </a:extLst>
          </p:cNvPr>
          <p:cNvPicPr>
            <a:picLocks noChangeAspect="1"/>
          </p:cNvPicPr>
          <p:nvPr/>
        </p:nvPicPr>
        <p:blipFill rotWithShape="1">
          <a:blip r:embed="rId3"/>
          <a:srcRect l="2882"/>
          <a:stretch/>
        </p:blipFill>
        <p:spPr>
          <a:xfrm>
            <a:off x="2227374" y="2933700"/>
            <a:ext cx="10269426" cy="6516009"/>
          </a:xfrm>
          <a:prstGeom prst="rect">
            <a:avLst/>
          </a:prstGeom>
        </p:spPr>
      </p:pic>
      <p:sp>
        <p:nvSpPr>
          <p:cNvPr id="4" name="Rectangle 3">
            <a:extLst>
              <a:ext uri="{FF2B5EF4-FFF2-40B4-BE49-F238E27FC236}">
                <a16:creationId xmlns:a16="http://schemas.microsoft.com/office/drawing/2014/main" id="{96A283B1-51DA-E135-A93C-F9B4ACE1BCBD}"/>
              </a:ext>
            </a:extLst>
          </p:cNvPr>
          <p:cNvSpPr/>
          <p:nvPr/>
        </p:nvSpPr>
        <p:spPr>
          <a:xfrm>
            <a:off x="2088774" y="1482826"/>
            <a:ext cx="14097000" cy="830997"/>
          </a:xfrm>
          <a:prstGeom prst="rect">
            <a:avLst/>
          </a:prstGeom>
          <a:solidFill>
            <a:srgbClr val="3D7A53"/>
          </a:solid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Focus on CBD</a:t>
            </a:r>
          </a:p>
        </p:txBody>
      </p:sp>
      <p:sp>
        <p:nvSpPr>
          <p:cNvPr id="5" name="Espace réservé du titre 1">
            <a:extLst>
              <a:ext uri="{FF2B5EF4-FFF2-40B4-BE49-F238E27FC236}">
                <a16:creationId xmlns:a16="http://schemas.microsoft.com/office/drawing/2014/main" id="{8CB72E13-20CB-D74F-CBED-7FBADC2A5087}"/>
              </a:ext>
            </a:extLst>
          </p:cNvPr>
          <p:cNvSpPr txBox="1">
            <a:spLocks/>
          </p:cNvSpPr>
          <p:nvPr/>
        </p:nvSpPr>
        <p:spPr>
          <a:xfrm>
            <a:off x="152400" y="-266700"/>
            <a:ext cx="17983200" cy="1988345"/>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rPr>
              <a:t>What are the different types of CBD?</a:t>
            </a:r>
            <a:endParaRPr kumimoji="0" lang="fr-FR" sz="72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sp>
        <p:nvSpPr>
          <p:cNvPr id="8" name="ZoneTexte 7">
            <a:extLst>
              <a:ext uri="{FF2B5EF4-FFF2-40B4-BE49-F238E27FC236}">
                <a16:creationId xmlns:a16="http://schemas.microsoft.com/office/drawing/2014/main" id="{38A98615-B03B-CF0D-EE64-F223C7F72FB0}"/>
              </a:ext>
            </a:extLst>
          </p:cNvPr>
          <p:cNvSpPr txBox="1"/>
          <p:nvPr/>
        </p:nvSpPr>
        <p:spPr>
          <a:xfrm>
            <a:off x="13487400" y="8737311"/>
            <a:ext cx="3124200" cy="523220"/>
          </a:xfrm>
          <a:prstGeom prst="rect">
            <a:avLst/>
          </a:prstGeom>
          <a:noFill/>
          <a:ln w="57150">
            <a:solidFill>
              <a:srgbClr val="00584A"/>
            </a:solidFill>
          </a:ln>
        </p:spPr>
        <p:txBody>
          <a:bodyPr wrap="square" rtlCol="0">
            <a:spAutoFit/>
          </a:bodyPr>
          <a:lstStyle/>
          <a:p>
            <a:pPr algn="ctr"/>
            <a:r>
              <a:rPr lang="fr-FR" sz="2800" dirty="0" err="1">
                <a:latin typeface="Roboto Medium" panose="02000000000000000000" pitchFamily="2" charset="0"/>
                <a:ea typeface="Roboto Medium" panose="02000000000000000000" pitchFamily="2" charset="0"/>
              </a:rPr>
              <a:t>Yon-Ka’s</a:t>
            </a:r>
            <a:r>
              <a:rPr lang="fr-FR" sz="2800" dirty="0">
                <a:latin typeface="Roboto Medium" panose="02000000000000000000" pitchFamily="2" charset="0"/>
                <a:ea typeface="Roboto Medium" panose="02000000000000000000" pitchFamily="2" charset="0"/>
              </a:rPr>
              <a:t> choice</a:t>
            </a:r>
          </a:p>
        </p:txBody>
      </p:sp>
      <p:cxnSp>
        <p:nvCxnSpPr>
          <p:cNvPr id="10" name="Connecteur droit avec flèche 9">
            <a:extLst>
              <a:ext uri="{FF2B5EF4-FFF2-40B4-BE49-F238E27FC236}">
                <a16:creationId xmlns:a16="http://schemas.microsoft.com/office/drawing/2014/main" id="{0C80CBAF-4772-8805-6CEC-92649588931C}"/>
              </a:ext>
            </a:extLst>
          </p:cNvPr>
          <p:cNvCxnSpPr>
            <a:cxnSpLocks/>
          </p:cNvCxnSpPr>
          <p:nvPr/>
        </p:nvCxnSpPr>
        <p:spPr>
          <a:xfrm flipH="1">
            <a:off x="11582400" y="9029699"/>
            <a:ext cx="1354026" cy="0"/>
          </a:xfrm>
          <a:prstGeom prst="straightConnector1">
            <a:avLst/>
          </a:prstGeom>
          <a:ln w="57150">
            <a:solidFill>
              <a:srgbClr val="00584A"/>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C1F48037-88EB-D671-3ED1-2381C38FF195}"/>
              </a:ext>
            </a:extLst>
          </p:cNvPr>
          <p:cNvSpPr txBox="1"/>
          <p:nvPr/>
        </p:nvSpPr>
        <p:spPr>
          <a:xfrm>
            <a:off x="13326252" y="6819900"/>
            <a:ext cx="3429000" cy="1661993"/>
          </a:xfrm>
          <a:prstGeom prst="rect">
            <a:avLst/>
          </a:prstGeom>
          <a:noFill/>
        </p:spPr>
        <p:txBody>
          <a:bodyPr wrap="square" rtlCol="0">
            <a:spAutoFit/>
          </a:bodyPr>
          <a:lstStyle/>
          <a:p>
            <a:pPr marL="285750" indent="-285750">
              <a:buFont typeface="Arial" panose="020B0604020202020204" pitchFamily="34" charset="0"/>
              <a:buChar char="•"/>
            </a:pPr>
            <a:r>
              <a:rPr lang="fr-FR" sz="2800" dirty="0">
                <a:solidFill>
                  <a:srgbClr val="00584A"/>
                </a:solidFill>
                <a:latin typeface="Roboto Medium" panose="02000000000000000000" pitchFamily="2" charset="0"/>
                <a:ea typeface="Roboto Medium" panose="02000000000000000000" pitchFamily="2" charset="0"/>
              </a:rPr>
              <a:t>Safety</a:t>
            </a:r>
          </a:p>
          <a:p>
            <a:pPr marL="285750" indent="-285750">
              <a:buFont typeface="Arial" panose="020B0604020202020204" pitchFamily="34" charset="0"/>
              <a:buChar char="•"/>
            </a:pPr>
            <a:r>
              <a:rPr lang="fr-FR" sz="2800" dirty="0">
                <a:solidFill>
                  <a:srgbClr val="00584A"/>
                </a:solidFill>
                <a:latin typeface="Roboto Medium" panose="02000000000000000000" pitchFamily="2" charset="0"/>
                <a:ea typeface="Roboto Medium" panose="02000000000000000000" pitchFamily="2" charset="0"/>
              </a:rPr>
              <a:t>Purity</a:t>
            </a:r>
          </a:p>
          <a:p>
            <a:pPr marL="285750" indent="-285750">
              <a:buFont typeface="Arial" panose="020B0604020202020204" pitchFamily="34" charset="0"/>
              <a:buChar char="•"/>
            </a:pPr>
            <a:r>
              <a:rPr lang="fr-FR" sz="2800" dirty="0">
                <a:solidFill>
                  <a:srgbClr val="00584A"/>
                </a:solidFill>
                <a:latin typeface="Roboto Medium" panose="02000000000000000000" pitchFamily="2" charset="0"/>
                <a:ea typeface="Roboto Medium" panose="02000000000000000000" pitchFamily="2" charset="0"/>
              </a:rPr>
              <a:t>Stability</a:t>
            </a:r>
          </a:p>
          <a:p>
            <a:pPr marL="285750" indent="-285750">
              <a:buFont typeface="Arial" panose="020B0604020202020204" pitchFamily="34" charset="0"/>
              <a:buChar char="•"/>
            </a:pPr>
            <a:endParaRPr lang="fr-FR" sz="1600" dirty="0">
              <a:solidFill>
                <a:srgbClr val="00584A"/>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16696049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642669C-0ADB-981F-7D48-F06462A688DC}"/>
              </a:ext>
            </a:extLst>
          </p:cNvPr>
          <p:cNvSpPr txBox="1"/>
          <p:nvPr/>
        </p:nvSpPr>
        <p:spPr>
          <a:xfrm>
            <a:off x="1371600" y="1181100"/>
            <a:ext cx="15544800" cy="8392041"/>
          </a:xfrm>
          <a:prstGeom prst="rect">
            <a:avLst/>
          </a:prstGeom>
          <a:noFill/>
        </p:spPr>
        <p:txBody>
          <a:bodyPr wrap="square">
            <a:spAutoFit/>
          </a:bodyPr>
          <a:lstStyle/>
          <a:p>
            <a:pPr algn="ctr">
              <a:spcBef>
                <a:spcPts val="800"/>
              </a:spcBef>
            </a:pPr>
            <a:r>
              <a:rPr lang="fr-FR" sz="4400" b="1" dirty="0">
                <a:solidFill>
                  <a:srgbClr val="00584A"/>
                </a:solidFill>
                <a:latin typeface="KyivType Sans Medium2" panose="00000600000000000000" pitchFamily="50" charset="0"/>
                <a:ea typeface="Roboto Light" panose="02000000000000000000" pitchFamily="2" charset="0"/>
                <a:cs typeface="Segoe UI" panose="020B0502040204020203" pitchFamily="34" charset="0"/>
              </a:rPr>
              <a:t>Why source from Colombia when there are hemp fields in France/Europe?</a:t>
            </a:r>
          </a:p>
          <a:p>
            <a:pPr algn="ctr">
              <a:spcBef>
                <a:spcPts val="800"/>
              </a:spcBef>
            </a:pPr>
            <a:r>
              <a:rPr lang="fr-FR" sz="4400" b="1" dirty="0">
                <a:solidFill>
                  <a:srgbClr val="00584A"/>
                </a:solidFill>
                <a:latin typeface="KyivType Sans Medium2" panose="00000600000000000000" pitchFamily="50" charset="0"/>
                <a:ea typeface="Roboto Light" panose="02000000000000000000" pitchFamily="2" charset="0"/>
                <a:cs typeface="Segoe UI" panose="020B0502040204020203" pitchFamily="34" charset="0"/>
              </a:rPr>
              <a:t>Is there a difference in "quality"? </a:t>
            </a:r>
          </a:p>
          <a:p>
            <a:pPr algn="ctr">
              <a:spcBef>
                <a:spcPts val="800"/>
              </a:spcBef>
            </a:pPr>
            <a:br>
              <a:rPr lang="fr-FR" sz="1800" dirty="0">
                <a:ln>
                  <a:noFill/>
                </a:ln>
                <a:solidFill>
                  <a:srgbClr val="000000"/>
                </a:solidFill>
                <a:effectLst/>
                <a:latin typeface="Helvetica Neue"/>
                <a:ea typeface="Arial Unicode MS"/>
                <a:cs typeface="Segoe UI" panose="020B0502040204020203" pitchFamily="34" charset="0"/>
              </a:rPr>
            </a:br>
            <a: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t>In France / Europe, until very recently, CBD was not authorized / used for cosmetics (recently authorized). </a:t>
            </a:r>
          </a:p>
          <a:p>
            <a:pPr algn="ctr">
              <a:spcBef>
                <a:spcPts val="800"/>
              </a:spcBef>
            </a:pPr>
            <a:endPar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endParaRPr>
          </a:p>
          <a:p>
            <a:pPr algn="ctr">
              <a:spcBef>
                <a:spcPts val="800"/>
              </a:spcBef>
            </a:pPr>
            <a: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t>Hemp grown in France is still mainly used for industry (textiles, construction, paper (cellulose)) and food (animal feed (hemp straw), human food and cosmetics (hemp oil, very rich in omegas).</a:t>
            </a:r>
          </a:p>
          <a:p>
            <a:pPr algn="ctr">
              <a:spcBef>
                <a:spcPts val="800"/>
              </a:spcBef>
            </a:pPr>
            <a:endPar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endParaRPr>
          </a:p>
          <a:p>
            <a:pPr algn="ctr">
              <a:spcBef>
                <a:spcPts val="800"/>
              </a:spcBef>
            </a:pPr>
            <a:r>
              <a:rPr lang="fr-FR" sz="3200" dirty="0">
                <a:solidFill>
                  <a:srgbClr val="404040"/>
                </a:solidFill>
                <a:latin typeface="Roboto Light" panose="02000000000000000000" pitchFamily="2" charset="0"/>
                <a:ea typeface="Roboto Light" panose="02000000000000000000" pitchFamily="2" charset="0"/>
                <a:cs typeface="Segoe UI" panose="020B0502040204020203" pitchFamily="34" charset="0"/>
              </a:rPr>
              <a:t>The CBD we use comes from hemp </a:t>
            </a:r>
            <a:r>
              <a:rPr lang="fr-FR" sz="3200" dirty="0">
                <a:solidFill>
                  <a:srgbClr val="404040"/>
                </a:solidFill>
                <a:effectLst/>
                <a:latin typeface="Roboto Light" panose="02000000000000000000" pitchFamily="2" charset="0"/>
                <a:ea typeface="Roboto Light" panose="02000000000000000000" pitchFamily="2" charset="0"/>
                <a:cs typeface="Calibri" panose="020F0502020204030204" pitchFamily="34" charset="0"/>
              </a:rPr>
              <a:t>grown sustainably in Colombia and processed locally (high-quality </a:t>
            </a:r>
            <a:r>
              <a:rPr lang="fr-FR" sz="3200" dirty="0" err="1">
                <a:solidFill>
                  <a:srgbClr val="404040"/>
                </a:solidFill>
                <a:effectLst/>
                <a:latin typeface="Roboto Light" panose="02000000000000000000" pitchFamily="2" charset="0"/>
                <a:ea typeface="Roboto Light" panose="02000000000000000000" pitchFamily="2" charset="0"/>
                <a:cs typeface="Calibri" panose="020F0502020204030204" pitchFamily="34" charset="0"/>
              </a:rPr>
              <a:t>sourcing</a:t>
            </a:r>
            <a:r>
              <a:rPr lang="fr-FR" sz="3200" dirty="0">
                <a:solidFill>
                  <a:srgbClr val="404040"/>
                </a:solidFill>
                <a:effectLst/>
                <a:latin typeface="Roboto Light" panose="02000000000000000000" pitchFamily="2" charset="0"/>
                <a:ea typeface="Roboto Light" panose="02000000000000000000" pitchFamily="2" charset="0"/>
                <a:cs typeface="Calibri" panose="020F0502020204030204" pitchFamily="34" charset="0"/>
              </a:rPr>
              <a:t>, traced supply chain and CSR* actions).</a:t>
            </a:r>
          </a:p>
          <a:p>
            <a:pPr algn="ctr">
              <a:spcBef>
                <a:spcPts val="800"/>
              </a:spcBef>
            </a:pPr>
            <a:endParaRPr lang="fr-FR" sz="3200" dirty="0">
              <a:solidFill>
                <a:srgbClr val="404040"/>
              </a:solidFill>
              <a:effectLst/>
              <a:latin typeface="Roboto Light" panose="02000000000000000000" pitchFamily="2" charset="0"/>
              <a:ea typeface="Roboto Light" panose="02000000000000000000" pitchFamily="2" charset="0"/>
              <a:cs typeface="Calibri" panose="020F0502020204030204" pitchFamily="34" charset="0"/>
            </a:endParaRPr>
          </a:p>
          <a:p>
            <a:pPr algn="ctr">
              <a:spcBef>
                <a:spcPts val="800"/>
              </a:spcBef>
            </a:pPr>
            <a:r>
              <a:rPr lang="fr-FR" sz="1600" dirty="0">
                <a:solidFill>
                  <a:srgbClr val="404040"/>
                </a:solidFill>
                <a:effectLst/>
                <a:latin typeface="Roboto Light" panose="02000000000000000000" pitchFamily="2" charset="0"/>
                <a:ea typeface="Roboto Light" panose="02000000000000000000" pitchFamily="2" charset="0"/>
                <a:cs typeface="Calibri" panose="020F0502020204030204" pitchFamily="34" charset="0"/>
              </a:rPr>
              <a:t>*CSR actions: educational support for children, psychological support for disabled patients, etc. preservation of ecosystems and biodiversity.</a:t>
            </a:r>
            <a:endParaRPr lang="fr-FR" sz="3200" dirty="0">
              <a:solidFill>
                <a:srgbClr val="404040"/>
              </a:solidFill>
              <a:effectLst/>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55941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219200" y="1859353"/>
            <a:ext cx="13106400" cy="3893374"/>
          </a:xfrm>
          <a:prstGeom prst="rect">
            <a:avLst/>
          </a:prstGeom>
          <a:noFill/>
        </p:spPr>
        <p:txBody>
          <a:bodyPr wrap="square" rtlCol="0">
            <a:spAutoFit/>
          </a:bodyPr>
          <a:lstStyle/>
          <a:p>
            <a:pPr defTabSz="1371600">
              <a:defRPr/>
            </a:pPr>
            <a:r>
              <a:rPr lang="fr-FR" sz="3600" dirty="0">
                <a:solidFill>
                  <a:srgbClr val="00584A"/>
                </a:solidFill>
                <a:latin typeface="Roboto Black" panose="02000000000000000000" pitchFamily="2" charset="0"/>
                <a:ea typeface="Roboto Black" panose="02000000000000000000" pitchFamily="2" charset="0"/>
              </a:rPr>
              <a:t>What: </a:t>
            </a:r>
            <a:r>
              <a:rPr lang="fr-FR" sz="2800" dirty="0">
                <a:solidFill>
                  <a:prstClr val="black"/>
                </a:solidFill>
                <a:ea typeface="Roboto Black" panose="02000000000000000000" pitchFamily="2" charset="0"/>
              </a:rPr>
              <a:t>Non-psychotropic therapeutic molecule </a:t>
            </a:r>
          </a:p>
          <a:p>
            <a:pPr defTabSz="1371600">
              <a:defRPr/>
            </a:pPr>
            <a:r>
              <a:rPr lang="fr-FR" sz="2800" dirty="0">
                <a:solidFill>
                  <a:prstClr val="black"/>
                </a:solidFill>
                <a:ea typeface="Roboto Black" panose="02000000000000000000" pitchFamily="2" charset="0"/>
              </a:rPr>
              <a:t>from hemp leaf</a:t>
            </a:r>
            <a:br>
              <a:rPr lang="fr-FR" sz="2700" dirty="0">
                <a:solidFill>
                  <a:srgbClr val="3E3E3E"/>
                </a:solidFill>
                <a:latin typeface="Roboto Light" panose="02000000000000000000" pitchFamily="2" charset="0"/>
                <a:ea typeface="Roboto Light" panose="02000000000000000000" pitchFamily="2" charset="0"/>
              </a:rPr>
            </a:br>
            <a:r>
              <a:rPr lang="fr-FR" sz="2700" b="1" u="sng" dirty="0">
                <a:solidFill>
                  <a:srgbClr val="3E3E3E"/>
                </a:solidFill>
                <a:latin typeface="Roboto Light" panose="02000000000000000000" pitchFamily="2" charset="0"/>
                <a:ea typeface="Roboto Light" panose="02000000000000000000" pitchFamily="2" charset="0"/>
              </a:rPr>
              <a:t>CBD ISOLATE</a:t>
            </a:r>
            <a:r>
              <a:rPr lang="fr-FR" sz="2700" dirty="0">
                <a:solidFill>
                  <a:srgbClr val="3E3E3E"/>
                </a:solidFill>
                <a:latin typeface="Roboto Light" panose="02000000000000000000" pitchFamily="2" charset="0"/>
                <a:ea typeface="Roboto Light" panose="02000000000000000000" pitchFamily="2" charset="0"/>
              </a:rPr>
              <a:t>: </a:t>
            </a:r>
            <a:r>
              <a:rPr lang="fr-FR" sz="2800" dirty="0">
                <a:solidFill>
                  <a:prstClr val="black"/>
                </a:solidFill>
                <a:ea typeface="Roboto Black" panose="02000000000000000000" pitchFamily="2" charset="0"/>
              </a:rPr>
              <a:t>CBD powder (THC &lt; 0.2%)</a:t>
            </a:r>
          </a:p>
          <a:p>
            <a:pPr defTabSz="1371600">
              <a:defRPr/>
            </a:pPr>
            <a:endParaRPr lang="fr-FR" sz="2700" dirty="0">
              <a:solidFill>
                <a:srgbClr val="3E3E3E"/>
              </a:solidFill>
              <a:latin typeface="Roboto Light" panose="02000000000000000000" pitchFamily="2" charset="0"/>
              <a:ea typeface="Roboto Light" panose="02000000000000000000" pitchFamily="2" charset="0"/>
            </a:endParaRPr>
          </a:p>
          <a:p>
            <a:pPr defTabSz="1371600">
              <a:defRPr/>
            </a:pPr>
            <a:r>
              <a:rPr lang="fr-FR" sz="3600" dirty="0">
                <a:solidFill>
                  <a:srgbClr val="00584A"/>
                </a:solidFill>
                <a:latin typeface="Roboto Black" panose="02000000000000000000" pitchFamily="2" charset="0"/>
                <a:ea typeface="Roboto Black" panose="02000000000000000000" pitchFamily="2" charset="0"/>
                <a:sym typeface="Wingdings" panose="05000000000000000000" pitchFamily="2" charset="2"/>
              </a:rPr>
              <a:t>Where</a:t>
            </a:r>
            <a:r>
              <a:rPr lang="fr-FR" sz="2800" dirty="0">
                <a:solidFill>
                  <a:prstClr val="black"/>
                </a:solidFill>
                <a:ea typeface="Roboto Black" panose="02000000000000000000" pitchFamily="2" charset="0"/>
                <a:sym typeface="Wingdings" panose="05000000000000000000" pitchFamily="2" charset="2"/>
              </a:rPr>
              <a:t>: Sustainably grown in Colombia</a:t>
            </a:r>
          </a:p>
          <a:p>
            <a:pPr defTabSz="1371600">
              <a:defRPr/>
            </a:pPr>
            <a:r>
              <a:rPr lang="fr-FR" sz="2800" dirty="0">
                <a:solidFill>
                  <a:prstClr val="black"/>
                </a:solidFill>
                <a:ea typeface="Roboto Black" panose="02000000000000000000" pitchFamily="2" charset="0"/>
                <a:sym typeface="Wingdings" panose="05000000000000000000" pitchFamily="2" charset="2"/>
              </a:rPr>
              <a:t>(traced supply chain, CSR* actions)</a:t>
            </a:r>
          </a:p>
          <a:p>
            <a:pPr defTabSz="1371600">
              <a:defRPr/>
            </a:pPr>
            <a:endParaRPr lang="fr-FR" sz="2800" dirty="0">
              <a:solidFill>
                <a:prstClr val="black"/>
              </a:solidFill>
              <a:ea typeface="Roboto Black" panose="02000000000000000000" pitchFamily="2" charset="0"/>
              <a:sym typeface="Wingdings" panose="05000000000000000000" pitchFamily="2" charset="2"/>
            </a:endParaRPr>
          </a:p>
          <a:p>
            <a:pPr defTabSz="1371600">
              <a:defRPr/>
            </a:pPr>
            <a:r>
              <a:rPr lang="fr-FR" sz="3600" dirty="0">
                <a:solidFill>
                  <a:srgbClr val="00584A"/>
                </a:solidFill>
                <a:latin typeface="Roboto Black" panose="02000000000000000000" pitchFamily="2" charset="0"/>
                <a:ea typeface="Roboto Black" panose="02000000000000000000" pitchFamily="2" charset="0"/>
                <a:sym typeface="Wingdings" panose="05000000000000000000" pitchFamily="2" charset="2"/>
              </a:rPr>
              <a:t>How </a:t>
            </a:r>
            <a:r>
              <a:rPr lang="fr-FR" sz="2800" dirty="0">
                <a:solidFill>
                  <a:prstClr val="black"/>
                </a:solidFill>
                <a:ea typeface="Roboto Black" panose="02000000000000000000" pitchFamily="2" charset="0"/>
                <a:sym typeface="Wingdings" panose="05000000000000000000" pitchFamily="2" charset="2"/>
              </a:rPr>
              <a:t>: Process from Green Sciences</a:t>
            </a:r>
          </a:p>
        </p:txBody>
      </p:sp>
      <p:sp>
        <p:nvSpPr>
          <p:cNvPr id="2" name="Rectangle 1">
            <a:extLst>
              <a:ext uri="{FF2B5EF4-FFF2-40B4-BE49-F238E27FC236}">
                <a16:creationId xmlns:a16="http://schemas.microsoft.com/office/drawing/2014/main" id="{1E610C7B-05DD-494F-3EDE-152AF8D36D72}"/>
              </a:ext>
            </a:extLst>
          </p:cNvPr>
          <p:cNvSpPr/>
          <p:nvPr/>
        </p:nvSpPr>
        <p:spPr>
          <a:xfrm>
            <a:off x="2095500" y="756065"/>
            <a:ext cx="14097000" cy="830997"/>
          </a:xfrm>
          <a:prstGeom prst="rect">
            <a:avLst/>
          </a:prstGeom>
          <a:solidFill>
            <a:srgbClr val="00584A"/>
          </a:solidFill>
        </p:spPr>
        <p:txBody>
          <a:bodyPr wrap="square">
            <a:spAutoFit/>
          </a:bodyPr>
          <a:lstStyle/>
          <a:p>
            <a:pPr algn="ctr" defTabSz="1371600">
              <a:defRPr/>
            </a:pPr>
            <a:r>
              <a:rPr lang="fr-FR" sz="4800" dirty="0">
                <a:solidFill>
                  <a:schemeClr val="bg1"/>
                </a:solidFill>
                <a:latin typeface="Roboto Black" panose="02000000000000000000" pitchFamily="2" charset="0"/>
                <a:ea typeface="Roboto Black" panose="02000000000000000000" pitchFamily="2" charset="0"/>
              </a:rPr>
              <a:t>Focus on CBD</a:t>
            </a:r>
          </a:p>
        </p:txBody>
      </p:sp>
      <p:grpSp>
        <p:nvGrpSpPr>
          <p:cNvPr id="3" name="Groupe 2">
            <a:extLst>
              <a:ext uri="{FF2B5EF4-FFF2-40B4-BE49-F238E27FC236}">
                <a16:creationId xmlns:a16="http://schemas.microsoft.com/office/drawing/2014/main" id="{5095D641-F913-FF4C-87F5-09AE7BE27BD3}"/>
              </a:ext>
            </a:extLst>
          </p:cNvPr>
          <p:cNvGrpSpPr/>
          <p:nvPr/>
        </p:nvGrpSpPr>
        <p:grpSpPr>
          <a:xfrm>
            <a:off x="13862957" y="6899493"/>
            <a:ext cx="2362200" cy="2287072"/>
            <a:chOff x="13862957" y="6899493"/>
            <a:chExt cx="2362200" cy="2287072"/>
          </a:xfrm>
        </p:grpSpPr>
        <p:pic>
          <p:nvPicPr>
            <p:cNvPr id="8" name="Image 7" descr="Une image contenant capture d’écran, Graphique, conception, art&#10;&#10;Description générée automatiquement">
              <a:extLst>
                <a:ext uri="{FF2B5EF4-FFF2-40B4-BE49-F238E27FC236}">
                  <a16:creationId xmlns:a16="http://schemas.microsoft.com/office/drawing/2014/main" id="{6AF9D80F-A2B1-2CC6-0727-3088282198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079105" y="6899493"/>
              <a:ext cx="1929903" cy="1825407"/>
            </a:xfrm>
            <a:prstGeom prst="rect">
              <a:avLst/>
            </a:prstGeom>
          </p:spPr>
        </p:pic>
        <p:sp>
          <p:nvSpPr>
            <p:cNvPr id="9" name="ZoneTexte 8">
              <a:extLst>
                <a:ext uri="{FF2B5EF4-FFF2-40B4-BE49-F238E27FC236}">
                  <a16:creationId xmlns:a16="http://schemas.microsoft.com/office/drawing/2014/main" id="{32C5CBD7-A8DA-93AF-3F3C-BC54F51F59A8}"/>
                </a:ext>
              </a:extLst>
            </p:cNvPr>
            <p:cNvSpPr txBox="1"/>
            <p:nvPr/>
          </p:nvSpPr>
          <p:spPr>
            <a:xfrm>
              <a:off x="13862957" y="8724900"/>
              <a:ext cx="2362200" cy="461665"/>
            </a:xfrm>
            <a:prstGeom prst="rect">
              <a:avLst/>
            </a:prstGeom>
            <a:noFill/>
          </p:spPr>
          <p:txBody>
            <a:bodyPr wrap="square" rtlCol="0">
              <a:spAutoFit/>
            </a:bodyPr>
            <a:lstStyle/>
            <a:p>
              <a:pPr algn="ctr"/>
              <a:r>
                <a:rPr lang="fr-FR" sz="2400" dirty="0">
                  <a:solidFill>
                    <a:srgbClr val="225B50"/>
                  </a:solidFill>
                </a:rPr>
                <a:t>Green Sciences</a:t>
              </a:r>
            </a:p>
          </p:txBody>
        </p:sp>
      </p:grpSp>
      <p:sp>
        <p:nvSpPr>
          <p:cNvPr id="5" name="ZoneTexte 4">
            <a:extLst>
              <a:ext uri="{FF2B5EF4-FFF2-40B4-BE49-F238E27FC236}">
                <a16:creationId xmlns:a16="http://schemas.microsoft.com/office/drawing/2014/main" id="{BCF5217F-A52F-0D1A-EE64-711BC4D75F10}"/>
              </a:ext>
            </a:extLst>
          </p:cNvPr>
          <p:cNvSpPr txBox="1"/>
          <p:nvPr/>
        </p:nvSpPr>
        <p:spPr>
          <a:xfrm>
            <a:off x="1219200" y="9728031"/>
            <a:ext cx="17297400" cy="338554"/>
          </a:xfrm>
          <a:prstGeom prst="rect">
            <a:avLst/>
          </a:prstGeom>
          <a:noFill/>
        </p:spPr>
        <p:txBody>
          <a:bodyPr wrap="square" rtlCol="0">
            <a:spAutoFit/>
          </a:bodyPr>
          <a:lstStyle/>
          <a:p>
            <a:r>
              <a:rPr lang="fr-FR" sz="1600" dirty="0"/>
              <a:t>*Educational support for children, </a:t>
            </a:r>
            <a:r>
              <a:rPr lang="fr-FR" sz="1600" dirty="0" err="1"/>
              <a:t>pychological </a:t>
            </a:r>
            <a:r>
              <a:rPr lang="fr-FR" sz="1600" dirty="0"/>
              <a:t>support for disabled patients, preservation of ecosystems and biodiversity</a:t>
            </a:r>
          </a:p>
        </p:txBody>
      </p:sp>
      <p:pic>
        <p:nvPicPr>
          <p:cNvPr id="6" name="Image 5" descr="Une image contenant herbe, intérieur, plante&#10;&#10;Description générée automatiquement">
            <a:extLst>
              <a:ext uri="{FF2B5EF4-FFF2-40B4-BE49-F238E27FC236}">
                <a16:creationId xmlns:a16="http://schemas.microsoft.com/office/drawing/2014/main" id="{D33073E9-F051-C9A4-A736-24FD0F4103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582400" y="1758697"/>
            <a:ext cx="4610100" cy="4440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 13">
            <a:extLst>
              <a:ext uri="{FF2B5EF4-FFF2-40B4-BE49-F238E27FC236}">
                <a16:creationId xmlns:a16="http://schemas.microsoft.com/office/drawing/2014/main" id="{5337B397-E934-1851-3ED0-35091222A751}"/>
              </a:ext>
            </a:extLst>
          </p:cNvPr>
          <p:cNvPicPr>
            <a:picLocks noChangeAspect="1"/>
          </p:cNvPicPr>
          <p:nvPr/>
        </p:nvPicPr>
        <p:blipFill>
          <a:blip r:embed="rId5"/>
          <a:stretch>
            <a:fillRect/>
          </a:stretch>
        </p:blipFill>
        <p:spPr>
          <a:xfrm>
            <a:off x="1379539" y="5853383"/>
            <a:ext cx="9947357" cy="3554807"/>
          </a:xfrm>
          <a:prstGeom prst="rect">
            <a:avLst/>
          </a:prstGeom>
        </p:spPr>
      </p:pic>
    </p:spTree>
    <p:extLst>
      <p:ext uri="{BB962C8B-B14F-4D97-AF65-F5344CB8AC3E}">
        <p14:creationId xmlns:p14="http://schemas.microsoft.com/office/powerpoint/2010/main" val="21317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9715500"/>
            <a:ext cx="5193183" cy="334707"/>
          </a:xfrm>
          <a:prstGeom prst="rect">
            <a:avLst/>
          </a:prstGeom>
        </p:spPr>
        <p:txBody>
          <a:bodyPr wrap="square">
            <a:spAutoFit/>
          </a:bodyPr>
          <a:lstStyle/>
          <a:p>
            <a:pPr defTabSz="1371600">
              <a:defRPr/>
            </a:pPr>
            <a:r>
              <a:rPr lang="fr-FR" sz="1575" dirty="0">
                <a:solidFill>
                  <a:prstClr val="black"/>
                </a:solidFill>
                <a:latin typeface="Roboto Light"/>
              </a:rPr>
              <a:t>* Scientific publications</a:t>
            </a:r>
          </a:p>
        </p:txBody>
      </p:sp>
      <p:sp>
        <p:nvSpPr>
          <p:cNvPr id="8" name="Rectangle 7"/>
          <p:cNvSpPr/>
          <p:nvPr/>
        </p:nvSpPr>
        <p:spPr>
          <a:xfrm>
            <a:off x="2116919" y="1808252"/>
            <a:ext cx="14097000" cy="830997"/>
          </a:xfrm>
          <a:prstGeom prst="rect">
            <a:avLst/>
          </a:prstGeom>
          <a:solidFill>
            <a:srgbClr val="00584A"/>
          </a:solidFill>
        </p:spPr>
        <p:txBody>
          <a:bodyPr wrap="square">
            <a:spAutoFit/>
          </a:bodyPr>
          <a:lstStyle/>
          <a:p>
            <a:pPr algn="ctr" defTabSz="1371600">
              <a:defRPr/>
            </a:pPr>
            <a:r>
              <a:rPr lang="fr-FR" sz="4800" dirty="0">
                <a:solidFill>
                  <a:schemeClr val="bg1"/>
                </a:solidFill>
                <a:latin typeface="Roboto Black" panose="02000000000000000000" pitchFamily="2" charset="0"/>
                <a:ea typeface="Roboto Black" panose="02000000000000000000" pitchFamily="2" charset="0"/>
              </a:rPr>
              <a:t>Focus on CBD</a:t>
            </a:r>
          </a:p>
        </p:txBody>
      </p:sp>
      <p:sp>
        <p:nvSpPr>
          <p:cNvPr id="5" name="ZoneTexte 4">
            <a:extLst>
              <a:ext uri="{FF2B5EF4-FFF2-40B4-BE49-F238E27FC236}">
                <a16:creationId xmlns:a16="http://schemas.microsoft.com/office/drawing/2014/main" id="{B5A9EF61-DA8B-A370-D80A-04B25B134C2D}"/>
              </a:ext>
            </a:extLst>
          </p:cNvPr>
          <p:cNvSpPr txBox="1"/>
          <p:nvPr/>
        </p:nvSpPr>
        <p:spPr>
          <a:xfrm>
            <a:off x="1464509" y="8561237"/>
            <a:ext cx="4724400" cy="369332"/>
          </a:xfrm>
          <a:prstGeom prst="rect">
            <a:avLst/>
          </a:prstGeom>
          <a:noFill/>
        </p:spPr>
        <p:txBody>
          <a:bodyPr wrap="square" rtlCol="0">
            <a:spAutoFit/>
          </a:bodyPr>
          <a:lstStyle/>
          <a:p>
            <a:pPr algn="ctr"/>
            <a:r>
              <a:rPr lang="fr-FR" dirty="0">
                <a:latin typeface="Roboto Light" panose="02000000000000000000" pitchFamily="2" charset="0"/>
                <a:ea typeface="Roboto Light" panose="02000000000000000000" pitchFamily="2" charset="0"/>
              </a:rPr>
              <a:t>The skin's endocannabinoid system</a:t>
            </a:r>
          </a:p>
        </p:txBody>
      </p:sp>
      <p:grpSp>
        <p:nvGrpSpPr>
          <p:cNvPr id="15" name="Groupe 14">
            <a:extLst>
              <a:ext uri="{FF2B5EF4-FFF2-40B4-BE49-F238E27FC236}">
                <a16:creationId xmlns:a16="http://schemas.microsoft.com/office/drawing/2014/main" id="{BFEC524C-FF83-A755-9F94-38C053F4C7B7}"/>
              </a:ext>
            </a:extLst>
          </p:cNvPr>
          <p:cNvGrpSpPr/>
          <p:nvPr/>
        </p:nvGrpSpPr>
        <p:grpSpPr>
          <a:xfrm>
            <a:off x="1585600" y="3086100"/>
            <a:ext cx="4724400" cy="5169018"/>
            <a:chOff x="13023460" y="3924301"/>
            <a:chExt cx="4745819" cy="5181600"/>
          </a:xfrm>
        </p:grpSpPr>
        <p:grpSp>
          <p:nvGrpSpPr>
            <p:cNvPr id="13" name="Groupe 12">
              <a:extLst>
                <a:ext uri="{FF2B5EF4-FFF2-40B4-BE49-F238E27FC236}">
                  <a16:creationId xmlns:a16="http://schemas.microsoft.com/office/drawing/2014/main" id="{383639EE-BB60-4364-2E70-1AA711E53F71}"/>
                </a:ext>
              </a:extLst>
            </p:cNvPr>
            <p:cNvGrpSpPr/>
            <p:nvPr/>
          </p:nvGrpSpPr>
          <p:grpSpPr>
            <a:xfrm>
              <a:off x="13023460" y="3924301"/>
              <a:ext cx="4745819" cy="5181600"/>
              <a:chOff x="13023460" y="3924301"/>
              <a:chExt cx="4745819" cy="5181600"/>
            </a:xfrm>
          </p:grpSpPr>
          <p:pic>
            <p:nvPicPr>
              <p:cNvPr id="4" name="Image 3">
                <a:extLst>
                  <a:ext uri="{FF2B5EF4-FFF2-40B4-BE49-F238E27FC236}">
                    <a16:creationId xmlns:a16="http://schemas.microsoft.com/office/drawing/2014/main" id="{2FD30C82-EBE4-8F9A-38A5-B24D3CAB89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023460" y="3924301"/>
                <a:ext cx="4502539" cy="5181600"/>
              </a:xfrm>
              <a:prstGeom prst="rect">
                <a:avLst/>
              </a:prstGeom>
            </p:spPr>
          </p:pic>
          <p:sp>
            <p:nvSpPr>
              <p:cNvPr id="3" name="Rectangle 2">
                <a:extLst>
                  <a:ext uri="{FF2B5EF4-FFF2-40B4-BE49-F238E27FC236}">
                    <a16:creationId xmlns:a16="http://schemas.microsoft.com/office/drawing/2014/main" id="{AB6EC5D3-38D2-5C20-7607-FD76CBCC113F}"/>
                  </a:ext>
                </a:extLst>
              </p:cNvPr>
              <p:cNvSpPr/>
              <p:nvPr/>
            </p:nvSpPr>
            <p:spPr>
              <a:xfrm>
                <a:off x="13030200" y="6248401"/>
                <a:ext cx="2057400"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584A"/>
                    </a:solidFill>
                  </a:rPr>
                  <a:t>KERATINOCYTES</a:t>
                </a:r>
              </a:p>
            </p:txBody>
          </p:sp>
          <p:sp>
            <p:nvSpPr>
              <p:cNvPr id="9" name="Rectangle 8">
                <a:extLst>
                  <a:ext uri="{FF2B5EF4-FFF2-40B4-BE49-F238E27FC236}">
                    <a16:creationId xmlns:a16="http://schemas.microsoft.com/office/drawing/2014/main" id="{3E58A915-C9C3-B84D-69AF-C9BB8D358997}"/>
                  </a:ext>
                </a:extLst>
              </p:cNvPr>
              <p:cNvSpPr/>
              <p:nvPr/>
            </p:nvSpPr>
            <p:spPr>
              <a:xfrm>
                <a:off x="13030200" y="7166947"/>
                <a:ext cx="2244530" cy="6929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584A"/>
                    </a:solidFill>
                  </a:rPr>
                  <a:t>FIBROBLASTS</a:t>
                </a:r>
              </a:p>
            </p:txBody>
          </p:sp>
          <p:sp>
            <p:nvSpPr>
              <p:cNvPr id="10" name="Rectangle 9">
                <a:extLst>
                  <a:ext uri="{FF2B5EF4-FFF2-40B4-BE49-F238E27FC236}">
                    <a16:creationId xmlns:a16="http://schemas.microsoft.com/office/drawing/2014/main" id="{5ADF46CF-D1D8-4D9F-03BC-64690AE48919}"/>
                  </a:ext>
                </a:extLst>
              </p:cNvPr>
              <p:cNvSpPr/>
              <p:nvPr/>
            </p:nvSpPr>
            <p:spPr>
              <a:xfrm>
                <a:off x="15711879" y="7382449"/>
                <a:ext cx="2057400"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584A"/>
                    </a:solidFill>
                  </a:rPr>
                  <a:t>SEBOCYTES</a:t>
                </a:r>
              </a:p>
            </p:txBody>
          </p:sp>
          <p:sp>
            <p:nvSpPr>
              <p:cNvPr id="11" name="Rectangle 10">
                <a:extLst>
                  <a:ext uri="{FF2B5EF4-FFF2-40B4-BE49-F238E27FC236}">
                    <a16:creationId xmlns:a16="http://schemas.microsoft.com/office/drawing/2014/main" id="{A3DEF392-AD50-37BC-05AF-18ED143E8C78}"/>
                  </a:ext>
                </a:extLst>
              </p:cNvPr>
              <p:cNvSpPr/>
              <p:nvPr/>
            </p:nvSpPr>
            <p:spPr>
              <a:xfrm>
                <a:off x="13106400" y="8191500"/>
                <a:ext cx="914400" cy="762000"/>
              </a:xfrm>
              <a:prstGeom prst="rect">
                <a:avLst/>
              </a:prstGeom>
              <a:solidFill>
                <a:srgbClr val="F5D5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F21F0AC5-9408-A52C-9C86-DBCB10D7D0E4}"/>
                  </a:ext>
                </a:extLst>
              </p:cNvPr>
              <p:cNvSpPr/>
              <p:nvPr/>
            </p:nvSpPr>
            <p:spPr>
              <a:xfrm>
                <a:off x="13928126" y="7877176"/>
                <a:ext cx="1007073" cy="161923"/>
              </a:xfrm>
              <a:prstGeom prst="rect">
                <a:avLst/>
              </a:prstGeom>
              <a:solidFill>
                <a:srgbClr val="F5D5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 name="Rectangle 13">
              <a:extLst>
                <a:ext uri="{FF2B5EF4-FFF2-40B4-BE49-F238E27FC236}">
                  <a16:creationId xmlns:a16="http://schemas.microsoft.com/office/drawing/2014/main" id="{CE72136C-25A4-3663-1471-6CC759904D5C}"/>
                </a:ext>
              </a:extLst>
            </p:cNvPr>
            <p:cNvSpPr/>
            <p:nvPr/>
          </p:nvSpPr>
          <p:spPr>
            <a:xfrm>
              <a:off x="16486591" y="6779361"/>
              <a:ext cx="1039408" cy="533400"/>
            </a:xfrm>
            <a:prstGeom prst="rect">
              <a:avLst/>
            </a:prstGeom>
            <a:solidFill>
              <a:srgbClr val="FAD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Titre 2">
            <a:extLst>
              <a:ext uri="{FF2B5EF4-FFF2-40B4-BE49-F238E27FC236}">
                <a16:creationId xmlns:a16="http://schemas.microsoft.com/office/drawing/2014/main" id="{1B78C5B1-9CF2-4BF3-85AF-7FACBB533247}"/>
              </a:ext>
            </a:extLst>
          </p:cNvPr>
          <p:cNvSpPr txBox="1">
            <a:spLocks/>
          </p:cNvSpPr>
          <p:nvPr/>
        </p:nvSpPr>
        <p:spPr>
          <a:xfrm>
            <a:off x="1271555" y="382122"/>
            <a:ext cx="15773400" cy="118805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200" dirty="0"/>
              <a:t>Multi-cellular action</a:t>
            </a:r>
            <a:r>
              <a:rPr lang="fr-FR" sz="6600" baseline="30000" dirty="0">
                <a:latin typeface="+mn-lt"/>
              </a:rPr>
              <a:t>*</a:t>
            </a:r>
          </a:p>
        </p:txBody>
      </p:sp>
      <p:sp>
        <p:nvSpPr>
          <p:cNvPr id="2" name="Rectangle 1">
            <a:extLst>
              <a:ext uri="{FF2B5EF4-FFF2-40B4-BE49-F238E27FC236}">
                <a16:creationId xmlns:a16="http://schemas.microsoft.com/office/drawing/2014/main" id="{CD112457-80F3-1D3B-6D20-CB85413CCFE6}"/>
              </a:ext>
            </a:extLst>
          </p:cNvPr>
          <p:cNvSpPr/>
          <p:nvPr/>
        </p:nvSpPr>
        <p:spPr>
          <a:xfrm>
            <a:off x="6873945" y="4361225"/>
            <a:ext cx="4543154"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ANTI-INFLAMMATORY EFFECT</a:t>
            </a:r>
          </a:p>
        </p:txBody>
      </p:sp>
      <p:sp>
        <p:nvSpPr>
          <p:cNvPr id="6" name="Rectangle 5">
            <a:extLst>
              <a:ext uri="{FF2B5EF4-FFF2-40B4-BE49-F238E27FC236}">
                <a16:creationId xmlns:a16="http://schemas.microsoft.com/office/drawing/2014/main" id="{5C06A846-4A50-D573-C306-BC47E63290D1}"/>
              </a:ext>
            </a:extLst>
          </p:cNvPr>
          <p:cNvSpPr/>
          <p:nvPr/>
        </p:nvSpPr>
        <p:spPr>
          <a:xfrm>
            <a:off x="6873945" y="5197281"/>
            <a:ext cx="4524104"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ANTIOXIDANT EFFECT</a:t>
            </a:r>
          </a:p>
        </p:txBody>
      </p:sp>
      <p:sp>
        <p:nvSpPr>
          <p:cNvPr id="17" name="Rectangle 16">
            <a:extLst>
              <a:ext uri="{FF2B5EF4-FFF2-40B4-BE49-F238E27FC236}">
                <a16:creationId xmlns:a16="http://schemas.microsoft.com/office/drawing/2014/main" id="{F3253F80-C4D7-F3C9-2CE8-8301E58B189A}"/>
              </a:ext>
            </a:extLst>
          </p:cNvPr>
          <p:cNvSpPr/>
          <p:nvPr/>
        </p:nvSpPr>
        <p:spPr>
          <a:xfrm>
            <a:off x="1963390" y="7396359"/>
            <a:ext cx="2048114" cy="5321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584A"/>
                </a:solidFill>
              </a:rPr>
              <a:t>MAST CELLS</a:t>
            </a:r>
          </a:p>
        </p:txBody>
      </p:sp>
      <p:sp>
        <p:nvSpPr>
          <p:cNvPr id="18" name="Rectangle 17">
            <a:extLst>
              <a:ext uri="{FF2B5EF4-FFF2-40B4-BE49-F238E27FC236}">
                <a16:creationId xmlns:a16="http://schemas.microsoft.com/office/drawing/2014/main" id="{AD237FEA-1087-D20C-7F69-45431F263EF2}"/>
              </a:ext>
            </a:extLst>
          </p:cNvPr>
          <p:cNvSpPr/>
          <p:nvPr/>
        </p:nvSpPr>
        <p:spPr>
          <a:xfrm>
            <a:off x="6873945" y="6112317"/>
            <a:ext cx="4543154"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ANTI-AGEING EFFECT</a:t>
            </a:r>
          </a:p>
        </p:txBody>
      </p:sp>
      <p:sp>
        <p:nvSpPr>
          <p:cNvPr id="20" name="Rectangle 19">
            <a:extLst>
              <a:ext uri="{FF2B5EF4-FFF2-40B4-BE49-F238E27FC236}">
                <a16:creationId xmlns:a16="http://schemas.microsoft.com/office/drawing/2014/main" id="{40C9756A-7354-ACE3-9945-7195D38C400E}"/>
              </a:ext>
            </a:extLst>
          </p:cNvPr>
          <p:cNvSpPr/>
          <p:nvPr/>
        </p:nvSpPr>
        <p:spPr>
          <a:xfrm>
            <a:off x="6873945" y="7831553"/>
            <a:ext cx="4543152"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ANTI-STRESS EFFECT</a:t>
            </a:r>
          </a:p>
        </p:txBody>
      </p:sp>
      <p:sp>
        <p:nvSpPr>
          <p:cNvPr id="21" name="Rectangle 20">
            <a:extLst>
              <a:ext uri="{FF2B5EF4-FFF2-40B4-BE49-F238E27FC236}">
                <a16:creationId xmlns:a16="http://schemas.microsoft.com/office/drawing/2014/main" id="{BC3468FB-BA21-007F-D5CB-A115D3B2FE19}"/>
              </a:ext>
            </a:extLst>
          </p:cNvPr>
          <p:cNvSpPr/>
          <p:nvPr/>
        </p:nvSpPr>
        <p:spPr>
          <a:xfrm>
            <a:off x="6873944" y="6971935"/>
            <a:ext cx="4543153"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SEBOREGULATING EFFECT</a:t>
            </a:r>
          </a:p>
        </p:txBody>
      </p:sp>
      <p:pic>
        <p:nvPicPr>
          <p:cNvPr id="22" name="Image 21" descr="Une image contenant herbe, intérieur, plante&#10;&#10;Description générée automatiquement">
            <a:extLst>
              <a:ext uri="{FF2B5EF4-FFF2-40B4-BE49-F238E27FC236}">
                <a16:creationId xmlns:a16="http://schemas.microsoft.com/office/drawing/2014/main" id="{EB5C6FF2-5F58-E289-C3BD-41985DD632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223227" y="3760336"/>
            <a:ext cx="4981264" cy="4798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564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8"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titre 1"/>
          <p:cNvSpPr txBox="1">
            <a:spLocks/>
          </p:cNvSpPr>
          <p:nvPr/>
        </p:nvSpPr>
        <p:spPr>
          <a:xfrm>
            <a:off x="1250576" y="53713"/>
            <a:ext cx="15773400" cy="1988345"/>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lvl="0">
              <a:defRPr/>
            </a:pPr>
            <a:r>
              <a:rPr lang="fr-FR" sz="7200" dirty="0"/>
              <a:t>A high-performance formula</a:t>
            </a:r>
          </a:p>
        </p:txBody>
      </p:sp>
      <p:sp>
        <p:nvSpPr>
          <p:cNvPr id="11" name="Rectangle 10"/>
          <p:cNvSpPr/>
          <p:nvPr/>
        </p:nvSpPr>
        <p:spPr>
          <a:xfrm>
            <a:off x="2823965" y="1714500"/>
            <a:ext cx="12568435" cy="830997"/>
          </a:xfrm>
          <a:prstGeom prst="rect">
            <a:avLst/>
          </a:prstGeom>
          <a:solidFill>
            <a:srgbClr val="00584A"/>
          </a:solidFill>
        </p:spPr>
        <p:txBody>
          <a:bodyPr wrap="square">
            <a:spAutoFit/>
          </a:bodyPr>
          <a:lstStyle/>
          <a:p>
            <a:pPr algn="ctr">
              <a:defRPr/>
            </a:pPr>
            <a:r>
              <a:rPr lang="en-US" sz="4800" dirty="0">
                <a:solidFill>
                  <a:schemeClr val="bg1"/>
                </a:solidFill>
                <a:latin typeface="Roboto Black" panose="02000000000000000000" pitchFamily="2" charset="0"/>
                <a:ea typeface="Roboto Black" panose="02000000000000000000" pitchFamily="2" charset="0"/>
              </a:rPr>
              <a:t>Synergy of powerful active ingredients</a:t>
            </a:r>
            <a:endParaRPr lang="fr-FR" sz="4800" dirty="0">
              <a:solidFill>
                <a:schemeClr val="bg1"/>
              </a:solidFill>
              <a:latin typeface="Roboto Black" panose="02000000000000000000" pitchFamily="2" charset="0"/>
              <a:ea typeface="Roboto Black" panose="02000000000000000000" pitchFamily="2" charset="0"/>
            </a:endParaRPr>
          </a:p>
        </p:txBody>
      </p:sp>
      <p:sp>
        <p:nvSpPr>
          <p:cNvPr id="23" name="ZoneTexte 22">
            <a:extLst>
              <a:ext uri="{FF2B5EF4-FFF2-40B4-BE49-F238E27FC236}">
                <a16:creationId xmlns:a16="http://schemas.microsoft.com/office/drawing/2014/main" id="{3957F8BB-FFB3-01BF-820E-041B4E6AD39C}"/>
              </a:ext>
            </a:extLst>
          </p:cNvPr>
          <p:cNvSpPr txBox="1"/>
          <p:nvPr/>
        </p:nvSpPr>
        <p:spPr>
          <a:xfrm>
            <a:off x="10943266" y="2877301"/>
            <a:ext cx="4294892" cy="1077218"/>
          </a:xfrm>
          <a:prstGeom prst="rect">
            <a:avLst/>
          </a:prstGeom>
          <a:noFill/>
        </p:spPr>
        <p:txBody>
          <a:bodyPr wrap="square">
            <a:spAutoFit/>
          </a:bodyPr>
          <a:lstStyle/>
          <a:p>
            <a:pPr algn="ctr"/>
            <a:r>
              <a:rPr lang="fr-FR" sz="3200" dirty="0" err="1">
                <a:solidFill>
                  <a:srgbClr val="00584A"/>
                </a:solidFill>
                <a:latin typeface="Roboto" panose="02000000000000000000" pitchFamily="2" charset="0"/>
                <a:ea typeface="Roboto" panose="02000000000000000000" pitchFamily="2" charset="0"/>
              </a:rPr>
              <a:t>Adaptogenic</a:t>
            </a:r>
            <a:r>
              <a:rPr lang="fr-FR" sz="3200" dirty="0">
                <a:solidFill>
                  <a:srgbClr val="00584A"/>
                </a:solidFill>
                <a:latin typeface="Roboto" panose="02000000000000000000" pitchFamily="2" charset="0"/>
                <a:ea typeface="Roboto" panose="02000000000000000000" pitchFamily="2" charset="0"/>
              </a:rPr>
              <a:t> Reishi </a:t>
            </a:r>
            <a:r>
              <a:rPr lang="fr-FR" sz="3200" dirty="0" err="1">
                <a:solidFill>
                  <a:srgbClr val="00584A"/>
                </a:solidFill>
                <a:latin typeface="Roboto" panose="02000000000000000000" pitchFamily="2" charset="0"/>
                <a:ea typeface="Roboto" panose="02000000000000000000" pitchFamily="2" charset="0"/>
              </a:rPr>
              <a:t>extract</a:t>
            </a:r>
            <a:endParaRPr lang="fr-FR" sz="3200" dirty="0">
              <a:solidFill>
                <a:srgbClr val="00584A"/>
              </a:solidFill>
              <a:latin typeface="Roboto" panose="02000000000000000000" pitchFamily="2" charset="0"/>
              <a:ea typeface="Roboto" panose="02000000000000000000" pitchFamily="2" charset="0"/>
            </a:endParaRPr>
          </a:p>
        </p:txBody>
      </p:sp>
      <p:sp>
        <p:nvSpPr>
          <p:cNvPr id="24" name="ZoneTexte 23">
            <a:extLst>
              <a:ext uri="{FF2B5EF4-FFF2-40B4-BE49-F238E27FC236}">
                <a16:creationId xmlns:a16="http://schemas.microsoft.com/office/drawing/2014/main" id="{F0C0B5B4-E963-7330-2332-35AF4FD354A9}"/>
              </a:ext>
            </a:extLst>
          </p:cNvPr>
          <p:cNvSpPr txBox="1"/>
          <p:nvPr/>
        </p:nvSpPr>
        <p:spPr>
          <a:xfrm>
            <a:off x="1730188" y="2896351"/>
            <a:ext cx="7074263" cy="1077218"/>
          </a:xfrm>
          <a:prstGeom prst="rect">
            <a:avLst/>
          </a:prstGeom>
          <a:noFill/>
        </p:spPr>
        <p:txBody>
          <a:bodyPr wrap="square">
            <a:spAutoFit/>
          </a:bodyPr>
          <a:lstStyle/>
          <a:p>
            <a:pPr algn="ctr"/>
            <a:r>
              <a:rPr kumimoji="0" lang="fr-FR" sz="3200"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rPr>
              <a:t>750,000 Native </a:t>
            </a:r>
            <a:r>
              <a:rPr kumimoji="0" lang="fr-FR" sz="3200" i="0" u="none" strike="noStrike" kern="1200" cap="none" spc="0" normalizeH="0" baseline="0" noProof="0" dirty="0" err="1">
                <a:ln>
                  <a:noFill/>
                </a:ln>
                <a:solidFill>
                  <a:srgbClr val="00584A"/>
                </a:solidFill>
                <a:effectLst/>
                <a:uLnTx/>
                <a:uFillTx/>
                <a:latin typeface="Roboto" panose="02000000000000000000" pitchFamily="2" charset="0"/>
                <a:ea typeface="Roboto" panose="02000000000000000000" pitchFamily="2" charset="0"/>
              </a:rPr>
              <a:t>cells</a:t>
            </a:r>
            <a:endParaRPr kumimoji="0" lang="fr-FR" sz="3200"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endParaRPr>
          </a:p>
          <a:p>
            <a:pPr algn="ctr"/>
            <a:r>
              <a:rPr kumimoji="0" lang="fr-FR" sz="3200"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rPr>
              <a:t>of </a:t>
            </a:r>
            <a:r>
              <a:rPr kumimoji="0" lang="fr-FR" sz="3200" i="0" u="none" strike="noStrike" kern="1200" cap="none" spc="0" normalizeH="0" baseline="0" noProof="0" dirty="0" err="1">
                <a:ln>
                  <a:noFill/>
                </a:ln>
                <a:solidFill>
                  <a:srgbClr val="00584A"/>
                </a:solidFill>
                <a:effectLst/>
                <a:uLnTx/>
                <a:uFillTx/>
                <a:latin typeface="Roboto" panose="02000000000000000000" pitchFamily="2" charset="0"/>
                <a:ea typeface="Roboto" panose="02000000000000000000" pitchFamily="2" charset="0"/>
              </a:rPr>
              <a:t>Sacred</a:t>
            </a:r>
            <a:r>
              <a:rPr kumimoji="0" lang="fr-FR" sz="3200"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rPr>
              <a:t> Lotus</a:t>
            </a:r>
            <a:endParaRPr lang="fr-FR" sz="3200" dirty="0">
              <a:latin typeface="Roboto" panose="02000000000000000000" pitchFamily="2" charset="0"/>
              <a:ea typeface="Roboto" panose="02000000000000000000" pitchFamily="2" charset="0"/>
            </a:endParaRPr>
          </a:p>
        </p:txBody>
      </p:sp>
      <p:pic>
        <p:nvPicPr>
          <p:cNvPr id="6" name="Image 5" descr="Une image contenant rose, intérieur, fleur&#10;&#10;Description générée automatiquement">
            <a:extLst>
              <a:ext uri="{FF2B5EF4-FFF2-40B4-BE49-F238E27FC236}">
                <a16:creationId xmlns:a16="http://schemas.microsoft.com/office/drawing/2014/main" id="{AA35930D-BBDA-FAC3-3BCF-0D14804A69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3965" y="4064853"/>
            <a:ext cx="4886708" cy="47855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7" descr="Une image contenant intérieur, échinoderme&#10;&#10;Description générée automatiquement">
            <a:extLst>
              <a:ext uri="{FF2B5EF4-FFF2-40B4-BE49-F238E27FC236}">
                <a16:creationId xmlns:a16="http://schemas.microsoft.com/office/drawing/2014/main" id="{6293FE52-67D3-A90C-9E49-B11C535D74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6379" y="4064853"/>
            <a:ext cx="5129633" cy="47855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ZoneTexte 8">
            <a:extLst>
              <a:ext uri="{FF2B5EF4-FFF2-40B4-BE49-F238E27FC236}">
                <a16:creationId xmlns:a16="http://schemas.microsoft.com/office/drawing/2014/main" id="{46620043-F5C3-4B11-B0FF-D0F97DF93546}"/>
              </a:ext>
            </a:extLst>
          </p:cNvPr>
          <p:cNvSpPr txBox="1"/>
          <p:nvPr/>
        </p:nvSpPr>
        <p:spPr>
          <a:xfrm>
            <a:off x="2823964" y="8960703"/>
            <a:ext cx="5024635" cy="830997"/>
          </a:xfrm>
          <a:prstGeom prst="rect">
            <a:avLst/>
          </a:prstGeom>
          <a:noFill/>
        </p:spPr>
        <p:txBody>
          <a:bodyPr wrap="square" rtlCol="0">
            <a:spAutoFit/>
          </a:bodyPr>
          <a:lstStyle/>
          <a:p>
            <a:pPr algn="ctr"/>
            <a:r>
              <a:rPr lang="en-US" sz="2400" b="1" dirty="0">
                <a:solidFill>
                  <a:schemeClr val="tx1">
                    <a:lumMod val="75000"/>
                    <a:lumOff val="25000"/>
                  </a:schemeClr>
                </a:solidFill>
                <a:ea typeface="Roboto Black" panose="02000000000000000000" pitchFamily="2" charset="0"/>
              </a:rPr>
              <a:t>De-stress, calm the skin and help reduce feelings of irritation.</a:t>
            </a:r>
          </a:p>
        </p:txBody>
      </p:sp>
      <p:sp>
        <p:nvSpPr>
          <p:cNvPr id="10" name="ZoneTexte 9">
            <a:extLst>
              <a:ext uri="{FF2B5EF4-FFF2-40B4-BE49-F238E27FC236}">
                <a16:creationId xmlns:a16="http://schemas.microsoft.com/office/drawing/2014/main" id="{DA11F943-DDC3-4DD0-9E87-83B66564F0DA}"/>
              </a:ext>
            </a:extLst>
          </p:cNvPr>
          <p:cNvSpPr txBox="1"/>
          <p:nvPr/>
        </p:nvSpPr>
        <p:spPr>
          <a:xfrm>
            <a:off x="10058400" y="8960703"/>
            <a:ext cx="6019799" cy="830997"/>
          </a:xfrm>
          <a:prstGeom prst="rect">
            <a:avLst/>
          </a:prstGeom>
          <a:noFill/>
        </p:spPr>
        <p:txBody>
          <a:bodyPr wrap="square" rtlCol="0">
            <a:spAutoFit/>
          </a:bodyPr>
          <a:lstStyle/>
          <a:p>
            <a:pPr algn="ctr"/>
            <a:r>
              <a:rPr lang="en-US" sz="2400" b="1" dirty="0">
                <a:solidFill>
                  <a:schemeClr val="tx1">
                    <a:lumMod val="75000"/>
                    <a:lumOff val="25000"/>
                  </a:schemeClr>
                </a:solidFill>
                <a:ea typeface="Roboto Black" panose="02000000000000000000" pitchFamily="2" charset="0"/>
              </a:rPr>
              <a:t>It helps the skin adapt to stress and fatigue.</a:t>
            </a:r>
            <a:br>
              <a:rPr lang="en-US" sz="2400" b="1" dirty="0">
                <a:solidFill>
                  <a:schemeClr val="tx1">
                    <a:lumMod val="75000"/>
                    <a:lumOff val="25000"/>
                  </a:schemeClr>
                </a:solidFill>
                <a:ea typeface="Roboto Black" panose="02000000000000000000" pitchFamily="2" charset="0"/>
              </a:rPr>
            </a:br>
            <a:r>
              <a:rPr lang="en-US" sz="2400" b="1" dirty="0">
                <a:solidFill>
                  <a:schemeClr val="tx1">
                    <a:lumMod val="75000"/>
                    <a:lumOff val="25000"/>
                  </a:schemeClr>
                </a:solidFill>
                <a:ea typeface="Roboto Black" panose="02000000000000000000" pitchFamily="2" charset="0"/>
              </a:rPr>
              <a:t>Anti-oxidant, Moisturizing.</a:t>
            </a:r>
          </a:p>
        </p:txBody>
      </p:sp>
    </p:spTree>
    <p:extLst>
      <p:ext uri="{BB962C8B-B14F-4D97-AF65-F5344CB8AC3E}">
        <p14:creationId xmlns:p14="http://schemas.microsoft.com/office/powerpoint/2010/main" val="113705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9" grpId="0"/>
      <p:bldP spid="10" grpId="0"/>
    </p:bldLst>
  </p:timing>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2">
      <a:majorFont>
        <a:latin typeface="KyivType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16555</TotalTime>
  <Words>8800</Words>
  <Application>Microsoft Office PowerPoint</Application>
  <PresentationFormat>Personnalisé</PresentationFormat>
  <Paragraphs>1090</Paragraphs>
  <Slides>60</Slides>
  <Notes>59</Notes>
  <HiddenSlides>7</HiddenSlides>
  <MMClips>0</MMClips>
  <ScaleCrop>false</ScaleCrop>
  <HeadingPairs>
    <vt:vector size="6" baseType="variant">
      <vt:variant>
        <vt:lpstr>Polices utilisées</vt:lpstr>
      </vt:variant>
      <vt:variant>
        <vt:i4>22</vt:i4>
      </vt:variant>
      <vt:variant>
        <vt:lpstr>Thème</vt:lpstr>
      </vt:variant>
      <vt:variant>
        <vt:i4>1</vt:i4>
      </vt:variant>
      <vt:variant>
        <vt:lpstr>Titres des diapositives</vt:lpstr>
      </vt:variant>
      <vt:variant>
        <vt:i4>60</vt:i4>
      </vt:variant>
    </vt:vector>
  </HeadingPairs>
  <TitlesOfParts>
    <vt:vector size="83" baseType="lpstr">
      <vt:lpstr>KyivType Sans</vt:lpstr>
      <vt:lpstr>Century Gothic</vt:lpstr>
      <vt:lpstr>Segoe UI</vt:lpstr>
      <vt:lpstr>Roboto</vt:lpstr>
      <vt:lpstr>Symbol</vt:lpstr>
      <vt:lpstr>Sofia Pro</vt:lpstr>
      <vt:lpstr>Halcom</vt:lpstr>
      <vt:lpstr>Arial</vt:lpstr>
      <vt:lpstr>Calibri</vt:lpstr>
      <vt:lpstr>Roboto </vt:lpstr>
      <vt:lpstr>Wingdings</vt:lpstr>
      <vt:lpstr>Roboto Medium</vt:lpstr>
      <vt:lpstr>Midnight Signature</vt:lpstr>
      <vt:lpstr>Roboto-Regular</vt:lpstr>
      <vt:lpstr>Times New Roman</vt:lpstr>
      <vt:lpstr>Helvetica</vt:lpstr>
      <vt:lpstr>KyivType Sans Medium2</vt:lpstr>
      <vt:lpstr>Roboto Black</vt:lpstr>
      <vt:lpstr>KyivType Sans2</vt:lpstr>
      <vt:lpstr>Roboto Light</vt:lpstr>
      <vt:lpstr>Helvetica Neue</vt:lpstr>
      <vt:lpstr>Freestyle Script</vt:lpstr>
      <vt:lpstr>1_Thème Office</vt:lpstr>
      <vt:lpstr>Welcome to the digital training SERUM CBD SLEEP THERAPY TREATMENT (PHYTO &amp; CBD)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Let's play!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Which serum,  for which need?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CBD SLEEP   THERAPY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Questions  and answers</vt:lpstr>
      <vt:lpstr>Thank you ! </vt:lpstr>
      <vt:lpstr>APPENDICES</vt:lpstr>
      <vt:lpstr>What's the difference between stem cells and native cells?</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trade Marketing plan</dc:title>
  <dc:creator>ANDRIEUX Karen</dc:creator>
  <cp:lastModifiedBy>BASSON Sophie</cp:lastModifiedBy>
  <cp:revision>196</cp:revision>
  <cp:lastPrinted>2023-12-18T11:41:46Z</cp:lastPrinted>
  <dcterms:created xsi:type="dcterms:W3CDTF">2006-08-16T00:00:00Z</dcterms:created>
  <dcterms:modified xsi:type="dcterms:W3CDTF">2024-02-29T10:31:41Z</dcterms:modified>
  <dc:identifier>DAFuc_8adhc</dc:identifier>
</cp:coreProperties>
</file>