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76" r:id="rId4"/>
    <p:sldId id="2108" r:id="rId5"/>
    <p:sldId id="289" r:id="rId6"/>
    <p:sldId id="2138" r:id="rId7"/>
    <p:sldId id="2134" r:id="rId8"/>
    <p:sldId id="290" r:id="rId9"/>
    <p:sldId id="260" r:id="rId10"/>
    <p:sldId id="261" r:id="rId11"/>
    <p:sldId id="262" r:id="rId12"/>
    <p:sldId id="263" r:id="rId13"/>
    <p:sldId id="264" r:id="rId14"/>
    <p:sldId id="2137" r:id="rId15"/>
    <p:sldId id="2133" r:id="rId16"/>
    <p:sldId id="2132" r:id="rId17"/>
    <p:sldId id="269" r:id="rId18"/>
    <p:sldId id="274" r:id="rId19"/>
    <p:sldId id="296" r:id="rId20"/>
    <p:sldId id="294" r:id="rId21"/>
    <p:sldId id="295" r:id="rId22"/>
    <p:sldId id="2136" r:id="rId23"/>
    <p:sldId id="297" r:id="rId24"/>
    <p:sldId id="213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DF5"/>
    <a:srgbClr val="D7E5F1"/>
    <a:srgbClr val="F0F0F0"/>
    <a:srgbClr val="CBDDED"/>
    <a:srgbClr val="E9F0F7"/>
    <a:srgbClr val="D5E3F0"/>
    <a:srgbClr val="FCF1E8"/>
    <a:srgbClr val="FF66CC"/>
    <a:srgbClr val="F7C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090" autoAdjust="0"/>
  </p:normalViewPr>
  <p:slideViewPr>
    <p:cSldViewPr snapToGrid="0" showGuides="1">
      <p:cViewPr varScale="1">
        <p:scale>
          <a:sx n="53" d="100"/>
          <a:sy n="53" d="100"/>
        </p:scale>
        <p:origin x="2748" y="60"/>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E83B0-258C-4AB3-BB53-702FFDEEAC02}" type="datetimeFigureOut">
              <a:rPr lang="fr-FR" smtClean="0"/>
              <a:t>02/05/2024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9BB4D-B8F6-4798-A38F-1C16112B70A7}" type="slidenum">
              <a:rPr lang="fr-FR" smtClean="0"/>
              <a:t>‹N°›</a:t>
            </a:fld>
            <a:endParaRPr lang="fr-FR"/>
          </a:p>
        </p:txBody>
      </p:sp>
    </p:spTree>
    <p:extLst>
      <p:ext uri="{BB962C8B-B14F-4D97-AF65-F5344CB8AC3E}">
        <p14:creationId xmlns:p14="http://schemas.microsoft.com/office/powerpoint/2010/main" val="185206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kern="1200" dirty="0">
                <a:solidFill>
                  <a:schemeClr val="tx1"/>
                </a:solidFill>
                <a:effectLst/>
                <a:latin typeface="+mn-lt"/>
                <a:ea typeface="+mn-ea"/>
                <a:cs typeface="+mn-cs"/>
              </a:rPr>
              <a:t>The eye contour area is a true mirror of our general well-being. A little fatigue or stress and dark circles appear.</a:t>
            </a:r>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3DA4F17-1590-4061-9E0E-E2E568F4F5D9}" type="slidenum">
              <a:rPr lang="fr-FR" smtClean="0"/>
              <a:t>3</a:t>
            </a:fld>
            <a:endParaRPr lang="fr-FR"/>
          </a:p>
        </p:txBody>
      </p:sp>
    </p:spTree>
    <p:extLst>
      <p:ext uri="{BB962C8B-B14F-4D97-AF65-F5344CB8AC3E}">
        <p14:creationId xmlns:p14="http://schemas.microsoft.com/office/powerpoint/2010/main" val="357616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660900" y="606425"/>
            <a:ext cx="5387975" cy="3032125"/>
          </a:xfrm>
        </p:spPr>
      </p:sp>
      <p:sp>
        <p:nvSpPr>
          <p:cNvPr id="3" name="Espace réservé des commentaires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EXCELLENCE CODE CONTOUR</a:t>
            </a: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high-performance </a:t>
            </a:r>
            <a:r>
              <a:rPr lang="fr-FR" sz="1200" kern="1200" dirty="0" err="1">
                <a:solidFill>
                  <a:schemeClr val="tx1"/>
                </a:solidFill>
                <a:effectLst/>
                <a:latin typeface="+mn-lt"/>
                <a:ea typeface="+mn-ea"/>
                <a:cs typeface="+mn-cs"/>
              </a:rPr>
              <a:t>eye-lip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treatment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globally</a:t>
            </a:r>
            <a:r>
              <a:rPr lang="fr-FR" sz="1200" kern="1200" dirty="0">
                <a:solidFill>
                  <a:schemeClr val="tx1"/>
                </a:solidFill>
                <a:effectLst/>
                <a:latin typeface="+mn-lt"/>
                <a:ea typeface="+mn-ea"/>
                <a:cs typeface="+mn-cs"/>
              </a:rPr>
              <a:t> on the </a:t>
            </a:r>
            <a:r>
              <a:rPr lang="fr-FR" sz="1200" kern="1200" dirty="0" err="1">
                <a:solidFill>
                  <a:schemeClr val="tx1"/>
                </a:solidFill>
                <a:effectLst/>
                <a:latin typeface="+mn-lt"/>
                <a:ea typeface="+mn-ea"/>
                <a:cs typeface="+mn-cs"/>
              </a:rPr>
              <a:t>signs</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aging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mark </a:t>
            </a:r>
            <a:r>
              <a:rPr lang="fr-FR" sz="1200" kern="1200" dirty="0" err="1">
                <a:solidFill>
                  <a:schemeClr val="tx1"/>
                </a:solidFill>
                <a:effectLst/>
                <a:latin typeface="+mn-lt"/>
                <a:ea typeface="+mn-ea"/>
                <a:cs typeface="+mn-cs"/>
              </a:rPr>
              <a:t>these</a:t>
            </a:r>
            <a:r>
              <a:rPr lang="fr-FR" sz="1200" kern="1200" dirty="0">
                <a:solidFill>
                  <a:schemeClr val="tx1"/>
                </a:solidFill>
                <a:effectLst/>
                <a:latin typeface="+mn-lt"/>
                <a:ea typeface="+mn-ea"/>
                <a:cs typeface="+mn-cs"/>
              </a:rPr>
              <a:t> sensitive areas.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rich</a:t>
            </a:r>
            <a:r>
              <a:rPr lang="fr-FR" sz="1200" kern="1200" dirty="0">
                <a:solidFill>
                  <a:schemeClr val="tx1"/>
                </a:solidFill>
                <a:effectLst/>
                <a:latin typeface="+mn-lt"/>
                <a:ea typeface="+mn-ea"/>
                <a:cs typeface="+mn-cs"/>
              </a:rPr>
              <a:t> formula, </a:t>
            </a:r>
            <a:r>
              <a:rPr lang="fr-FR" sz="1200" kern="1200" dirty="0" err="1">
                <a:solidFill>
                  <a:schemeClr val="tx1"/>
                </a:solidFill>
                <a:effectLst/>
                <a:latin typeface="+mn-lt"/>
                <a:ea typeface="+mn-ea"/>
                <a:cs typeface="+mn-cs"/>
              </a:rPr>
              <a:t>patented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silky</a:t>
            </a:r>
            <a:r>
              <a:rPr lang="fr-FR" sz="1200" kern="1200" dirty="0">
                <a:solidFill>
                  <a:schemeClr val="tx1"/>
                </a:solidFill>
                <a:effectLst/>
                <a:latin typeface="+mn-lt"/>
                <a:ea typeface="+mn-ea"/>
                <a:cs typeface="+mn-cs"/>
              </a:rPr>
              <a:t> texture </a:t>
            </a:r>
            <a:r>
              <a:rPr lang="fr-FR" sz="1200" kern="1200" dirty="0" err="1">
                <a:solidFill>
                  <a:schemeClr val="tx1"/>
                </a:solidFill>
                <a:effectLst/>
                <a:latin typeface="+mn-lt"/>
                <a:ea typeface="+mn-ea"/>
                <a:cs typeface="+mn-cs"/>
              </a:rPr>
              <a:t>significantly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improve</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skin's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firmness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elasticity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reducing</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appearance</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and fine </a:t>
            </a:r>
            <a:r>
              <a:rPr lang="fr-FR" sz="1200" kern="1200" dirty="0" err="1">
                <a:solidFill>
                  <a:schemeClr val="tx1"/>
                </a:solidFill>
                <a:effectLst/>
                <a:latin typeface="+mn-lt"/>
                <a:ea typeface="+mn-ea"/>
                <a:cs typeface="+mn-cs"/>
              </a:rPr>
              <a:t>lines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puffiness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Perfectly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contour area </a:t>
            </a:r>
            <a:r>
              <a:rPr lang="fr-FR" sz="1200" kern="1200" dirty="0" err="1">
                <a:solidFill>
                  <a:schemeClr val="tx1"/>
                </a:solidFill>
                <a:effectLst/>
                <a:latin typeface="+mn-lt"/>
                <a:ea typeface="+mn-ea"/>
                <a:cs typeface="+mn-cs"/>
              </a:rPr>
              <a:t>becomes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smoother</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firmer</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eyelids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appear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lifted</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contour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redefined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plumped</a:t>
            </a:r>
            <a:r>
              <a:rPr lang="fr-FR" sz="1200" kern="1200" dirty="0">
                <a:solidFill>
                  <a:schemeClr val="tx1"/>
                </a:solidFill>
                <a:effectLst/>
                <a:latin typeface="+mn-lt"/>
                <a:ea typeface="+mn-ea"/>
                <a:cs typeface="+mn-cs"/>
              </a:rPr>
              <a:t> up. </a:t>
            </a:r>
            <a:r>
              <a:rPr lang="fr-FR" sz="1200" kern="1200" dirty="0" err="1">
                <a:solidFill>
                  <a:schemeClr val="tx1"/>
                </a:solidFill>
                <a:effectLst/>
                <a:latin typeface="+mn-lt"/>
                <a:ea typeface="+mn-ea"/>
                <a:cs typeface="+mn-cs"/>
              </a:rPr>
              <a:t>Thanks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ice</a:t>
            </a:r>
            <a:r>
              <a:rPr lang="fr-FR" sz="1200" kern="1200" dirty="0">
                <a:solidFill>
                  <a:schemeClr val="tx1"/>
                </a:solidFill>
                <a:effectLst/>
                <a:latin typeface="+mn-lt"/>
                <a:ea typeface="+mn-ea"/>
                <a:cs typeface="+mn-cs"/>
              </a:rPr>
              <a:t>-cube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applicator</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pink</a:t>
            </a:r>
            <a:r>
              <a:rPr lang="fr-FR" sz="1200" kern="1200" dirty="0">
                <a:solidFill>
                  <a:schemeClr val="tx1"/>
                </a:solidFill>
                <a:effectLst/>
                <a:latin typeface="+mn-lt"/>
                <a:ea typeface="+mn-ea"/>
                <a:cs typeface="+mn-cs"/>
              </a:rPr>
              <a:t> pigments, Excellence Code Contours </a:t>
            </a:r>
            <a:r>
              <a:rPr lang="fr-FR" sz="1200" kern="1200" dirty="0" err="1">
                <a:solidFill>
                  <a:schemeClr val="tx1"/>
                </a:solidFill>
                <a:effectLst/>
                <a:latin typeface="+mn-lt"/>
                <a:ea typeface="+mn-ea"/>
                <a:cs typeface="+mn-cs"/>
              </a:rPr>
              <a:t>illuminates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refreshes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appear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rejuvenated</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The global anti-</a:t>
            </a:r>
            <a:r>
              <a:rPr lang="fr-FR" sz="1200" kern="1200" dirty="0" err="1">
                <a:solidFill>
                  <a:schemeClr val="tx1"/>
                </a:solidFill>
                <a:effectLst/>
                <a:latin typeface="+mn-lt"/>
                <a:ea typeface="+mn-ea"/>
                <a:cs typeface="+mn-cs"/>
              </a:rPr>
              <a:t>aging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care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5 patents</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"I have more and more </a:t>
            </a:r>
            <a:r>
              <a:rPr lang="fr-FR" sz="1200" kern="1200" dirty="0" err="1">
                <a:solidFill>
                  <a:schemeClr val="tx1"/>
                </a:solidFill>
                <a:effectLst/>
                <a:latin typeface="+mn-lt"/>
                <a:ea typeface="+mn-ea"/>
                <a:cs typeface="+mn-cs"/>
              </a:rPr>
              <a:t>pouches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"I have </a:t>
            </a:r>
            <a:r>
              <a:rPr lang="fr-FR" sz="1200" kern="1200" dirty="0" err="1">
                <a:solidFill>
                  <a:schemeClr val="tx1"/>
                </a:solidFill>
                <a:effectLst/>
                <a:latin typeface="+mn-lt"/>
                <a:ea typeface="+mn-ea"/>
                <a:cs typeface="+mn-cs"/>
              </a:rPr>
              <a:t>deep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upper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eyelid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drooping</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"I have pigment spots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have </a:t>
            </a:r>
            <a:r>
              <a:rPr lang="fr-FR" sz="1200" kern="1200" dirty="0" err="1">
                <a:solidFill>
                  <a:schemeClr val="tx1"/>
                </a:solidFill>
                <a:effectLst/>
                <a:latin typeface="+mn-lt"/>
                <a:ea typeface="+mn-ea"/>
                <a:cs typeface="+mn-cs"/>
              </a:rPr>
              <a:t>appeared</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Konjac</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Hyaluronic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plumping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plumps</a:t>
            </a:r>
            <a:r>
              <a:rPr lang="fr-FR" sz="1200" kern="1200" dirty="0">
                <a:solidFill>
                  <a:schemeClr val="tx1"/>
                </a:solidFill>
                <a:effectLst/>
                <a:latin typeface="+mn-lt"/>
                <a:ea typeface="+mn-ea"/>
                <a:cs typeface="+mn-cs"/>
              </a:rPr>
              <a:t> up the </a:t>
            </a:r>
            <a:r>
              <a:rPr lang="fr-FR" sz="1200" kern="1200" dirty="0" err="1">
                <a:solidFill>
                  <a:schemeClr val="tx1"/>
                </a:solidFill>
                <a:effectLst/>
                <a:latin typeface="+mn-lt"/>
                <a:ea typeface="+mn-ea"/>
                <a:cs typeface="+mn-cs"/>
              </a:rPr>
              <a:t>wrinkle</a:t>
            </a:r>
            <a:r>
              <a:rPr lang="fr-FR" sz="1200" kern="1200" dirty="0">
                <a:solidFill>
                  <a:schemeClr val="tx1"/>
                </a:solidFill>
                <a:effectLst/>
                <a:latin typeface="+mn-lt"/>
                <a:ea typeface="+mn-ea"/>
                <a:cs typeface="+mn-cs"/>
              </a:rPr>
              <a:t> up to 6 times)</a:t>
            </a:r>
          </a:p>
          <a:p>
            <a:pPr lvl="0"/>
            <a:r>
              <a:rPr lang="fr-FR" sz="1200" kern="1200" dirty="0">
                <a:solidFill>
                  <a:schemeClr val="tx1"/>
                </a:solidFill>
                <a:effectLst/>
                <a:latin typeface="+mn-lt"/>
                <a:ea typeface="+mn-ea"/>
                <a:cs typeface="+mn-cs"/>
              </a:rPr>
              <a:t>Divine </a:t>
            </a:r>
            <a:r>
              <a:rPr lang="fr-FR" sz="1200" kern="1200" dirty="0" err="1">
                <a:solidFill>
                  <a:schemeClr val="tx1"/>
                </a:solidFill>
                <a:effectLst/>
                <a:latin typeface="+mn-lt"/>
                <a:ea typeface="+mn-ea"/>
                <a:cs typeface="+mn-cs"/>
              </a:rPr>
              <a:t>herb</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silk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tree</a:t>
            </a:r>
            <a:r>
              <a:rPr lang="fr-FR" sz="1200" kern="1200" dirty="0">
                <a:solidFill>
                  <a:schemeClr val="tx1"/>
                </a:solidFill>
                <a:effectLst/>
                <a:latin typeface="+mn-lt"/>
                <a:ea typeface="+mn-ea"/>
                <a:cs typeface="+mn-cs"/>
              </a:rPr>
              <a:t>: lifting</a:t>
            </a:r>
          </a:p>
          <a:p>
            <a:r>
              <a:rPr lang="fr-FR" sz="1200" kern="1200" dirty="0">
                <a:solidFill>
                  <a:schemeClr val="tx1"/>
                </a:solidFill>
                <a:effectLst/>
                <a:latin typeface="+mn-lt"/>
                <a:ea typeface="+mn-ea"/>
                <a:cs typeface="+mn-cs"/>
              </a:rPr>
              <a:t>The </a:t>
            </a:r>
            <a:r>
              <a:rPr lang="fr-FR" sz="1200" kern="1200" dirty="0" err="1">
                <a:solidFill>
                  <a:schemeClr val="tx1"/>
                </a:solidFill>
                <a:effectLst/>
                <a:latin typeface="+mn-lt"/>
                <a:ea typeface="+mn-ea"/>
                <a:cs typeface="+mn-cs"/>
              </a:rPr>
              <a:t>flowers</a:t>
            </a:r>
            <a:r>
              <a:rPr lang="fr-FR" sz="1200" kern="1200" dirty="0">
                <a:solidFill>
                  <a:schemeClr val="tx1"/>
                </a:solidFill>
                <a:effectLst/>
                <a:latin typeface="+mn-lt"/>
                <a:ea typeface="+mn-ea"/>
                <a:cs typeface="+mn-cs"/>
              </a:rPr>
              <a:t> of the </a:t>
            </a:r>
            <a:r>
              <a:rPr lang="fr-FR" sz="1200" kern="1200" dirty="0" err="1">
                <a:solidFill>
                  <a:schemeClr val="tx1"/>
                </a:solidFill>
                <a:effectLst/>
                <a:latin typeface="+mn-lt"/>
                <a:ea typeface="+mn-ea"/>
                <a:cs typeface="+mn-cs"/>
              </a:rPr>
              <a:t>silk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tree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form</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graceful</a:t>
            </a:r>
            <a:r>
              <a:rPr lang="fr-FR" sz="1200" kern="1200" dirty="0">
                <a:solidFill>
                  <a:schemeClr val="tx1"/>
                </a:solidFill>
                <a:effectLst/>
                <a:latin typeface="+mn-lt"/>
                <a:ea typeface="+mn-ea"/>
                <a:cs typeface="+mn-cs"/>
              </a:rPr>
              <a:t> plume, </a:t>
            </a:r>
            <a:r>
              <a:rPr lang="fr-FR" sz="1200" kern="1200" dirty="0" err="1">
                <a:solidFill>
                  <a:schemeClr val="tx1"/>
                </a:solidFill>
                <a:effectLst/>
                <a:latin typeface="+mn-lt"/>
                <a:ea typeface="+mn-ea"/>
                <a:cs typeface="+mn-cs"/>
              </a:rPr>
              <a:t>generally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pink</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colour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reminiscent</a:t>
            </a:r>
            <a:r>
              <a:rPr lang="fr-FR" sz="1200" kern="1200" dirty="0">
                <a:solidFill>
                  <a:schemeClr val="tx1"/>
                </a:solidFill>
                <a:effectLst/>
                <a:latin typeface="+mn-lt"/>
                <a:ea typeface="+mn-ea"/>
                <a:cs typeface="+mn-cs"/>
              </a:rPr>
              <a:t> of the </a:t>
            </a:r>
            <a:r>
              <a:rPr lang="fr-FR" sz="1200" kern="1200" dirty="0" err="1">
                <a:solidFill>
                  <a:schemeClr val="tx1"/>
                </a:solidFill>
                <a:effectLst/>
                <a:latin typeface="+mn-lt"/>
                <a:ea typeface="+mn-ea"/>
                <a:cs typeface="+mn-cs"/>
              </a:rPr>
              <a:t>silky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brushes</a:t>
            </a:r>
            <a:r>
              <a:rPr lang="fr-FR" sz="1200" kern="1200" dirty="0">
                <a:solidFill>
                  <a:schemeClr val="tx1"/>
                </a:solidFill>
                <a:effectLst/>
                <a:latin typeface="+mn-lt"/>
                <a:ea typeface="+mn-ea"/>
                <a:cs typeface="+mn-cs"/>
              </a:rPr>
              <a:t> of make-up </a:t>
            </a:r>
            <a:r>
              <a:rPr lang="fr-FR" sz="1200" kern="1200" dirty="0" err="1">
                <a:solidFill>
                  <a:schemeClr val="tx1"/>
                </a:solidFill>
                <a:effectLst/>
                <a:latin typeface="+mn-lt"/>
                <a:ea typeface="+mn-ea"/>
                <a:cs typeface="+mn-cs"/>
              </a:rPr>
              <a:t>artists</a:t>
            </a:r>
            <a:r>
              <a:rPr lang="fr-FR" sz="1200" kern="1200" dirty="0">
                <a:solidFill>
                  <a:schemeClr val="tx1"/>
                </a:solidFill>
                <a:effectLst/>
                <a:latin typeface="+mn-lt"/>
                <a:ea typeface="+mn-ea"/>
                <a:cs typeface="+mn-cs"/>
              </a:rPr>
              <a:t> or </a:t>
            </a:r>
            <a:r>
              <a:rPr lang="fr-FR" sz="1200" kern="1200" dirty="0" err="1">
                <a:solidFill>
                  <a:schemeClr val="tx1"/>
                </a:solidFill>
                <a:effectLst/>
                <a:latin typeface="+mn-lt"/>
                <a:ea typeface="+mn-ea"/>
                <a:cs typeface="+mn-cs"/>
              </a:rPr>
              <a:t>eyelashes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leaves</a:t>
            </a:r>
            <a:r>
              <a:rPr lang="fr-FR" sz="1200" kern="1200" dirty="0">
                <a:solidFill>
                  <a:schemeClr val="tx1"/>
                </a:solidFill>
                <a:effectLst/>
                <a:latin typeface="+mn-lt"/>
                <a:ea typeface="+mn-ea"/>
                <a:cs typeface="+mn-cs"/>
              </a:rPr>
              <a:t> have the </a:t>
            </a:r>
            <a:r>
              <a:rPr lang="fr-FR" sz="1200" kern="1200" dirty="0" err="1">
                <a:solidFill>
                  <a:schemeClr val="tx1"/>
                </a:solidFill>
                <a:effectLst/>
                <a:latin typeface="+mn-lt"/>
                <a:ea typeface="+mn-ea"/>
                <a:cs typeface="+mn-cs"/>
              </a:rPr>
              <a:t>particularity</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opening</a:t>
            </a:r>
            <a:r>
              <a:rPr lang="fr-FR" sz="1200" kern="1200" dirty="0">
                <a:solidFill>
                  <a:schemeClr val="tx1"/>
                </a:solidFill>
                <a:effectLst/>
                <a:latin typeface="+mn-lt"/>
                <a:ea typeface="+mn-ea"/>
                <a:cs typeface="+mn-cs"/>
              </a:rPr>
              <a:t> in the sunlight and </a:t>
            </a:r>
            <a:r>
              <a:rPr lang="fr-FR" sz="1200" kern="1200" dirty="0" err="1">
                <a:solidFill>
                  <a:schemeClr val="tx1"/>
                </a:solidFill>
                <a:effectLst/>
                <a:latin typeface="+mn-lt"/>
                <a:ea typeface="+mn-ea"/>
                <a:cs typeface="+mn-cs"/>
              </a:rPr>
              <a:t>closing</a:t>
            </a:r>
            <a:r>
              <a:rPr lang="fr-FR" sz="1200" kern="1200" dirty="0">
                <a:solidFill>
                  <a:schemeClr val="tx1"/>
                </a:solidFill>
                <a:effectLst/>
                <a:latin typeface="+mn-lt"/>
                <a:ea typeface="+mn-ea"/>
                <a:cs typeface="+mn-cs"/>
              </a:rPr>
              <a:t> at night, a </a:t>
            </a:r>
            <a:r>
              <a:rPr lang="fr-FR" sz="1200" kern="1200" dirty="0" err="1">
                <a:solidFill>
                  <a:schemeClr val="tx1"/>
                </a:solidFill>
                <a:effectLst/>
                <a:latin typeface="+mn-lt"/>
                <a:ea typeface="+mn-ea"/>
                <a:cs typeface="+mn-cs"/>
              </a:rPr>
              <a:t>phenomenon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called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nyctinasty</a:t>
            </a:r>
            <a:r>
              <a:rPr lang="fr-FR" sz="1200" kern="1200" dirty="0">
                <a:solidFill>
                  <a:schemeClr val="tx1"/>
                </a:solidFill>
                <a:effectLst/>
                <a:latin typeface="+mn-lt"/>
                <a:ea typeface="+mn-ea"/>
                <a:cs typeface="+mn-cs"/>
              </a:rPr>
              <a:t>. This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Persian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poets</a:t>
            </a:r>
            <a:r>
              <a:rPr lang="fr-FR" sz="1200" kern="1200" dirty="0">
                <a:solidFill>
                  <a:schemeClr val="tx1"/>
                </a:solidFill>
                <a:effectLst/>
                <a:latin typeface="+mn-lt"/>
                <a:ea typeface="+mn-ea"/>
                <a:cs typeface="+mn-cs"/>
              </a:rPr>
              <a:t> have </a:t>
            </a:r>
            <a:r>
              <a:rPr lang="fr-FR" sz="1200" kern="1200" dirty="0" err="1">
                <a:solidFill>
                  <a:schemeClr val="tx1"/>
                </a:solidFill>
                <a:effectLst/>
                <a:latin typeface="+mn-lt"/>
                <a:ea typeface="+mn-ea"/>
                <a:cs typeface="+mn-cs"/>
              </a:rPr>
              <a:t>nicknamed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the "night </a:t>
            </a:r>
            <a:r>
              <a:rPr lang="fr-FR" sz="1200" kern="1200" dirty="0" err="1">
                <a:solidFill>
                  <a:schemeClr val="tx1"/>
                </a:solidFill>
                <a:effectLst/>
                <a:latin typeface="+mn-lt"/>
                <a:ea typeface="+mn-ea"/>
                <a:cs typeface="+mn-cs"/>
              </a:rPr>
              <a:t>sleeper</a:t>
            </a:r>
            <a:r>
              <a:rPr lang="fr-FR" sz="1200" kern="1200" dirty="0">
                <a:solidFill>
                  <a:schemeClr val="tx1"/>
                </a:solidFill>
                <a:effectLst/>
                <a:latin typeface="+mn-lt"/>
                <a:ea typeface="+mn-ea"/>
                <a:cs typeface="+mn-cs"/>
              </a:rPr>
              <a:t>".</a:t>
            </a:r>
          </a:p>
          <a:p>
            <a:pPr lvl="0"/>
            <a:r>
              <a:rPr lang="fr-FR" sz="1200" kern="1200" dirty="0">
                <a:solidFill>
                  <a:schemeClr val="tx1"/>
                </a:solidFill>
                <a:effectLst/>
                <a:latin typeface="+mn-lt"/>
                <a:ea typeface="+mn-ea"/>
                <a:cs typeface="+mn-cs"/>
              </a:rPr>
              <a:t>White lupin + </a:t>
            </a:r>
            <a:r>
              <a:rPr lang="fr-FR" sz="1200" kern="1200" dirty="0" err="1">
                <a:solidFill>
                  <a:schemeClr val="tx1"/>
                </a:solidFill>
                <a:effectLst/>
                <a:latin typeface="+mn-lt"/>
                <a:ea typeface="+mn-ea"/>
                <a:cs typeface="+mn-cs"/>
              </a:rPr>
              <a:t>alfalfa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draining</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Thanks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richness</a:t>
            </a:r>
            <a:r>
              <a:rPr lang="fr-FR" sz="1200" kern="1200" dirty="0">
                <a:solidFill>
                  <a:schemeClr val="tx1"/>
                </a:solidFill>
                <a:effectLst/>
                <a:latin typeface="+mn-lt"/>
                <a:ea typeface="+mn-ea"/>
                <a:cs typeface="+mn-cs"/>
              </a:rPr>
              <a:t> in oligopeptides and oligosaccharides, white lupin </a:t>
            </a:r>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puffiness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under</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by </a:t>
            </a:r>
            <a:r>
              <a:rPr lang="fr-FR" sz="1200" kern="1200" dirty="0" err="1">
                <a:solidFill>
                  <a:schemeClr val="tx1"/>
                </a:solidFill>
                <a:effectLst/>
                <a:latin typeface="+mn-lt"/>
                <a:ea typeface="+mn-ea"/>
                <a:cs typeface="+mn-cs"/>
              </a:rPr>
              <a:t>stimulating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lymphatic</a:t>
            </a:r>
            <a:r>
              <a:rPr lang="fr-FR" sz="1200" kern="1200" dirty="0">
                <a:solidFill>
                  <a:schemeClr val="tx1"/>
                </a:solidFill>
                <a:effectLst/>
                <a:latin typeface="+mn-lt"/>
                <a:ea typeface="+mn-ea"/>
                <a:cs typeface="+mn-cs"/>
              </a:rPr>
              <a:t> drainage to </a:t>
            </a:r>
            <a:r>
              <a:rPr lang="fr-FR" sz="1200" kern="1200" dirty="0" err="1">
                <a:solidFill>
                  <a:schemeClr val="tx1"/>
                </a:solidFill>
                <a:effectLst/>
                <a:latin typeface="+mn-lt"/>
                <a:ea typeface="+mn-ea"/>
                <a:cs typeface="+mn-cs"/>
              </a:rPr>
              <a:t>promote</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elimination</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liquids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present</a:t>
            </a:r>
            <a:r>
              <a:rPr lang="fr-FR" sz="1200" kern="1200" dirty="0">
                <a:solidFill>
                  <a:schemeClr val="tx1"/>
                </a:solidFill>
                <a:effectLst/>
                <a:latin typeface="+mn-lt"/>
                <a:ea typeface="+mn-ea"/>
                <a:cs typeface="+mn-cs"/>
              </a:rPr>
              <a:t> in the skin tissue, </a:t>
            </a:r>
            <a:r>
              <a:rPr lang="fr-FR" sz="1200" kern="1200" dirty="0" err="1">
                <a:solidFill>
                  <a:schemeClr val="tx1"/>
                </a:solidFill>
                <a:effectLst/>
                <a:latin typeface="+mn-lt"/>
                <a:ea typeface="+mn-ea"/>
                <a:cs typeface="+mn-cs"/>
              </a:rPr>
              <a:t>reducing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oedema</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and </a:t>
            </a:r>
            <a:r>
              <a:rPr lang="fr-FR" sz="1200" kern="1200" dirty="0" err="1">
                <a:solidFill>
                  <a:schemeClr val="tx1"/>
                </a:solidFill>
                <a:effectLst/>
                <a:latin typeface="+mn-lt"/>
                <a:ea typeface="+mn-ea"/>
                <a:cs typeface="+mn-cs"/>
              </a:rPr>
              <a:t>limits</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slackening</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strengthen</a:t>
            </a:r>
            <a:r>
              <a:rPr lang="fr-FR" sz="1200" kern="1200" dirty="0">
                <a:solidFill>
                  <a:schemeClr val="tx1"/>
                </a:solidFill>
                <a:effectLst/>
                <a:latin typeface="+mn-lt"/>
                <a:ea typeface="+mn-ea"/>
                <a:cs typeface="+mn-cs"/>
              </a:rPr>
              <a:t> the fine and fragile skin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Acanthus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Leaf</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Thistle</a:t>
            </a:r>
            <a:r>
              <a:rPr lang="fr-FR" sz="1200" kern="1200" dirty="0">
                <a:solidFill>
                  <a:schemeClr val="tx1"/>
                </a:solidFill>
                <a:effectLst/>
                <a:latin typeface="+mn-lt"/>
                <a:ea typeface="+mn-ea"/>
                <a:cs typeface="+mn-cs"/>
              </a:rPr>
              <a:t> : Repairer </a:t>
            </a:r>
          </a:p>
          <a:p>
            <a:pPr lvl="0"/>
            <a:r>
              <a:rPr lang="fr-FR" sz="1200" kern="1200" dirty="0" err="1">
                <a:solidFill>
                  <a:schemeClr val="tx1"/>
                </a:solidFill>
                <a:effectLst/>
                <a:latin typeface="+mn-lt"/>
                <a:ea typeface="+mn-ea"/>
                <a:cs typeface="+mn-cs"/>
              </a:rPr>
              <a:t>Red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Ague</a:t>
            </a:r>
            <a:r>
              <a:rPr lang="fr-FR" sz="1200" kern="1200" dirty="0">
                <a:solidFill>
                  <a:schemeClr val="tx1"/>
                </a:solidFill>
                <a:effectLst/>
                <a:latin typeface="+mn-lt"/>
                <a:ea typeface="+mn-ea"/>
                <a:cs typeface="+mn-cs"/>
              </a:rPr>
              <a:t> + Great Nasturtium = </a:t>
            </a:r>
            <a:r>
              <a:rPr lang="fr-FR" sz="1200" kern="1200" dirty="0" err="1">
                <a:solidFill>
                  <a:schemeClr val="tx1"/>
                </a:solidFill>
                <a:effectLst/>
                <a:latin typeface="+mn-lt"/>
                <a:ea typeface="+mn-ea"/>
                <a:cs typeface="+mn-cs"/>
              </a:rPr>
              <a:t>uniformity</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soft focus </a:t>
            </a:r>
            <a:r>
              <a:rPr lang="fr-FR" sz="1200" kern="1200" dirty="0" err="1">
                <a:solidFill>
                  <a:schemeClr val="tx1"/>
                </a:solidFill>
                <a:effectLst/>
                <a:latin typeface="+mn-lt"/>
                <a:ea typeface="+mn-ea"/>
                <a:cs typeface="+mn-cs"/>
              </a:rPr>
              <a:t>powder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illuminator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Mineral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material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validated</a:t>
            </a:r>
            <a:r>
              <a:rPr lang="fr-FR" sz="1200" kern="1200" dirty="0">
                <a:solidFill>
                  <a:schemeClr val="tx1"/>
                </a:solidFill>
                <a:effectLst/>
                <a:latin typeface="+mn-lt"/>
                <a:ea typeface="+mn-ea"/>
                <a:cs typeface="+mn-cs"/>
              </a:rPr>
              <a:t> by </a:t>
            </a:r>
            <a:r>
              <a:rPr lang="fr-FR" sz="1200" kern="1200" dirty="0" err="1">
                <a:solidFill>
                  <a:schemeClr val="tx1"/>
                </a:solidFill>
                <a:effectLst/>
                <a:latin typeface="+mn-lt"/>
                <a:ea typeface="+mn-ea"/>
                <a:cs typeface="+mn-cs"/>
              </a:rPr>
              <a:t>ecocert</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Silica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encapsulating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titanium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dioxide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masks</a:t>
            </a:r>
            <a:r>
              <a:rPr lang="fr-FR" sz="1200" kern="1200" dirty="0">
                <a:solidFill>
                  <a:schemeClr val="tx1"/>
                </a:solidFill>
                <a:effectLst/>
                <a:latin typeface="+mn-lt"/>
                <a:ea typeface="+mn-ea"/>
                <a:cs typeface="+mn-cs"/>
              </a:rPr>
              <a:t> imperfections by </a:t>
            </a:r>
            <a:r>
              <a:rPr lang="fr-FR" sz="1200" kern="1200" dirty="0" err="1">
                <a:solidFill>
                  <a:schemeClr val="tx1"/>
                </a:solidFill>
                <a:effectLst/>
                <a:latin typeface="+mn-lt"/>
                <a:ea typeface="+mn-ea"/>
                <a:cs typeface="+mn-cs"/>
              </a:rPr>
              <a:t>blurring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them</a:t>
            </a:r>
            <a:r>
              <a:rPr lang="fr-FR" sz="1200" kern="1200" dirty="0">
                <a:solidFill>
                  <a:schemeClr val="tx1"/>
                </a:solidFill>
                <a:effectLst/>
                <a:latin typeface="+mn-lt"/>
                <a:ea typeface="+mn-ea"/>
                <a:cs typeface="+mn-cs"/>
              </a:rPr>
              <a:t>)</a:t>
            </a: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Remove</a:t>
            </a:r>
            <a:r>
              <a:rPr lang="fr-FR" sz="1200" kern="1200" dirty="0">
                <a:solidFill>
                  <a:schemeClr val="tx1"/>
                </a:solidFill>
                <a:effectLst/>
                <a:latin typeface="+mn-lt"/>
                <a:ea typeface="+mn-ea"/>
                <a:cs typeface="+mn-cs"/>
              </a:rPr>
              <a:t> make-up and </a:t>
            </a:r>
            <a:r>
              <a:rPr lang="fr-FR" sz="1200" kern="1200" dirty="0" err="1">
                <a:solidFill>
                  <a:schemeClr val="tx1"/>
                </a:solidFill>
                <a:effectLst/>
                <a:latin typeface="+mn-lt"/>
                <a:ea typeface="+mn-ea"/>
                <a:cs typeface="+mn-cs"/>
              </a:rPr>
              <a:t>cleanse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face </a:t>
            </a:r>
            <a:r>
              <a:rPr lang="fr-FR" sz="1200" kern="1200" dirty="0" err="1">
                <a:solidFill>
                  <a:schemeClr val="tx1"/>
                </a:solidFill>
                <a:effectLst/>
                <a:latin typeface="+mn-lt"/>
                <a:ea typeface="+mn-ea"/>
                <a:cs typeface="+mn-cs"/>
              </a:rPr>
              <a:t>thoroughly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Yon-Ka Lotion </a:t>
            </a:r>
            <a:r>
              <a:rPr lang="fr-FR" sz="1200" kern="1200" dirty="0" err="1">
                <a:solidFill>
                  <a:schemeClr val="tx1"/>
                </a:solidFill>
                <a:effectLst/>
                <a:latin typeface="+mn-lt"/>
                <a:ea typeface="+mn-ea"/>
                <a:cs typeface="+mn-cs"/>
              </a:rPr>
              <a:t>adapted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type. 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small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amount</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Massage the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index </a:t>
            </a:r>
            <a:r>
              <a:rPr lang="fr-FR" sz="1200" kern="1200" dirty="0" err="1">
                <a:solidFill>
                  <a:schemeClr val="tx1"/>
                </a:solidFill>
                <a:effectLst/>
                <a:latin typeface="+mn-lt"/>
                <a:ea typeface="+mn-ea"/>
                <a:cs typeface="+mn-cs"/>
              </a:rPr>
              <a:t>finger</a:t>
            </a:r>
            <a:r>
              <a:rPr lang="fr-FR" sz="1200" kern="1200" dirty="0">
                <a:solidFill>
                  <a:schemeClr val="tx1"/>
                </a:solidFill>
                <a:effectLst/>
                <a:latin typeface="+mn-lt"/>
                <a:ea typeface="+mn-ea"/>
                <a:cs typeface="+mn-cs"/>
              </a:rPr>
              <a:t> or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tip of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applicator</a:t>
            </a:r>
            <a:r>
              <a:rPr lang="fr-FR" sz="1200" kern="1200" dirty="0">
                <a:solidFill>
                  <a:schemeClr val="tx1"/>
                </a:solidFill>
                <a:effectLst/>
                <a:latin typeface="+mn-lt"/>
                <a:ea typeface="+mn-ea"/>
                <a:cs typeface="+mn-cs"/>
              </a:rPr>
              <a:t> tube for a cool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Repeat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each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movement</a:t>
            </a:r>
            <a:r>
              <a:rPr lang="fr-FR" sz="1200" kern="1200" dirty="0">
                <a:solidFill>
                  <a:schemeClr val="tx1"/>
                </a:solidFill>
                <a:effectLst/>
                <a:latin typeface="+mn-lt"/>
                <a:ea typeface="+mn-ea"/>
                <a:cs typeface="+mn-cs"/>
              </a:rPr>
              <a:t> 3 times in a </a:t>
            </a:r>
            <a:r>
              <a:rPr lang="fr-FR" sz="1200" kern="1200" dirty="0" err="1">
                <a:solidFill>
                  <a:schemeClr val="tx1"/>
                </a:solidFill>
                <a:effectLst/>
                <a:latin typeface="+mn-lt"/>
                <a:ea typeface="+mn-ea"/>
                <a:cs typeface="+mn-cs"/>
              </a:rPr>
              <a:t>row</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insisting</a:t>
            </a:r>
            <a:r>
              <a:rPr lang="fr-FR" sz="1200" kern="1200" dirty="0">
                <a:solidFill>
                  <a:schemeClr val="tx1"/>
                </a:solidFill>
                <a:effectLst/>
                <a:latin typeface="+mn-lt"/>
                <a:ea typeface="+mn-ea"/>
                <a:cs typeface="+mn-cs"/>
              </a:rPr>
              <a:t> on the </a:t>
            </a:r>
            <a:r>
              <a:rPr lang="fr-FR" sz="1200" kern="1200" dirty="0" err="1">
                <a:solidFill>
                  <a:schemeClr val="tx1"/>
                </a:solidFill>
                <a:effectLst/>
                <a:latin typeface="+mn-lt"/>
                <a:ea typeface="+mn-ea"/>
                <a:cs typeface="+mn-cs"/>
              </a:rPr>
              <a:t>crow's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94%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signs</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aging</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contours for mature skin are </a:t>
            </a:r>
            <a:r>
              <a:rPr lang="fr-FR" sz="1200" kern="1200" dirty="0" err="1">
                <a:solidFill>
                  <a:schemeClr val="tx1"/>
                </a:solidFill>
                <a:effectLst/>
                <a:latin typeface="+mn-lt"/>
                <a:ea typeface="+mn-ea"/>
                <a:cs typeface="+mn-cs"/>
              </a:rPr>
              <a:t>smoothed</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High </a:t>
            </a:r>
            <a:r>
              <a:rPr lang="fr-FR" sz="1200" kern="1200" dirty="0" err="1">
                <a:solidFill>
                  <a:schemeClr val="tx1"/>
                </a:solidFill>
                <a:effectLst/>
                <a:latin typeface="+mn-lt"/>
                <a:ea typeface="+mn-ea"/>
                <a:cs typeface="+mn-cs"/>
              </a:rPr>
              <a:t>precision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ice</a:t>
            </a:r>
            <a:r>
              <a:rPr lang="fr-FR" sz="1200" kern="1200" dirty="0">
                <a:solidFill>
                  <a:schemeClr val="tx1"/>
                </a:solidFill>
                <a:effectLst/>
                <a:latin typeface="+mn-lt"/>
                <a:ea typeface="+mn-ea"/>
                <a:cs typeface="+mn-cs"/>
              </a:rPr>
              <a:t> cube </a:t>
            </a:r>
            <a:r>
              <a:rPr lang="fr-FR" sz="1200" kern="1200" dirty="0" err="1">
                <a:solidFill>
                  <a:schemeClr val="tx1"/>
                </a:solidFill>
                <a:effectLst/>
                <a:latin typeface="+mn-lt"/>
                <a:ea typeface="+mn-ea"/>
                <a:cs typeface="+mn-cs"/>
              </a:rPr>
              <a:t>applicator</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All contours are </a:t>
            </a:r>
            <a:r>
              <a:rPr lang="fr-FR" sz="1200" kern="1200" dirty="0" err="1">
                <a:solidFill>
                  <a:schemeClr val="tx1"/>
                </a:solidFill>
                <a:effectLst/>
                <a:latin typeface="+mn-lt"/>
                <a:ea typeface="+mn-ea"/>
                <a:cs typeface="+mn-cs"/>
              </a:rPr>
              <a:t>available</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professional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products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except</a:t>
            </a:r>
            <a:r>
              <a:rPr lang="fr-FR" sz="1200" kern="1200" dirty="0">
                <a:solidFill>
                  <a:schemeClr val="tx1"/>
                </a:solidFill>
                <a:effectLst/>
                <a:latin typeface="+mn-lt"/>
                <a:ea typeface="+mn-ea"/>
                <a:cs typeface="+mn-cs"/>
              </a:rPr>
              <a:t> Excellence Code Contours.</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Massage</a:t>
            </a:r>
          </a:p>
          <a:p>
            <a:pPr lvl="0"/>
            <a:r>
              <a:rPr lang="fr-FR" sz="1200" kern="1200" dirty="0" err="1">
                <a:solidFill>
                  <a:schemeClr val="tx1"/>
                </a:solidFill>
                <a:effectLst/>
                <a:latin typeface="+mn-lt"/>
                <a:ea typeface="+mn-ea"/>
                <a:cs typeface="+mn-cs"/>
              </a:rPr>
              <a:t>Mask</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End of </a:t>
            </a:r>
            <a:r>
              <a:rPr lang="fr-FR" sz="1200" kern="1200" dirty="0" err="1">
                <a:solidFill>
                  <a:schemeClr val="tx1"/>
                </a:solidFill>
                <a:effectLst/>
                <a:latin typeface="+mn-lt"/>
                <a:ea typeface="+mn-ea"/>
                <a:cs typeface="+mn-cs"/>
              </a:rPr>
              <a:t>treatment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contour care</a:t>
            </a: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12</a:t>
            </a:fld>
            <a:endParaRPr lang="fr-FR"/>
          </a:p>
        </p:txBody>
      </p:sp>
    </p:spTree>
    <p:extLst>
      <p:ext uri="{BB962C8B-B14F-4D97-AF65-F5344CB8AC3E}">
        <p14:creationId xmlns:p14="http://schemas.microsoft.com/office/powerpoint/2010/main" val="362558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660900" y="606425"/>
            <a:ext cx="5387975" cy="3032125"/>
          </a:xfrm>
        </p:spPr>
      </p:sp>
      <p:sp>
        <p:nvSpPr>
          <p:cNvPr id="3" name="Espace réservé des commentaires 2"/>
          <p:cNvSpPr>
            <a:spLocks noGrp="1"/>
          </p:cNvSpPr>
          <p:nvPr>
            <p:ph type="body" idx="1"/>
          </p:nvPr>
        </p:nvSpPr>
        <p:spPr/>
        <p:txBody>
          <a:bodyPr>
            <a:normAutofit fontScale="70000" lnSpcReduction="20000"/>
          </a:bodyPr>
          <a:lstStyle/>
          <a:p>
            <a:r>
              <a:rPr lang="fr-FR" sz="1200" i="0" kern="1200" baseline="0" dirty="0">
                <a:solidFill>
                  <a:schemeClr val="tx1"/>
                </a:solidFill>
                <a:effectLst/>
                <a:latin typeface="+mn-lt"/>
                <a:ea typeface="+mn-ea"/>
                <a:cs typeface="+mn-cs"/>
              </a:rPr>
              <a:t>GEL YEUX</a:t>
            </a:r>
          </a:p>
          <a:p>
            <a:endParaRPr lang="fr-FR" sz="1200" i="0" kern="1200" baseline="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4-in-1 </a:t>
            </a:r>
            <a:r>
              <a:rPr lang="fr-FR" sz="1200" kern="1200" dirty="0" err="1">
                <a:solidFill>
                  <a:schemeClr val="tx1"/>
                </a:solidFill>
                <a:effectLst/>
                <a:latin typeface="+mn-lt"/>
                <a:ea typeface="+mn-ea"/>
                <a:cs typeface="+mn-cs"/>
              </a:rPr>
              <a:t>Fresh</a:t>
            </a:r>
            <a:r>
              <a:rPr lang="fr-FR" sz="1200" kern="1200" dirty="0">
                <a:solidFill>
                  <a:schemeClr val="tx1"/>
                </a:solidFill>
                <a:effectLst/>
                <a:latin typeface="+mn-lt"/>
                <a:ea typeface="+mn-ea"/>
                <a:cs typeface="+mn-cs"/>
              </a:rPr>
              <a:t> Eye Gel </a:t>
            </a:r>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puffiness</a:t>
            </a:r>
            <a:r>
              <a:rPr lang="fr-FR" sz="1200" kern="1200" dirty="0">
                <a:solidFill>
                  <a:schemeClr val="tx1"/>
                </a:solidFill>
                <a:effectLst/>
                <a:latin typeface="+mn-lt"/>
                <a:ea typeface="+mn-ea"/>
                <a:cs typeface="+mn-cs"/>
              </a:rPr>
              <a:t>, relaxes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contour area, </a:t>
            </a:r>
            <a:r>
              <a:rPr lang="fr-FR" sz="1200" kern="1200" dirty="0" err="1">
                <a:solidFill>
                  <a:schemeClr val="tx1"/>
                </a:solidFill>
                <a:effectLst/>
                <a:latin typeface="+mn-lt"/>
                <a:ea typeface="+mn-ea"/>
                <a:cs typeface="+mn-cs"/>
              </a:rPr>
              <a:t>smoothes</a:t>
            </a:r>
            <a:r>
              <a:rPr lang="fr-FR" sz="1200" kern="1200" dirty="0">
                <a:solidFill>
                  <a:schemeClr val="tx1"/>
                </a:solidFill>
                <a:effectLst/>
                <a:latin typeface="+mn-lt"/>
                <a:ea typeface="+mn-ea"/>
                <a:cs typeface="+mn-cs"/>
              </a:rPr>
              <a:t> fine </a:t>
            </a:r>
            <a:r>
              <a:rPr lang="fr-FR" sz="1200" kern="1200" dirty="0" err="1">
                <a:solidFill>
                  <a:schemeClr val="tx1"/>
                </a:solidFill>
                <a:effectLst/>
                <a:latin typeface="+mn-lt"/>
                <a:ea typeface="+mn-ea"/>
                <a:cs typeface="+mn-cs"/>
              </a:rPr>
              <a:t>lines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tones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eyelids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thanks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draining</a:t>
            </a:r>
            <a:r>
              <a:rPr lang="fr-FR" sz="1200" kern="1200" dirty="0">
                <a:solidFill>
                  <a:schemeClr val="tx1"/>
                </a:solidFill>
                <a:effectLst/>
                <a:latin typeface="+mn-lt"/>
                <a:ea typeface="+mn-ea"/>
                <a:cs typeface="+mn-cs"/>
              </a:rPr>
              <a:t> arnica and </a:t>
            </a:r>
            <a:r>
              <a:rPr lang="fr-FR" sz="1200" kern="1200" dirty="0" err="1">
                <a:solidFill>
                  <a:schemeClr val="tx1"/>
                </a:solidFill>
                <a:effectLst/>
                <a:latin typeface="+mn-lt"/>
                <a:ea typeface="+mn-ea"/>
                <a:cs typeface="+mn-cs"/>
              </a:rPr>
              <a:t>cypress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polyphenols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regenerating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beech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buds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100%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refreshing</a:t>
            </a:r>
            <a:r>
              <a:rPr lang="fr-FR" sz="1200" kern="1200" dirty="0">
                <a:solidFill>
                  <a:schemeClr val="tx1"/>
                </a:solidFill>
                <a:effectLst/>
                <a:latin typeface="+mn-lt"/>
                <a:ea typeface="+mn-ea"/>
                <a:cs typeface="+mn-cs"/>
              </a:rPr>
              <a:t> notes of peppermint,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relaxed</a:t>
            </a:r>
            <a:r>
              <a:rPr lang="fr-FR" sz="1200" kern="1200" dirty="0">
                <a:solidFill>
                  <a:schemeClr val="tx1"/>
                </a:solidFill>
                <a:effectLst/>
                <a:latin typeface="+mn-lt"/>
                <a:ea typeface="+mn-ea"/>
                <a:cs typeface="+mn-cs"/>
              </a:rPr>
              <a:t> and full of </a:t>
            </a:r>
            <a:r>
              <a:rPr lang="fr-FR" sz="1200" kern="1200" dirty="0" err="1">
                <a:solidFill>
                  <a:schemeClr val="tx1"/>
                </a:solidFill>
                <a:effectLst/>
                <a:latin typeface="+mn-lt"/>
                <a:ea typeface="+mn-ea"/>
                <a:cs typeface="+mn-cs"/>
              </a:rPr>
              <a:t>energy</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Anti-</a:t>
            </a:r>
            <a:r>
              <a:rPr lang="fr-FR" sz="1200" kern="1200" dirty="0" err="1">
                <a:solidFill>
                  <a:schemeClr val="tx1"/>
                </a:solidFill>
                <a:effectLst/>
                <a:latin typeface="+mn-lt"/>
                <a:ea typeface="+mn-ea"/>
                <a:cs typeface="+mn-cs"/>
              </a:rPr>
              <a:t>puffiness</a:t>
            </a:r>
            <a:r>
              <a:rPr lang="fr-FR" sz="1200" kern="1200" dirty="0">
                <a:solidFill>
                  <a:schemeClr val="tx1"/>
                </a:solidFill>
                <a:effectLst/>
                <a:latin typeface="+mn-lt"/>
                <a:ea typeface="+mn-ea"/>
                <a:cs typeface="+mn-cs"/>
              </a:rPr>
              <a:t> and anti-</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gel</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skins</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Arnica and </a:t>
            </a:r>
            <a:r>
              <a:rPr lang="fr-FR" sz="1200" kern="1200" dirty="0" err="1">
                <a:solidFill>
                  <a:schemeClr val="tx1"/>
                </a:solidFill>
                <a:effectLst/>
                <a:latin typeface="+mn-lt"/>
                <a:ea typeface="+mn-ea"/>
                <a:cs typeface="+mn-cs"/>
              </a:rPr>
              <a:t>Cypress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draining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Chamomile</a:t>
            </a:r>
            <a:r>
              <a:rPr lang="fr-FR" sz="1200" kern="1200" dirty="0">
                <a:solidFill>
                  <a:schemeClr val="tx1"/>
                </a:solidFill>
                <a:effectLst/>
                <a:latin typeface="+mn-lt"/>
                <a:ea typeface="+mn-ea"/>
                <a:cs typeface="+mn-cs"/>
              </a:rPr>
              <a:t> E.O.: </a:t>
            </a:r>
            <a:r>
              <a:rPr lang="fr-FR" sz="1200" kern="1200" dirty="0" err="1">
                <a:solidFill>
                  <a:schemeClr val="tx1"/>
                </a:solidFill>
                <a:effectLst/>
                <a:latin typeface="+mn-lt"/>
                <a:ea typeface="+mn-ea"/>
                <a:cs typeface="+mn-cs"/>
              </a:rPr>
              <a:t>decongestant</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beech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buds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invigorating</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cleanse</a:t>
            </a:r>
            <a:r>
              <a:rPr lang="fr-FR" sz="1200" kern="1200" dirty="0">
                <a:solidFill>
                  <a:schemeClr val="tx1"/>
                </a:solidFill>
                <a:effectLst/>
                <a:latin typeface="+mn-lt"/>
                <a:ea typeface="+mn-ea"/>
                <a:cs typeface="+mn-cs"/>
              </a:rPr>
              <a:t> face and neck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Gel Mousse and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YK Lotion.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of the Anti-</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to the face and neck. For a </a:t>
            </a:r>
            <a:r>
              <a:rPr lang="fr-FR" sz="1200" kern="1200" dirty="0" err="1">
                <a:solidFill>
                  <a:schemeClr val="tx1"/>
                </a:solidFill>
                <a:effectLst/>
                <a:latin typeface="+mn-lt"/>
                <a:ea typeface="+mn-ea"/>
                <a:cs typeface="+mn-cs"/>
              </a:rPr>
              <a:t>well-moisturized</a:t>
            </a:r>
            <a:r>
              <a:rPr lang="fr-FR" sz="1200" kern="1200" dirty="0">
                <a:solidFill>
                  <a:schemeClr val="tx1"/>
                </a:solidFill>
                <a:effectLst/>
                <a:latin typeface="+mn-lt"/>
                <a:ea typeface="+mn-ea"/>
                <a:cs typeface="+mn-cs"/>
              </a:rPr>
              <a:t> skin as </a:t>
            </a:r>
            <a:r>
              <a:rPr lang="fr-FR" sz="1200" kern="1200" dirty="0" err="1">
                <a:solidFill>
                  <a:schemeClr val="tx1"/>
                </a:solidFill>
                <a:effectLst/>
                <a:latin typeface="+mn-lt"/>
                <a:ea typeface="+mn-ea"/>
                <a:cs typeface="+mn-cs"/>
              </a:rPr>
              <a:t>soon</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wake</a:t>
            </a:r>
            <a:r>
              <a:rPr lang="fr-FR" sz="1200" kern="1200" dirty="0">
                <a:solidFill>
                  <a:schemeClr val="tx1"/>
                </a:solidFill>
                <a:effectLst/>
                <a:latin typeface="+mn-lt"/>
                <a:ea typeface="+mn-ea"/>
                <a:cs typeface="+mn-cs"/>
              </a:rPr>
              <a:t> up, </a:t>
            </a:r>
            <a:r>
              <a:rPr lang="fr-FR" sz="1200" kern="1200" dirty="0" err="1">
                <a:solidFill>
                  <a:schemeClr val="tx1"/>
                </a:solidFill>
                <a:effectLst/>
                <a:latin typeface="+mn-lt"/>
                <a:ea typeface="+mn-ea"/>
                <a:cs typeface="+mn-cs"/>
              </a:rPr>
              <a:t>remember</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reapply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Anti-</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t>
            </a:r>
            <a:r>
              <a:rPr lang="fr-FR" sz="1200" kern="1200" dirty="0" err="1">
                <a:solidFill>
                  <a:schemeClr val="tx1"/>
                </a:solidFill>
                <a:effectLst/>
                <a:latin typeface="+mn-lt"/>
                <a:ea typeface="+mn-ea"/>
                <a:cs typeface="+mn-cs"/>
              </a:rPr>
              <a:t>bedtime</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Massage </a:t>
            </a:r>
          </a:p>
          <a:p>
            <a:pPr lvl="0"/>
            <a:r>
              <a:rPr lang="fr-FR" sz="1200" kern="1200" dirty="0" err="1">
                <a:solidFill>
                  <a:schemeClr val="tx1"/>
                </a:solidFill>
                <a:effectLst/>
                <a:latin typeface="+mn-lt"/>
                <a:ea typeface="+mn-ea"/>
                <a:cs typeface="+mn-cs"/>
              </a:rPr>
              <a:t>Mask</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End of care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94%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puffiness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The look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smoothed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relaxed</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Refreshing</a:t>
            </a:r>
            <a:r>
              <a:rPr lang="fr-FR" sz="1200" kern="1200" dirty="0">
                <a:solidFill>
                  <a:schemeClr val="tx1"/>
                </a:solidFill>
                <a:effectLst/>
                <a:latin typeface="+mn-lt"/>
                <a:ea typeface="+mn-ea"/>
                <a:cs typeface="+mn-cs"/>
              </a:rPr>
              <a:t> gel texture</a:t>
            </a: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13</a:t>
            </a:fld>
            <a:endParaRPr lang="fr-FR"/>
          </a:p>
        </p:txBody>
      </p:sp>
    </p:spTree>
    <p:extLst>
      <p:ext uri="{BB962C8B-B14F-4D97-AF65-F5344CB8AC3E}">
        <p14:creationId xmlns:p14="http://schemas.microsoft.com/office/powerpoint/2010/main" val="246426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en-US" dirty="0"/>
              <a:t>Take just the right amount of eye contour cream: The equivalent of a grain of rice... for both eyes! Too much product could cause congestion and swelling around the eyes, as this part of the face is highly </a:t>
            </a:r>
            <a:r>
              <a:rPr lang="en-US" dirty="0" err="1"/>
              <a:t>vascularised</a:t>
            </a:r>
            <a:r>
              <a:rPr lang="en-US" dirty="0"/>
              <a:t>. We're all looking for a fresh look! Applying too much or too rich an eye contour cream can also lead to the appearance of grains of milium</a:t>
            </a:r>
          </a:p>
          <a:p>
            <a:pPr marL="228600" indent="-228600">
              <a:buAutoNum type="arabicPeriod"/>
            </a:pPr>
            <a:endParaRPr lang="en-US" dirty="0"/>
          </a:p>
          <a:p>
            <a:pPr marL="228600" indent="-228600">
              <a:buAutoNum type="arabicPeriod"/>
            </a:pPr>
            <a:r>
              <a:rPr lang="en-US" dirty="0"/>
              <a:t>Apply eye contour products at the right place: To apply eye contour correctly, start at the inner corner of the eye and draw a semi-circle under the eye, following the bone. The bone of the eye socket is your reference point for applying the product </a:t>
            </a:r>
            <a:r>
              <a:rPr lang="en-US" dirty="0" err="1"/>
              <a:t>correctly.Then</a:t>
            </a:r>
            <a:r>
              <a:rPr lang="en-US" dirty="0"/>
              <a:t> start at the inner corner of the eye and work your way up over the eyebrow, following the bone under the eyebrow to the temple. This creates a second wide semi-circle above the eye. Avoid applying the product too close to the lash line to avoid irritation or contact with the eyes</a:t>
            </a:r>
          </a:p>
          <a:p>
            <a:pPr marL="228600" indent="-228600">
              <a:buAutoNum type="arabicPeriod"/>
            </a:pPr>
            <a:endParaRPr lang="en-US" dirty="0"/>
          </a:p>
          <a:p>
            <a:pPr marL="228600" indent="-228600">
              <a:buAutoNum type="arabicPeriod"/>
            </a:pPr>
            <a:r>
              <a:rPr lang="en-US" dirty="0"/>
              <a:t>Use your ring finger or a soft applicator to avoid exerting excessive pressure on the delicate skin around the eyes. </a:t>
            </a:r>
          </a:p>
          <a:p>
            <a:pPr marL="0" indent="0">
              <a:buNone/>
            </a:pPr>
            <a:r>
              <a:rPr lang="en-US" dirty="0"/>
              <a:t>Gentle massages: If you wish, you can use gentle massaging movements to help stimulate blood circulation and reduce puffiness under the eyes: light tapping in the case of dark circles, smoothing from the inside to the outside in the case of puffiness.</a:t>
            </a:r>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14</a:t>
            </a:fld>
            <a:endParaRPr lang="fr-FR"/>
          </a:p>
        </p:txBody>
      </p:sp>
    </p:spTree>
    <p:extLst>
      <p:ext uri="{BB962C8B-B14F-4D97-AF65-F5344CB8AC3E}">
        <p14:creationId xmlns:p14="http://schemas.microsoft.com/office/powerpoint/2010/main" val="223213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Formulation and ingredients</a:t>
            </a:r>
            <a:r>
              <a:rPr lang="en-US" b="0" i="0" dirty="0">
                <a:solidFill>
                  <a:srgbClr val="0D0D0D"/>
                </a:solidFill>
                <a:effectLst/>
                <a:latin typeface="Söhne"/>
              </a:rPr>
              <a:t>:</a:t>
            </a:r>
          </a:p>
          <a:p>
            <a:pPr marL="742950" lvl="1" indent="-285750" algn="l">
              <a:buFont typeface="+mj-lt"/>
              <a:buAutoNum type="arabicPeriod"/>
            </a:pPr>
            <a:r>
              <a:rPr lang="en-US" b="0" i="0" dirty="0">
                <a:solidFill>
                  <a:srgbClr val="0D0D0D"/>
                </a:solidFill>
                <a:effectLst/>
                <a:latin typeface="Söhne"/>
              </a:rPr>
              <a:t>Face creams are generally formulated to be richer and thicker, with active ingredients tailored to the needs of facial skin, which can be thicker and less sensitive than the skin around the eyes.</a:t>
            </a:r>
          </a:p>
          <a:p>
            <a:pPr marL="742950" lvl="1" indent="-285750" algn="l">
              <a:buFont typeface="+mj-lt"/>
              <a:buAutoNum type="arabicPeriod"/>
            </a:pPr>
            <a:r>
              <a:rPr lang="en-US" b="0" i="0" dirty="0">
                <a:solidFill>
                  <a:srgbClr val="0D0D0D"/>
                </a:solidFill>
                <a:effectLst/>
                <a:latin typeface="Söhne"/>
              </a:rPr>
              <a:t>Eye contour creams are specially designed to be lighter and gentler, with ingredients suitable for the thin and sensitive skin around the eyes. They often contain moisturizing ingredients such as hyaluronic acid, antioxidants to combat signs of aging, and soothing ingredients to reduce irritation.</a:t>
            </a:r>
          </a:p>
          <a:p>
            <a:pPr algn="l">
              <a:buFont typeface="+mj-lt"/>
              <a:buAutoNum type="arabicPeriod"/>
            </a:pPr>
            <a:r>
              <a:rPr lang="en-US" b="1" i="0" dirty="0">
                <a:solidFill>
                  <a:srgbClr val="0D0D0D"/>
                </a:solidFill>
                <a:effectLst/>
                <a:latin typeface="Söhne"/>
              </a:rPr>
              <a:t>Texture and absorption</a:t>
            </a:r>
            <a:r>
              <a:rPr lang="en-US" b="0" i="0" dirty="0">
                <a:solidFill>
                  <a:srgbClr val="0D0D0D"/>
                </a:solidFill>
                <a:effectLst/>
                <a:latin typeface="Söhne"/>
              </a:rPr>
              <a:t>:</a:t>
            </a:r>
          </a:p>
          <a:p>
            <a:pPr marL="742950" lvl="1" indent="-285750" algn="l">
              <a:buFont typeface="+mj-lt"/>
              <a:buAutoNum type="arabicPeriod"/>
            </a:pPr>
            <a:r>
              <a:rPr lang="en-US" b="0" i="0" dirty="0">
                <a:solidFill>
                  <a:srgbClr val="0D0D0D"/>
                </a:solidFill>
                <a:effectLst/>
                <a:latin typeface="Söhne"/>
              </a:rPr>
              <a:t>Face creams often have a richer and thicker texture, designed to deeply hydrate and nourish facial skin.</a:t>
            </a:r>
          </a:p>
          <a:p>
            <a:pPr marL="742950" lvl="1" indent="-285750" algn="l">
              <a:buFont typeface="+mj-lt"/>
              <a:buAutoNum type="arabicPeriod"/>
            </a:pPr>
            <a:r>
              <a:rPr lang="en-US" b="0" i="0" dirty="0">
                <a:solidFill>
                  <a:srgbClr val="0D0D0D"/>
                </a:solidFill>
                <a:effectLst/>
                <a:latin typeface="Söhne"/>
              </a:rPr>
              <a:t>Eye contour creams typically have a lighter texture and quicker absorption, making them suitable for the thin and delicate skin around the eyes. They are also formulated to avoid migrating into the eyes, which can cause irritation.</a:t>
            </a:r>
          </a:p>
          <a:p>
            <a:pPr algn="l">
              <a:buFont typeface="+mj-lt"/>
              <a:buAutoNum type="arabicPeriod"/>
            </a:pPr>
            <a:r>
              <a:rPr lang="en-US" b="1" i="0" dirty="0">
                <a:solidFill>
                  <a:srgbClr val="0D0D0D"/>
                </a:solidFill>
                <a:effectLst/>
                <a:latin typeface="Söhne"/>
              </a:rPr>
              <a:t>Skincare goals</a:t>
            </a:r>
            <a:r>
              <a:rPr lang="en-US" b="0" i="0" dirty="0">
                <a:solidFill>
                  <a:srgbClr val="0D0D0D"/>
                </a:solidFill>
                <a:effectLst/>
                <a:latin typeface="Söhne"/>
              </a:rPr>
              <a:t>:</a:t>
            </a:r>
          </a:p>
          <a:p>
            <a:pPr marL="742950" lvl="1" indent="-285750" algn="l">
              <a:buFont typeface="+mj-lt"/>
              <a:buAutoNum type="arabicPeriod"/>
            </a:pPr>
            <a:r>
              <a:rPr lang="en-US" b="0" i="0" dirty="0">
                <a:solidFill>
                  <a:srgbClr val="0D0D0D"/>
                </a:solidFill>
                <a:effectLst/>
                <a:latin typeface="Söhne"/>
              </a:rPr>
              <a:t>Face creams are intended to provide general hydration, address skin issues such as acne, pigmentation spots, or wrinkles and fine lines across the entire face.</a:t>
            </a:r>
          </a:p>
          <a:p>
            <a:pPr marL="742950" lvl="1" indent="-285750" algn="l">
              <a:buFont typeface="+mj-lt"/>
              <a:buAutoNum type="arabicPeriod"/>
            </a:pPr>
            <a:r>
              <a:rPr lang="en-US" b="0" i="0" dirty="0">
                <a:solidFill>
                  <a:srgbClr val="0D0D0D"/>
                </a:solidFill>
                <a:effectLst/>
                <a:latin typeface="Söhne"/>
              </a:rPr>
              <a:t>Eye contour creams are specifically designed to target common concerns around the eyes, such as dark circles, puffiness, fine lines, and crow's feet. They are also formulated to help protect the delicate skin around the eyes from environmental damage and premature aging.</a:t>
            </a:r>
          </a:p>
          <a:p>
            <a:pPr marL="742950" lvl="1" indent="-285750" algn="l">
              <a:buFont typeface="+mj-lt"/>
              <a:buAutoNum type="arabicPeriod"/>
            </a:pPr>
            <a:endParaRPr lang="en-US" b="0" i="0" dirty="0">
              <a:solidFill>
                <a:srgbClr val="0D0D0D"/>
              </a:solidFill>
              <a:effectLst/>
              <a:latin typeface="Söhne"/>
            </a:endParaRPr>
          </a:p>
          <a:p>
            <a:pPr algn="l"/>
            <a:r>
              <a:rPr lang="en-US" b="0" i="0" dirty="0">
                <a:solidFill>
                  <a:srgbClr val="0D0D0D"/>
                </a:solidFill>
                <a:effectLst/>
                <a:latin typeface="Söhne"/>
              </a:rPr>
              <a:t>In summary, while it's possible to apply a face cream to the eye contour, it's preferable to use an eye contour cream specially formulated to address the unique needs of this delicate area. Eye contour creams are generally gentler, lighter, and more suited to the thin and sensitive skin around the eyes, thus providing more effective results and increased comfort.</a:t>
            </a:r>
          </a:p>
          <a:p>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15</a:t>
            </a:fld>
            <a:endParaRPr lang="fr-FR"/>
          </a:p>
        </p:txBody>
      </p:sp>
    </p:spTree>
    <p:extLst>
      <p:ext uri="{BB962C8B-B14F-4D97-AF65-F5344CB8AC3E}">
        <p14:creationId xmlns:p14="http://schemas.microsoft.com/office/powerpoint/2010/main" val="26568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Use suitable products</a:t>
            </a:r>
            <a:r>
              <a:rPr lang="en-US" b="0" i="0" dirty="0">
                <a:solidFill>
                  <a:srgbClr val="0D0D0D"/>
                </a:solidFill>
                <a:effectLst/>
                <a:latin typeface="Söhne"/>
              </a:rPr>
              <a:t>: Choose products specifically formulated for the eye contour, which are often gentler and less irritating. Look for products containing moisturizing ingredients such as hyaluronic acid, vitamin E, and peptides.</a:t>
            </a:r>
          </a:p>
          <a:p>
            <a:pPr algn="l">
              <a:buFont typeface="+mj-lt"/>
              <a:buAutoNum type="arabicPeriod"/>
            </a:pPr>
            <a:r>
              <a:rPr lang="en-US" b="1" i="0" dirty="0">
                <a:solidFill>
                  <a:srgbClr val="0D0D0D"/>
                </a:solidFill>
                <a:effectLst/>
                <a:latin typeface="Söhne"/>
              </a:rPr>
              <a:t>Apply gently</a:t>
            </a:r>
            <a:r>
              <a:rPr lang="en-US" b="0" i="0" dirty="0">
                <a:solidFill>
                  <a:srgbClr val="0D0D0D"/>
                </a:solidFill>
                <a:effectLst/>
                <a:latin typeface="Söhne"/>
              </a:rPr>
              <a:t>: Gently pat the product around the eye area with your ring finger, as it applies less pressure than other fingers. Avoid rubbing or pulling on the delicate skin around the eyes to prevent damage and the formation of wrinkles.</a:t>
            </a:r>
          </a:p>
          <a:p>
            <a:pPr algn="l">
              <a:buFont typeface="+mj-lt"/>
              <a:buAutoNum type="arabicPeriod"/>
            </a:pPr>
            <a:r>
              <a:rPr lang="en-US" b="1" i="0" dirty="0">
                <a:solidFill>
                  <a:srgbClr val="0D0D0D"/>
                </a:solidFill>
                <a:effectLst/>
                <a:latin typeface="Söhne"/>
              </a:rPr>
              <a:t>Protect from the sun</a:t>
            </a:r>
            <a:r>
              <a:rPr lang="en-US" b="0" i="0" dirty="0">
                <a:solidFill>
                  <a:srgbClr val="0D0D0D"/>
                </a:solidFill>
                <a:effectLst/>
                <a:latin typeface="Söhne"/>
              </a:rPr>
              <a:t>: Wear sunglasses to protect this sensitive area from harmful UV rays that can accelerate skin aging.</a:t>
            </a:r>
          </a:p>
          <a:p>
            <a:pPr algn="l">
              <a:buFont typeface="+mj-lt"/>
              <a:buAutoNum type="arabicPeriod"/>
            </a:pPr>
            <a:r>
              <a:rPr lang="en-US" b="1" i="0" dirty="0">
                <a:solidFill>
                  <a:srgbClr val="0D0D0D"/>
                </a:solidFill>
                <a:effectLst/>
                <a:latin typeface="Söhne"/>
              </a:rPr>
              <a:t>Maintain a healthy lifestyle</a:t>
            </a:r>
            <a:r>
              <a:rPr lang="en-US" b="0" i="0" dirty="0">
                <a:solidFill>
                  <a:srgbClr val="0D0D0D"/>
                </a:solidFill>
                <a:effectLst/>
                <a:latin typeface="Söhne"/>
              </a:rPr>
              <a:t>: A balanced diet, adequate hydration, sufficient sleep, and stress reduction can all contribute to maintaining the health of the skin around the eyes and preventing signs of premature aging.</a:t>
            </a:r>
          </a:p>
          <a:p>
            <a:pPr algn="l">
              <a:buFont typeface="+mj-lt"/>
              <a:buAutoNum type="arabicPeriod"/>
            </a:pPr>
            <a:r>
              <a:rPr lang="en-US" b="1" i="0" dirty="0">
                <a:solidFill>
                  <a:srgbClr val="0D0D0D"/>
                </a:solidFill>
                <a:effectLst/>
                <a:latin typeface="Söhne"/>
              </a:rPr>
              <a:t>Use cold compresses</a:t>
            </a:r>
            <a:r>
              <a:rPr lang="en-US" b="0" i="0" dirty="0">
                <a:solidFill>
                  <a:srgbClr val="0D0D0D"/>
                </a:solidFill>
                <a:effectLst/>
                <a:latin typeface="Söhne"/>
              </a:rPr>
              <a:t>: Applying cold compresses in the form of chilled tea bags, refrigerated spoons, or eye contour cream from the refrigerator can help reduce under-eye puffiness and decongest the area.</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1" i="0" dirty="0">
                <a:solidFill>
                  <a:srgbClr val="0D0D0D"/>
                </a:solidFill>
                <a:effectLst/>
                <a:latin typeface="Söhne"/>
              </a:rPr>
              <a:t>Hydrate regularly</a:t>
            </a:r>
            <a:r>
              <a:rPr lang="en-US" b="0" i="0" dirty="0">
                <a:solidFill>
                  <a:srgbClr val="0D0D0D"/>
                </a:solidFill>
                <a:effectLst/>
                <a:latin typeface="Söhne"/>
              </a:rPr>
              <a:t>: Ensure to keep the skin around the eyes well hydrated by using moisturizing creams or gels morning and night. This can help reduce the appearance of fine lines and prevent dryness.</a:t>
            </a:r>
          </a:p>
          <a:p>
            <a:pPr algn="l">
              <a:buFont typeface="+mj-lt"/>
              <a:buAutoNum type="arabicPeriod"/>
            </a:pPr>
            <a:endParaRPr lang="en-US" b="0" i="0" dirty="0">
              <a:solidFill>
                <a:srgbClr val="0D0D0D"/>
              </a:solidFill>
              <a:effectLst/>
              <a:latin typeface="Söhne"/>
            </a:endParaRP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16</a:t>
            </a:fld>
            <a:endParaRPr lang="fr-FR"/>
          </a:p>
        </p:txBody>
      </p:sp>
    </p:spTree>
    <p:extLst>
      <p:ext uri="{BB962C8B-B14F-4D97-AF65-F5344CB8AC3E}">
        <p14:creationId xmlns:p14="http://schemas.microsoft.com/office/powerpoint/2010/main" val="153191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FC70-3EED-40CB-827D-75EECFCB49E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934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Draining: </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stimulates blood and lymphatic circulation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a:t>
            </a: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Detoxifying</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 elimination of toxins by its reflex action linked to pressure on energy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*Decongestant</a:t>
            </a: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 </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relaxes eyelids and eyes - anti-puffiness, </a:t>
            </a:r>
            <a:r>
              <a:rPr kumimoji="0" lang="fr-FR" sz="1200" b="0" i="0" u="none" strike="noStrike" kern="1200" cap="none" spc="0" normalizeH="0" baseline="0" noProof="0" dirty="0" err="1">
                <a:ln>
                  <a:noFill/>
                </a:ln>
                <a:solidFill>
                  <a:prstClr val="black">
                    <a:lumMod val="65000"/>
                    <a:lumOff val="35000"/>
                  </a:prstClr>
                </a:solidFill>
                <a:effectLst/>
                <a:uLnTx/>
                <a:uFillTx/>
                <a:latin typeface="Sofia Pro"/>
              </a:rPr>
              <a:t>anti-dark circles</a:t>
            </a:r>
            <a:endParaRPr kumimoji="0" lang="fr-FR" sz="1200" b="0"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*Smoothing/Repulping</a:t>
            </a: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 </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reduces wrinkles and fine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*Natural lifting </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effect</a:t>
            </a: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 </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tones the 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lumMod val="65000"/>
                  <a:lumOff val="35000"/>
                </a:prstClr>
              </a:solidFill>
              <a:effectLst/>
              <a:uLnTx/>
              <a:uFillTx/>
              <a:latin typeface="Sofia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*Relaxing effect: </a:t>
            </a: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harmonizes body and mind and relaxes intensely </a:t>
            </a:r>
          </a:p>
          <a:p>
            <a:endParaRPr lang="fr-FR"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Sofia Pro"/>
              </a:rPr>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Sofia Pro"/>
              </a:rPr>
              <a:t>A luminous skin, bags and dark circles faded, wrinkles and fine lines smoothed.</a:t>
            </a:r>
          </a:p>
          <a:p>
            <a:endParaRPr lang="fr-FR" sz="1200" b="0" kern="1200" baseline="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FC70-3EED-40CB-827D-75EECFCB49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9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None/>
              <a:defRPr/>
            </a:pPr>
            <a:endParaRPr lang="en-US" sz="1200" dirty="0">
              <a:solidFill>
                <a:prstClr val="black">
                  <a:lumMod val="65000"/>
                  <a:lumOff val="35000"/>
                </a:prstClr>
              </a:solidFill>
              <a:latin typeface="Century Gothic" panose="020B0502020202020204" pitchFamily="34" charset="0"/>
            </a:endParaRPr>
          </a:p>
          <a:p>
            <a:pPr marL="0" lvl="0" indent="0">
              <a:buNone/>
              <a:defRPr/>
            </a:pPr>
            <a:r>
              <a:rPr lang="en-US" sz="1200" dirty="0">
                <a:solidFill>
                  <a:prstClr val="black">
                    <a:lumMod val="65000"/>
                    <a:lumOff val="35000"/>
                  </a:prstClr>
                </a:solidFill>
                <a:latin typeface="Century Gothic" panose="020B0502020202020204" pitchFamily="34" charset="0"/>
              </a:rPr>
              <a:t>*Medicine based on the theory of Yin/Yang (two complementary energies, inseparable, opposed, always in movement) and on the theory of the 5 elements;</a:t>
            </a:r>
          </a:p>
          <a:p>
            <a:pPr marL="0" lvl="0" indent="0">
              <a:buNone/>
              <a:defRPr/>
            </a:pPr>
            <a:endParaRPr lang="en-US" sz="1200" dirty="0">
              <a:solidFill>
                <a:prstClr val="black">
                  <a:lumMod val="65000"/>
                  <a:lumOff val="35000"/>
                </a:prstClr>
              </a:solidFill>
              <a:latin typeface="Century Gothic" panose="020B0502020202020204" pitchFamily="34" charset="0"/>
            </a:endParaRPr>
          </a:p>
          <a:p>
            <a:pPr marL="0" lvl="0" indent="0">
              <a:buNone/>
              <a:defRPr/>
            </a:pPr>
            <a:r>
              <a:rPr lang="en-US" sz="1200" dirty="0">
                <a:solidFill>
                  <a:prstClr val="black">
                    <a:lumMod val="65000"/>
                    <a:lumOff val="35000"/>
                  </a:prstClr>
                </a:solidFill>
                <a:latin typeface="Century Gothic" panose="020B0502020202020204" pitchFamily="34" charset="0"/>
              </a:rPr>
              <a:t>*At the heart of this medicine: the energy that circulates via meridians</a:t>
            </a:r>
          </a:p>
          <a:p>
            <a:pPr marL="0" lvl="0" indent="0">
              <a:buNone/>
              <a:defRPr/>
            </a:pPr>
            <a:r>
              <a:rPr lang="en-US" sz="1200" i="1" dirty="0">
                <a:solidFill>
                  <a:prstClr val="black">
                    <a:lumMod val="65000"/>
                    <a:lumOff val="35000"/>
                  </a:prstClr>
                </a:solidFill>
                <a:latin typeface="Century Gothic" panose="020B0502020202020204" pitchFamily="34" charset="0"/>
              </a:rPr>
              <a:t>Our body is composed of </a:t>
            </a:r>
            <a:r>
              <a:rPr lang="en-US" sz="1200" b="1" i="1" dirty="0">
                <a:solidFill>
                  <a:prstClr val="black">
                    <a:lumMod val="65000"/>
                    <a:lumOff val="35000"/>
                  </a:prstClr>
                </a:solidFill>
                <a:latin typeface="Century Gothic" panose="020B0502020202020204" pitchFamily="34" charset="0"/>
              </a:rPr>
              <a:t>365 meridians</a:t>
            </a:r>
          </a:p>
          <a:p>
            <a:pPr marL="0" lvl="0" indent="0">
              <a:buNone/>
              <a:defRPr/>
            </a:pPr>
            <a:r>
              <a:rPr lang="en-US" sz="1200" i="1" dirty="0">
                <a:solidFill>
                  <a:prstClr val="black">
                    <a:lumMod val="65000"/>
                    <a:lumOff val="35000"/>
                  </a:prstClr>
                </a:solidFill>
                <a:latin typeface="Century Gothic" panose="020B0502020202020204" pitchFamily="34" charset="0"/>
              </a:rPr>
              <a:t>There are </a:t>
            </a:r>
            <a:r>
              <a:rPr lang="en-US" sz="1200" b="1" i="1" dirty="0">
                <a:solidFill>
                  <a:prstClr val="black">
                    <a:lumMod val="65000"/>
                    <a:lumOff val="35000"/>
                  </a:prstClr>
                </a:solidFill>
                <a:latin typeface="Century Gothic" panose="020B0502020202020204" pitchFamily="34" charset="0"/>
              </a:rPr>
              <a:t>2 categories of meridians </a:t>
            </a:r>
            <a:r>
              <a:rPr lang="en-US" sz="1200" i="1" dirty="0">
                <a:solidFill>
                  <a:prstClr val="black">
                    <a:lumMod val="65000"/>
                    <a:lumOff val="35000"/>
                  </a:prstClr>
                </a:solidFill>
                <a:latin typeface="Century Gothic" panose="020B0502020202020204" pitchFamily="34" charset="0"/>
              </a:rPr>
              <a:t>:</a:t>
            </a:r>
          </a:p>
          <a:p>
            <a:pPr marL="0" lvl="0" indent="0">
              <a:buNone/>
              <a:defRPr/>
            </a:pPr>
            <a:r>
              <a:rPr lang="en-US" sz="1200" i="1" dirty="0">
                <a:solidFill>
                  <a:prstClr val="black">
                    <a:lumMod val="65000"/>
                    <a:lumOff val="35000"/>
                  </a:prstClr>
                </a:solidFill>
                <a:latin typeface="Century Gothic" panose="020B0502020202020204" pitchFamily="34" charset="0"/>
              </a:rPr>
              <a:t>- </a:t>
            </a:r>
            <a:r>
              <a:rPr lang="en-US" sz="1200" b="1" i="1" dirty="0">
                <a:solidFill>
                  <a:prstClr val="black">
                    <a:lumMod val="65000"/>
                    <a:lumOff val="35000"/>
                  </a:prstClr>
                </a:solidFill>
                <a:latin typeface="Century Gothic" panose="020B0502020202020204" pitchFamily="34" charset="0"/>
              </a:rPr>
              <a:t>Regular meridians</a:t>
            </a:r>
          </a:p>
          <a:p>
            <a:pPr marL="0" lvl="0" indent="0">
              <a:buNone/>
              <a:defRPr/>
            </a:pPr>
            <a:r>
              <a:rPr lang="en-US" sz="1200" i="1" u="sng" dirty="0">
                <a:solidFill>
                  <a:prstClr val="black">
                    <a:lumMod val="65000"/>
                    <a:lumOff val="35000"/>
                  </a:prstClr>
                </a:solidFill>
                <a:latin typeface="Century Gothic" panose="020B0502020202020204" pitchFamily="34" charset="0"/>
              </a:rPr>
              <a:t>*12 main meridians :</a:t>
            </a:r>
          </a:p>
          <a:p>
            <a:pPr lvl="0">
              <a:buFontTx/>
              <a:buChar char="-"/>
              <a:defRPr/>
            </a:pPr>
            <a:r>
              <a:rPr lang="en-US" sz="1200" i="1" dirty="0">
                <a:solidFill>
                  <a:prstClr val="black">
                    <a:lumMod val="65000"/>
                    <a:lumOff val="35000"/>
                  </a:prstClr>
                </a:solidFill>
                <a:latin typeface="Century Gothic" panose="020B0502020202020204" pitchFamily="34" charset="0"/>
              </a:rPr>
              <a:t>6 yin meridians (lung - P, spleen/pancreas - R, heart - C, kidney - Re, master heart - MC, liver - F) These meridians circulate from the bottom to the top of the anterior face of the body. </a:t>
            </a:r>
          </a:p>
          <a:p>
            <a:pPr lvl="0">
              <a:buFontTx/>
              <a:buChar char="-"/>
              <a:defRPr/>
            </a:pPr>
            <a:r>
              <a:rPr lang="en-US" sz="1200" i="1" dirty="0">
                <a:solidFill>
                  <a:prstClr val="black">
                    <a:lumMod val="65000"/>
                    <a:lumOff val="35000"/>
                  </a:prstClr>
                </a:solidFill>
                <a:latin typeface="Century Gothic" panose="020B0502020202020204" pitchFamily="34" charset="0"/>
              </a:rPr>
              <a:t>6 yang meridians (large intestine - GI, stomach - E, small intestine - GI, bladder - V, triple heater - TR, gallbladder - VB)</a:t>
            </a:r>
          </a:p>
          <a:p>
            <a:pPr marL="0" lvl="0" indent="0">
              <a:buNone/>
              <a:defRPr/>
            </a:pPr>
            <a:r>
              <a:rPr lang="en-US" sz="1200" i="1" dirty="0">
                <a:solidFill>
                  <a:prstClr val="black">
                    <a:lumMod val="65000"/>
                    <a:lumOff val="35000"/>
                  </a:prstClr>
                </a:solidFill>
                <a:latin typeface="Century Gothic" panose="020B0502020202020204" pitchFamily="34" charset="0"/>
              </a:rPr>
              <a:t>These meridians circulate from the top to the bottom of the posterior face of the body.</a:t>
            </a:r>
          </a:p>
          <a:p>
            <a:pPr marL="0" lvl="0" indent="0">
              <a:buNone/>
              <a:defRPr/>
            </a:pPr>
            <a:r>
              <a:rPr lang="en-US" sz="1200" i="1" u="sng" dirty="0">
                <a:solidFill>
                  <a:prstClr val="black">
                    <a:lumMod val="65000"/>
                    <a:lumOff val="35000"/>
                  </a:prstClr>
                </a:solidFill>
                <a:latin typeface="Century Gothic" panose="020B0502020202020204" pitchFamily="34" charset="0"/>
              </a:rPr>
              <a:t>*8 extraordinary vessels </a:t>
            </a:r>
            <a:r>
              <a:rPr lang="en-US" sz="1200" i="1" dirty="0">
                <a:solidFill>
                  <a:prstClr val="black">
                    <a:lumMod val="65000"/>
                    <a:lumOff val="35000"/>
                  </a:prstClr>
                </a:solidFill>
                <a:latin typeface="Century Gothic" panose="020B0502020202020204" pitchFamily="34" charset="0"/>
              </a:rPr>
              <a:t>(design vessel, governor vessel, attack vessel, belt vessel, YIN ankle vessel, YANG ankle vessel, YIN connecting vessel, YANG connecting vessel)</a:t>
            </a:r>
          </a:p>
          <a:p>
            <a:pPr marL="0" lvl="0" indent="0">
              <a:buNone/>
              <a:defRPr/>
            </a:pPr>
            <a:r>
              <a:rPr lang="en-US" sz="1200" i="1" dirty="0">
                <a:solidFill>
                  <a:prstClr val="black">
                    <a:lumMod val="65000"/>
                    <a:lumOff val="35000"/>
                  </a:prstClr>
                </a:solidFill>
                <a:latin typeface="Century Gothic" panose="020B0502020202020204" pitchFamily="34" charset="0"/>
              </a:rPr>
              <a:t>- </a:t>
            </a:r>
            <a:r>
              <a:rPr lang="en-US" sz="1200" b="1" i="1" dirty="0">
                <a:solidFill>
                  <a:prstClr val="black">
                    <a:lumMod val="65000"/>
                    <a:lumOff val="35000"/>
                  </a:prstClr>
                </a:solidFill>
                <a:latin typeface="Century Gothic" panose="020B0502020202020204" pitchFamily="34" charset="0"/>
              </a:rPr>
              <a:t>Connecting Meridians</a:t>
            </a:r>
            <a:endParaRPr kumimoji="0" lang="en-US" sz="1200" b="1" i="1" u="none" strike="noStrike" kern="1200" cap="none" spc="0" normalizeH="0" noProof="0" dirty="0">
              <a:ln>
                <a:noFill/>
              </a:ln>
              <a:solidFill>
                <a:prstClr val="black">
                  <a:lumMod val="65000"/>
                  <a:lumOff val="35000"/>
                </a:prstClr>
              </a:solidFill>
              <a:effectLst/>
              <a:uLnTx/>
              <a:uFillTx/>
              <a:latin typeface="Century Gothic" panose="020B0502020202020204" pitchFamily="34" charset="0"/>
            </a:endParaRPr>
          </a:p>
          <a:p>
            <a:pPr marL="0" lvl="0" indent="0">
              <a:buNone/>
              <a:defRPr/>
            </a:pPr>
            <a:endParaRPr lang="en-US" sz="1200" dirty="0">
              <a:solidFill>
                <a:prstClr val="black">
                  <a:lumMod val="65000"/>
                  <a:lumOff val="35000"/>
                </a:prstClr>
              </a:solidFill>
              <a:latin typeface="Century Gothic" panose="020B0502020202020204" pitchFamily="34" charset="0"/>
            </a:endParaRPr>
          </a:p>
          <a:p>
            <a:pPr marL="0" lvl="0" indent="0">
              <a:buNone/>
              <a:defRPr/>
            </a:pPr>
            <a:r>
              <a:rPr lang="en-US" sz="1200" dirty="0">
                <a:solidFill>
                  <a:prstClr val="black">
                    <a:lumMod val="65000"/>
                    <a:lumOff val="35000"/>
                  </a:prstClr>
                </a:solidFill>
                <a:latin typeface="Century Gothic" panose="020B0502020202020204" pitchFamily="34" charset="0"/>
              </a:rPr>
              <a:t> </a:t>
            </a:r>
          </a:p>
          <a:p>
            <a:pPr marL="0" lvl="0" indent="0">
              <a:buNone/>
              <a:defRPr/>
            </a:pPr>
            <a:r>
              <a:rPr lang="en-US" sz="1200" dirty="0">
                <a:solidFill>
                  <a:prstClr val="black">
                    <a:lumMod val="65000"/>
                    <a:lumOff val="35000"/>
                  </a:prstClr>
                </a:solidFill>
                <a:latin typeface="Century Gothic" panose="020B0502020202020204" pitchFamily="34" charset="0"/>
              </a:rPr>
              <a:t>*Objective: balance of energies / maintenance of good health / prevention</a:t>
            </a:r>
            <a:endParaRPr lang="fr-FR" sz="1200" dirty="0">
              <a:solidFill>
                <a:prstClr val="black">
                  <a:lumMod val="65000"/>
                  <a:lumOff val="35000"/>
                </a:prstClr>
              </a:solidFill>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noProof="0" dirty="0">
              <a:ln>
                <a:noFill/>
              </a:ln>
              <a:solidFill>
                <a:prstClr val="black">
                  <a:lumMod val="65000"/>
                  <a:lumOff val="35000"/>
                </a:prstClr>
              </a:solidFill>
              <a:effectLst/>
              <a:uLnTx/>
              <a:uFillTx/>
              <a:latin typeface="Century Gothic" panose="020B0502020202020204" pitchFamily="34" charset="0"/>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19</a:t>
            </a:fld>
            <a:endParaRPr lang="fr-FR"/>
          </a:p>
        </p:txBody>
      </p:sp>
    </p:spTree>
    <p:extLst>
      <p:ext uri="{BB962C8B-B14F-4D97-AF65-F5344CB8AC3E}">
        <p14:creationId xmlns:p14="http://schemas.microsoft.com/office/powerpoint/2010/main" val="209788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solidFill>
                <a:schemeClr val="tx1">
                  <a:lumMod val="65000"/>
                  <a:lumOff val="35000"/>
                </a:schemeClr>
              </a:solidFill>
              <a:latin typeface="Century Gothic" panose="020B0502020202020204" pitchFamily="34" charset="0"/>
            </a:endParaRPr>
          </a:p>
          <a:p>
            <a:pPr marL="342900" indent="-342900">
              <a:buAutoNum type="arabicPeriod"/>
            </a:pPr>
            <a:r>
              <a:rPr lang="fr-FR" dirty="0">
                <a:solidFill>
                  <a:schemeClr val="tx1">
                    <a:lumMod val="65000"/>
                    <a:lumOff val="35000"/>
                  </a:schemeClr>
                </a:solidFill>
                <a:latin typeface="Century Gothic" panose="020B0502020202020204" pitchFamily="34" charset="0"/>
              </a:rPr>
              <a:t>UB1 </a:t>
            </a:r>
            <a:r>
              <a:rPr lang="fr-FR" i="1" dirty="0">
                <a:solidFill>
                  <a:schemeClr val="tx1">
                    <a:lumMod val="65000"/>
                    <a:lumOff val="35000"/>
                  </a:schemeClr>
                </a:solidFill>
                <a:latin typeface="Century Gothic" panose="020B0502020202020204" pitchFamily="34" charset="0"/>
              </a:rPr>
              <a:t>(Yang </a:t>
            </a:r>
            <a:r>
              <a:rPr lang="fr-FR" i="1" dirty="0" err="1">
                <a:solidFill>
                  <a:schemeClr val="tx1">
                    <a:lumMod val="65000"/>
                    <a:lumOff val="35000"/>
                  </a:schemeClr>
                </a:solidFill>
                <a:latin typeface="Century Gothic" panose="020B0502020202020204" pitchFamily="34" charset="0"/>
              </a:rPr>
              <a:t>urinary</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bladder</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meridian</a:t>
            </a:r>
            <a:r>
              <a:rPr lang="fr-FR" i="1" dirty="0">
                <a:solidFill>
                  <a:schemeClr val="tx1">
                    <a:lumMod val="65000"/>
                    <a:lumOff val="35000"/>
                  </a:schemeClr>
                </a:solidFill>
                <a:latin typeface="Century Gothic" panose="020B0502020202020204" pitchFamily="34" charset="0"/>
              </a:rPr>
              <a:t>) </a:t>
            </a:r>
            <a:r>
              <a:rPr lang="fr-FR" dirty="0">
                <a:solidFill>
                  <a:schemeClr val="tx1">
                    <a:lumMod val="65000"/>
                    <a:lumOff val="35000"/>
                  </a:schemeClr>
                </a:solidFill>
                <a:latin typeface="Century Gothic" panose="020B0502020202020204" pitchFamily="34" charset="0"/>
              </a:rPr>
              <a:t>: </a:t>
            </a:r>
            <a:r>
              <a:rPr lang="fr-FR" dirty="0" err="1">
                <a:solidFill>
                  <a:schemeClr val="tx1">
                    <a:lumMod val="65000"/>
                    <a:lumOff val="35000"/>
                  </a:schemeClr>
                </a:solidFill>
                <a:latin typeface="Century Gothic" panose="020B0502020202020204" pitchFamily="34" charset="0"/>
              </a:rPr>
              <a:t>inner</a:t>
            </a:r>
            <a:r>
              <a:rPr lang="fr-FR" dirty="0">
                <a:solidFill>
                  <a:schemeClr val="tx1">
                    <a:lumMod val="65000"/>
                    <a:lumOff val="35000"/>
                  </a:schemeClr>
                </a:solidFill>
                <a:latin typeface="Century Gothic" panose="020B0502020202020204" pitchFamily="34" charset="0"/>
              </a:rPr>
              <a:t> corner of the </a:t>
            </a:r>
            <a:r>
              <a:rPr lang="fr-FR" dirty="0" err="1">
                <a:solidFill>
                  <a:schemeClr val="tx1">
                    <a:lumMod val="65000"/>
                    <a:lumOff val="35000"/>
                  </a:schemeClr>
                </a:solidFill>
                <a:latin typeface="Century Gothic" panose="020B0502020202020204" pitchFamily="34" charset="0"/>
              </a:rPr>
              <a:t>eye</a:t>
            </a:r>
            <a:endParaRPr lang="fr-FR" dirty="0">
              <a:solidFill>
                <a:schemeClr val="tx1">
                  <a:lumMod val="65000"/>
                  <a:lumOff val="35000"/>
                </a:schemeClr>
              </a:solidFill>
              <a:latin typeface="Century Gothic" panose="020B0502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fr-FR" dirty="0">
                <a:solidFill>
                  <a:schemeClr val="tx1">
                    <a:lumMod val="65000"/>
                    <a:lumOff val="35000"/>
                  </a:schemeClr>
                </a:solidFill>
                <a:latin typeface="Century Gothic" panose="020B0502020202020204" pitchFamily="34" charset="0"/>
              </a:rPr>
              <a:t>S2 </a:t>
            </a:r>
            <a:r>
              <a:rPr lang="fr-FR" i="1" dirty="0">
                <a:solidFill>
                  <a:schemeClr val="tx1">
                    <a:lumMod val="65000"/>
                    <a:lumOff val="35000"/>
                  </a:schemeClr>
                </a:solidFill>
                <a:latin typeface="Century Gothic" panose="020B0502020202020204" pitchFamily="34" charset="0"/>
              </a:rPr>
              <a:t>(Yang </a:t>
            </a:r>
            <a:r>
              <a:rPr lang="fr-FR" i="1" dirty="0" err="1">
                <a:solidFill>
                  <a:schemeClr val="tx1">
                    <a:lumMod val="65000"/>
                    <a:lumOff val="35000"/>
                  </a:schemeClr>
                </a:solidFill>
                <a:latin typeface="Century Gothic" panose="020B0502020202020204" pitchFamily="34" charset="0"/>
              </a:rPr>
              <a:t>stomach</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meridian</a:t>
            </a:r>
            <a:r>
              <a:rPr lang="fr-FR" dirty="0">
                <a:solidFill>
                  <a:schemeClr val="tx1">
                    <a:lumMod val="65000"/>
                    <a:lumOff val="35000"/>
                  </a:schemeClr>
                </a:solidFill>
                <a:latin typeface="Century Gothic" panose="020B0502020202020204" pitchFamily="34" charset="0"/>
              </a:rPr>
              <a:t>): 1/3 </a:t>
            </a:r>
            <a:r>
              <a:rPr lang="fr-FR" dirty="0" err="1">
                <a:solidFill>
                  <a:schemeClr val="tx1">
                    <a:lumMod val="65000"/>
                    <a:lumOff val="35000"/>
                  </a:schemeClr>
                </a:solidFill>
                <a:latin typeface="Century Gothic" panose="020B0502020202020204" pitchFamily="34" charset="0"/>
              </a:rPr>
              <a:t>dark</a:t>
            </a:r>
            <a:r>
              <a:rPr lang="fr-FR" dirty="0">
                <a:solidFill>
                  <a:schemeClr val="tx1">
                    <a:lumMod val="65000"/>
                    <a:lumOff val="35000"/>
                  </a:schemeClr>
                </a:solidFill>
                <a:latin typeface="Century Gothic" panose="020B0502020202020204" pitchFamily="34" charset="0"/>
              </a:rPr>
              <a:t> </a:t>
            </a:r>
            <a:r>
              <a:rPr lang="fr-FR" dirty="0" err="1">
                <a:solidFill>
                  <a:schemeClr val="tx1">
                    <a:lumMod val="65000"/>
                    <a:lumOff val="35000"/>
                  </a:schemeClr>
                </a:solidFill>
                <a:latin typeface="Century Gothic" panose="020B0502020202020204" pitchFamily="34" charset="0"/>
              </a:rPr>
              <a:t>circle</a:t>
            </a:r>
            <a:endParaRPr lang="fr-FR" dirty="0">
              <a:solidFill>
                <a:schemeClr val="tx1">
                  <a:lumMod val="65000"/>
                  <a:lumOff val="35000"/>
                </a:schemeClr>
              </a:solidFill>
              <a:latin typeface="Century Gothic" panose="020B0502020202020204" pitchFamily="34" charset="0"/>
            </a:endParaRPr>
          </a:p>
          <a:p>
            <a:pPr marL="342900" indent="-342900">
              <a:buAutoNum type="arabicPeriod"/>
            </a:pPr>
            <a:r>
              <a:rPr lang="fr-FR" dirty="0">
                <a:solidFill>
                  <a:schemeClr val="tx1">
                    <a:lumMod val="65000"/>
                    <a:lumOff val="35000"/>
                  </a:schemeClr>
                </a:solidFill>
                <a:latin typeface="Century Gothic" panose="020B0502020202020204" pitchFamily="34" charset="0"/>
              </a:rPr>
              <a:t>HM8 </a:t>
            </a:r>
            <a:r>
              <a:rPr lang="fr-FR" i="1" dirty="0">
                <a:solidFill>
                  <a:schemeClr val="tx1">
                    <a:lumMod val="65000"/>
                    <a:lumOff val="35000"/>
                  </a:schemeClr>
                </a:solidFill>
                <a:latin typeface="Century Gothic" panose="020B0502020202020204" pitchFamily="34" charset="0"/>
              </a:rPr>
              <a:t>(</a:t>
            </a:r>
            <a:r>
              <a:rPr lang="fr-FR" i="1" dirty="0" err="1">
                <a:solidFill>
                  <a:schemeClr val="tx1">
                    <a:lumMod val="65000"/>
                    <a:lumOff val="35000"/>
                  </a:schemeClr>
                </a:solidFill>
                <a:latin typeface="Century Gothic" panose="020B0502020202020204" pitchFamily="34" charset="0"/>
              </a:rPr>
              <a:t>Quihou</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Behind</a:t>
            </a:r>
            <a:r>
              <a:rPr lang="fr-FR" i="1" dirty="0">
                <a:solidFill>
                  <a:schemeClr val="tx1">
                    <a:lumMod val="65000"/>
                    <a:lumOff val="35000"/>
                  </a:schemeClr>
                </a:solidFill>
                <a:latin typeface="Century Gothic" panose="020B0502020202020204" pitchFamily="34" charset="0"/>
              </a:rPr>
              <a:t> the </a:t>
            </a:r>
            <a:r>
              <a:rPr lang="fr-FR" i="1" dirty="0" err="1">
                <a:solidFill>
                  <a:schemeClr val="tx1">
                    <a:lumMod val="65000"/>
                    <a:lumOff val="35000"/>
                  </a:schemeClr>
                </a:solidFill>
                <a:latin typeface="Century Gothic" panose="020B0502020202020204" pitchFamily="34" charset="0"/>
              </a:rPr>
              <a:t>ball</a:t>
            </a:r>
            <a:r>
              <a:rPr lang="fr-FR" i="1" dirty="0">
                <a:solidFill>
                  <a:schemeClr val="tx1">
                    <a:lumMod val="65000"/>
                    <a:lumOff val="35000"/>
                  </a:schemeClr>
                </a:solidFill>
                <a:latin typeface="Century Gothic" panose="020B0502020202020204" pitchFamily="34" charset="0"/>
              </a:rPr>
              <a:t>”) </a:t>
            </a:r>
            <a:r>
              <a:rPr lang="fr-FR" dirty="0">
                <a:solidFill>
                  <a:schemeClr val="tx1">
                    <a:lumMod val="65000"/>
                    <a:lumOff val="35000"/>
                  </a:schemeClr>
                </a:solidFill>
                <a:latin typeface="Century Gothic" panose="020B0502020202020204" pitchFamily="34" charset="0"/>
              </a:rPr>
              <a:t>: 2/3 </a:t>
            </a:r>
            <a:r>
              <a:rPr lang="fr-FR" dirty="0" err="1">
                <a:solidFill>
                  <a:schemeClr val="tx1">
                    <a:lumMod val="65000"/>
                    <a:lumOff val="35000"/>
                  </a:schemeClr>
                </a:solidFill>
                <a:latin typeface="Century Gothic" panose="020B0502020202020204" pitchFamily="34" charset="0"/>
              </a:rPr>
              <a:t>dark</a:t>
            </a:r>
            <a:r>
              <a:rPr lang="fr-FR" dirty="0">
                <a:solidFill>
                  <a:schemeClr val="tx1">
                    <a:lumMod val="65000"/>
                    <a:lumOff val="35000"/>
                  </a:schemeClr>
                </a:solidFill>
                <a:latin typeface="Century Gothic" panose="020B0502020202020204" pitchFamily="34" charset="0"/>
              </a:rPr>
              <a:t> </a:t>
            </a:r>
            <a:r>
              <a:rPr lang="fr-FR" dirty="0" err="1">
                <a:solidFill>
                  <a:schemeClr val="tx1">
                    <a:lumMod val="65000"/>
                    <a:lumOff val="35000"/>
                  </a:schemeClr>
                </a:solidFill>
                <a:latin typeface="Century Gothic" panose="020B0502020202020204" pitchFamily="34" charset="0"/>
              </a:rPr>
              <a:t>circle</a:t>
            </a:r>
            <a:endParaRPr lang="fr-FR" dirty="0">
              <a:solidFill>
                <a:schemeClr val="tx1">
                  <a:lumMod val="65000"/>
                  <a:lumOff val="35000"/>
                </a:schemeClr>
              </a:solidFill>
              <a:latin typeface="Century Gothic" panose="020B0502020202020204" pitchFamily="34" charset="0"/>
            </a:endParaRPr>
          </a:p>
          <a:p>
            <a:pPr marL="342900" indent="-342900" algn="just">
              <a:buAutoNum type="arabicPeriod"/>
            </a:pPr>
            <a:r>
              <a:rPr lang="fr-FR" dirty="0">
                <a:solidFill>
                  <a:schemeClr val="tx1">
                    <a:lumMod val="65000"/>
                    <a:lumOff val="35000"/>
                  </a:schemeClr>
                </a:solidFill>
                <a:latin typeface="Century Gothic" panose="020B0502020202020204" pitchFamily="34" charset="0"/>
              </a:rPr>
              <a:t>GB1 </a:t>
            </a:r>
            <a:r>
              <a:rPr lang="fr-FR" i="1" dirty="0">
                <a:solidFill>
                  <a:schemeClr val="tx1">
                    <a:lumMod val="65000"/>
                    <a:lumOff val="35000"/>
                  </a:schemeClr>
                </a:solidFill>
                <a:latin typeface="Century Gothic" panose="020B0502020202020204" pitchFamily="34" charset="0"/>
              </a:rPr>
              <a:t>(Yang </a:t>
            </a:r>
            <a:r>
              <a:rPr lang="fr-FR" i="1" dirty="0" err="1">
                <a:solidFill>
                  <a:schemeClr val="tx1">
                    <a:lumMod val="65000"/>
                    <a:lumOff val="35000"/>
                  </a:schemeClr>
                </a:solidFill>
                <a:latin typeface="Century Gothic" panose="020B0502020202020204" pitchFamily="34" charset="0"/>
              </a:rPr>
              <a:t>gallbladder</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meridian</a:t>
            </a:r>
            <a:r>
              <a:rPr lang="fr-FR" dirty="0">
                <a:solidFill>
                  <a:schemeClr val="tx1">
                    <a:lumMod val="65000"/>
                    <a:lumOff val="35000"/>
                  </a:schemeClr>
                </a:solidFill>
                <a:latin typeface="Century Gothic" panose="020B0502020202020204" pitchFamily="34" charset="0"/>
              </a:rPr>
              <a:t>) : </a:t>
            </a:r>
            <a:r>
              <a:rPr lang="fr-FR" dirty="0" err="1">
                <a:solidFill>
                  <a:schemeClr val="tx1">
                    <a:lumMod val="65000"/>
                    <a:lumOff val="35000"/>
                  </a:schemeClr>
                </a:solidFill>
                <a:latin typeface="Century Gothic" panose="020B0502020202020204" pitchFamily="34" charset="0"/>
              </a:rPr>
              <a:t>outer</a:t>
            </a:r>
            <a:r>
              <a:rPr lang="fr-FR" dirty="0">
                <a:solidFill>
                  <a:schemeClr val="tx1">
                    <a:lumMod val="65000"/>
                    <a:lumOff val="35000"/>
                  </a:schemeClr>
                </a:solidFill>
                <a:latin typeface="Century Gothic" panose="020B0502020202020204" pitchFamily="34" charset="0"/>
              </a:rPr>
              <a:t> corner of the </a:t>
            </a:r>
            <a:r>
              <a:rPr lang="fr-FR" dirty="0" err="1">
                <a:solidFill>
                  <a:schemeClr val="tx1">
                    <a:lumMod val="65000"/>
                    <a:lumOff val="35000"/>
                  </a:schemeClr>
                </a:solidFill>
                <a:latin typeface="Century Gothic" panose="020B0502020202020204" pitchFamily="34" charset="0"/>
              </a:rPr>
              <a:t>eye</a:t>
            </a:r>
            <a:r>
              <a:rPr lang="fr-FR" dirty="0">
                <a:solidFill>
                  <a:schemeClr val="tx1">
                    <a:lumMod val="65000"/>
                    <a:lumOff val="35000"/>
                  </a:schemeClr>
                </a:solidFill>
                <a:latin typeface="Century Gothic" panose="020B0502020202020204" pitchFamily="34" charset="0"/>
              </a:rPr>
              <a:t> </a:t>
            </a:r>
          </a:p>
          <a:p>
            <a:pPr marL="342900" indent="-342900">
              <a:buAutoNum type="arabicPeriod"/>
            </a:pPr>
            <a:r>
              <a:rPr lang="fr-FR" dirty="0">
                <a:solidFill>
                  <a:schemeClr val="tx1">
                    <a:lumMod val="65000"/>
                    <a:lumOff val="35000"/>
                  </a:schemeClr>
                </a:solidFill>
                <a:latin typeface="Century Gothic" panose="020B0502020202020204" pitchFamily="34" charset="0"/>
              </a:rPr>
              <a:t>UB2 </a:t>
            </a:r>
            <a:r>
              <a:rPr lang="fr-FR" i="1" dirty="0">
                <a:solidFill>
                  <a:schemeClr val="tx1">
                    <a:lumMod val="65000"/>
                    <a:lumOff val="35000"/>
                  </a:schemeClr>
                </a:solidFill>
                <a:latin typeface="Century Gothic" panose="020B0502020202020204" pitchFamily="34" charset="0"/>
              </a:rPr>
              <a:t>(Yang </a:t>
            </a:r>
            <a:r>
              <a:rPr lang="fr-FR" i="1" dirty="0" err="1">
                <a:solidFill>
                  <a:schemeClr val="tx1">
                    <a:lumMod val="65000"/>
                    <a:lumOff val="35000"/>
                  </a:schemeClr>
                </a:solidFill>
                <a:latin typeface="Century Gothic" panose="020B0502020202020204" pitchFamily="34" charset="0"/>
              </a:rPr>
              <a:t>urinary</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bladder</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meridian</a:t>
            </a:r>
            <a:r>
              <a:rPr lang="fr-FR" i="1" dirty="0">
                <a:solidFill>
                  <a:schemeClr val="tx1">
                    <a:lumMod val="65000"/>
                    <a:lumOff val="35000"/>
                  </a:schemeClr>
                </a:solidFill>
                <a:latin typeface="Century Gothic" panose="020B0502020202020204" pitchFamily="34" charset="0"/>
              </a:rPr>
              <a:t> </a:t>
            </a:r>
            <a:r>
              <a:rPr lang="fr-FR" dirty="0">
                <a:solidFill>
                  <a:schemeClr val="tx1">
                    <a:lumMod val="65000"/>
                    <a:lumOff val="35000"/>
                  </a:schemeClr>
                </a:solidFill>
                <a:latin typeface="Century Gothic" panose="020B0502020202020204" pitchFamily="34" charset="0"/>
              </a:rPr>
              <a:t>: </a:t>
            </a:r>
            <a:r>
              <a:rPr lang="fr-FR" dirty="0" err="1">
                <a:solidFill>
                  <a:schemeClr val="tx1">
                    <a:lumMod val="65000"/>
                    <a:lumOff val="35000"/>
                  </a:schemeClr>
                </a:solidFill>
                <a:latin typeface="Century Gothic" panose="020B0502020202020204" pitchFamily="34" charset="0"/>
              </a:rPr>
              <a:t>head</a:t>
            </a:r>
            <a:r>
              <a:rPr lang="fr-FR" dirty="0">
                <a:solidFill>
                  <a:schemeClr val="tx1">
                    <a:lumMod val="65000"/>
                    <a:lumOff val="35000"/>
                  </a:schemeClr>
                </a:solidFill>
                <a:latin typeface="Century Gothic" panose="020B0502020202020204" pitchFamily="34" charset="0"/>
              </a:rPr>
              <a:t> of the </a:t>
            </a:r>
            <a:r>
              <a:rPr lang="fr-FR" dirty="0" err="1">
                <a:solidFill>
                  <a:schemeClr val="tx1">
                    <a:lumMod val="65000"/>
                    <a:lumOff val="35000"/>
                  </a:schemeClr>
                </a:solidFill>
                <a:latin typeface="Century Gothic" panose="020B0502020202020204" pitchFamily="34" charset="0"/>
              </a:rPr>
              <a:t>eyebrow</a:t>
            </a:r>
            <a:endParaRPr lang="fr-FR" dirty="0">
              <a:solidFill>
                <a:schemeClr val="tx1">
                  <a:lumMod val="65000"/>
                  <a:lumOff val="35000"/>
                </a:schemeClr>
              </a:solidFill>
              <a:latin typeface="Century Gothic" panose="020B0502020202020204" pitchFamily="34" charset="0"/>
            </a:endParaRPr>
          </a:p>
          <a:p>
            <a:pPr marL="342900" indent="-342900">
              <a:buAutoNum type="arabicPeriod"/>
            </a:pPr>
            <a:r>
              <a:rPr lang="fr-FR" dirty="0">
                <a:solidFill>
                  <a:schemeClr val="tx1">
                    <a:lumMod val="65000"/>
                    <a:lumOff val="35000"/>
                  </a:schemeClr>
                </a:solidFill>
                <a:latin typeface="Century Gothic" panose="020B0502020202020204" pitchFamily="34" charset="0"/>
              </a:rPr>
              <a:t>HM3 </a:t>
            </a:r>
            <a:r>
              <a:rPr lang="fr-FR" i="1" dirty="0">
                <a:solidFill>
                  <a:schemeClr val="tx1">
                    <a:lumMod val="65000"/>
                    <a:lumOff val="35000"/>
                  </a:schemeClr>
                </a:solidFill>
                <a:latin typeface="Century Gothic" panose="020B0502020202020204" pitchFamily="34" charset="0"/>
              </a:rPr>
              <a:t>(Yuyao “</a:t>
            </a:r>
            <a:r>
              <a:rPr lang="fr-FR" i="1" dirty="0" err="1">
                <a:solidFill>
                  <a:schemeClr val="tx1">
                    <a:lumMod val="65000"/>
                    <a:lumOff val="35000"/>
                  </a:schemeClr>
                </a:solidFill>
                <a:latin typeface="Century Gothic" panose="020B0502020202020204" pitchFamily="34" charset="0"/>
              </a:rPr>
              <a:t>fish</a:t>
            </a:r>
            <a:r>
              <a:rPr lang="fr-FR" i="1" dirty="0">
                <a:solidFill>
                  <a:schemeClr val="tx1">
                    <a:lumMod val="65000"/>
                    <a:lumOff val="35000"/>
                  </a:schemeClr>
                </a:solidFill>
                <a:latin typeface="Century Gothic" panose="020B0502020202020204" pitchFamily="34" charset="0"/>
              </a:rPr>
              <a:t> </a:t>
            </a:r>
            <a:r>
              <a:rPr lang="fr-FR" i="1" dirty="0" err="1">
                <a:solidFill>
                  <a:schemeClr val="tx1">
                    <a:lumMod val="65000"/>
                    <a:lumOff val="35000"/>
                  </a:schemeClr>
                </a:solidFill>
                <a:latin typeface="Century Gothic" panose="020B0502020202020204" pitchFamily="34" charset="0"/>
              </a:rPr>
              <a:t>waist</a:t>
            </a:r>
            <a:r>
              <a:rPr lang="fr-FR" i="1" dirty="0">
                <a:solidFill>
                  <a:schemeClr val="tx1">
                    <a:lumMod val="65000"/>
                    <a:lumOff val="35000"/>
                  </a:schemeClr>
                </a:solidFill>
                <a:latin typeface="Century Gothic" panose="020B0502020202020204" pitchFamily="34" charset="0"/>
              </a:rPr>
              <a:t>”) </a:t>
            </a:r>
            <a:r>
              <a:rPr lang="fr-FR" dirty="0">
                <a:solidFill>
                  <a:schemeClr val="tx1">
                    <a:lumMod val="65000"/>
                    <a:lumOff val="35000"/>
                  </a:schemeClr>
                </a:solidFill>
                <a:latin typeface="Century Gothic" panose="020B0502020202020204" pitchFamily="34" charset="0"/>
              </a:rPr>
              <a:t>: middle of the </a:t>
            </a:r>
            <a:r>
              <a:rPr lang="fr-FR" dirty="0" err="1">
                <a:solidFill>
                  <a:schemeClr val="tx1">
                    <a:lumMod val="65000"/>
                    <a:lumOff val="35000"/>
                  </a:schemeClr>
                </a:solidFill>
                <a:latin typeface="Century Gothic" panose="020B0502020202020204" pitchFamily="34" charset="0"/>
              </a:rPr>
              <a:t>eyebrow</a:t>
            </a:r>
            <a:endParaRPr lang="fr-FR" dirty="0">
              <a:solidFill>
                <a:schemeClr val="tx1">
                  <a:lumMod val="65000"/>
                  <a:lumOff val="35000"/>
                </a:schemeClr>
              </a:solidFill>
              <a:latin typeface="Century Gothic" panose="020B0502020202020204" pitchFamily="34" charset="0"/>
            </a:endParaRPr>
          </a:p>
          <a:p>
            <a:pPr marL="342900" indent="-342900">
              <a:buAutoNum type="arabicPeriod"/>
            </a:pPr>
            <a:endParaRPr lang="fr-FR" dirty="0">
              <a:solidFill>
                <a:schemeClr val="tx1">
                  <a:lumMod val="65000"/>
                  <a:lumOff val="35000"/>
                </a:schemeClr>
              </a:solidFill>
              <a:latin typeface="Century Gothic" panose="020B0502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20</a:t>
            </a:fld>
            <a:endParaRPr lang="fr-FR"/>
          </a:p>
        </p:txBody>
      </p:sp>
    </p:spTree>
    <p:extLst>
      <p:ext uri="{BB962C8B-B14F-4D97-AF65-F5344CB8AC3E}">
        <p14:creationId xmlns:p14="http://schemas.microsoft.com/office/powerpoint/2010/main" val="412431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AutoNum type="arabicPeriod"/>
            </a:pPr>
            <a:r>
              <a:rPr lang="fr-FR" dirty="0">
                <a:solidFill>
                  <a:schemeClr val="tx1">
                    <a:lumMod val="65000"/>
                    <a:lumOff val="35000"/>
                  </a:schemeClr>
                </a:solidFill>
                <a:latin typeface="Century Gothic" panose="020B0502020202020204" pitchFamily="34" charset="0"/>
              </a:rPr>
              <a:t>S4 (</a:t>
            </a:r>
            <a:r>
              <a:rPr lang="en-US" sz="1800" b="0" i="0" u="none" strike="noStrike" baseline="0" dirty="0">
                <a:solidFill>
                  <a:srgbClr val="FFFFFF"/>
                </a:solidFill>
                <a:latin typeface="Futura"/>
              </a:rPr>
              <a:t>“Earth granary” yang stomach meridian) </a:t>
            </a:r>
            <a:r>
              <a:rPr lang="fr-FR" dirty="0">
                <a:solidFill>
                  <a:schemeClr val="tx1">
                    <a:lumMod val="65000"/>
                    <a:lumOff val="35000"/>
                  </a:schemeClr>
                </a:solidFill>
                <a:latin typeface="Century Gothic" panose="020B0502020202020204" pitchFamily="34" charset="0"/>
              </a:rPr>
              <a:t>: corners of the </a:t>
            </a:r>
            <a:r>
              <a:rPr lang="fr-FR" dirty="0" err="1">
                <a:solidFill>
                  <a:schemeClr val="tx1">
                    <a:lumMod val="65000"/>
                    <a:lumOff val="35000"/>
                  </a:schemeClr>
                </a:solidFill>
                <a:latin typeface="Century Gothic" panose="020B0502020202020204" pitchFamily="34" charset="0"/>
              </a:rPr>
              <a:t>mouth</a:t>
            </a:r>
            <a:endParaRPr lang="fr-FR" dirty="0">
              <a:solidFill>
                <a:schemeClr val="tx1">
                  <a:lumMod val="65000"/>
                  <a:lumOff val="35000"/>
                </a:schemeClr>
              </a:solidFill>
              <a:latin typeface="Century Gothic" panose="020B0502020202020204" pitchFamily="34" charset="0"/>
            </a:endParaRPr>
          </a:p>
          <a:p>
            <a:pPr marL="342900" indent="-342900">
              <a:buAutoNum type="arabicPeriod"/>
            </a:pPr>
            <a:r>
              <a:rPr lang="fr-FR" dirty="0">
                <a:solidFill>
                  <a:schemeClr val="tx1">
                    <a:lumMod val="65000"/>
                    <a:lumOff val="35000"/>
                  </a:schemeClr>
                </a:solidFill>
                <a:latin typeface="Century Gothic" panose="020B0502020202020204" pitchFamily="34" charset="0"/>
              </a:rPr>
              <a:t>CV 24 (</a:t>
            </a:r>
            <a:r>
              <a:rPr lang="fr-FR" sz="1800" b="0" i="0" u="none" strike="noStrike" baseline="0" dirty="0">
                <a:solidFill>
                  <a:srgbClr val="FFFFFF"/>
                </a:solidFill>
                <a:latin typeface="Futura"/>
              </a:rPr>
              <a:t>Ren Mai “</a:t>
            </a:r>
            <a:r>
              <a:rPr lang="fr-FR" sz="1800" b="0" i="0" u="none" strike="noStrike" baseline="0" dirty="0" err="1">
                <a:solidFill>
                  <a:srgbClr val="FFFFFF"/>
                </a:solidFill>
                <a:latin typeface="Futura"/>
              </a:rPr>
              <a:t>fl</a:t>
            </a:r>
            <a:r>
              <a:rPr lang="fr-FR" sz="1800" b="0" i="0" u="none" strike="noStrike" baseline="0" dirty="0">
                <a:solidFill>
                  <a:srgbClr val="FFFFFF"/>
                </a:solidFill>
                <a:latin typeface="Futura"/>
              </a:rPr>
              <a:t> </a:t>
            </a:r>
            <a:r>
              <a:rPr lang="fr-FR" sz="1800" b="0" i="0" u="none" strike="noStrike" baseline="0" dirty="0" err="1">
                <a:solidFill>
                  <a:srgbClr val="FFFFFF"/>
                </a:solidFill>
                <a:latin typeface="Futura"/>
              </a:rPr>
              <a:t>uid</a:t>
            </a:r>
            <a:r>
              <a:rPr lang="fr-FR" sz="1800" b="0" i="0" u="none" strike="noStrike" baseline="0" dirty="0">
                <a:solidFill>
                  <a:srgbClr val="FFFFFF"/>
                </a:solidFill>
                <a:latin typeface="Futura"/>
              </a:rPr>
              <a:t> </a:t>
            </a:r>
            <a:r>
              <a:rPr lang="fr-FR" sz="1800" b="0" i="0" u="none" strike="noStrike" baseline="0" dirty="0" err="1">
                <a:solidFill>
                  <a:srgbClr val="FFFFFF"/>
                </a:solidFill>
                <a:latin typeface="Futura"/>
              </a:rPr>
              <a:t>receptacle</a:t>
            </a:r>
            <a:r>
              <a:rPr lang="fr-FR" sz="1800" b="0" i="0" u="none" strike="noStrike" baseline="0" dirty="0">
                <a:solidFill>
                  <a:srgbClr val="FFFFFF"/>
                </a:solidFill>
                <a:latin typeface="Futura"/>
              </a:rPr>
              <a:t>” conception </a:t>
            </a:r>
            <a:r>
              <a:rPr lang="fr-FR" sz="1800" b="0" i="0" u="none" strike="noStrike" baseline="0" dirty="0" err="1">
                <a:solidFill>
                  <a:srgbClr val="FFFFFF"/>
                </a:solidFill>
                <a:latin typeface="Futura"/>
              </a:rPr>
              <a:t>vessel</a:t>
            </a:r>
            <a:r>
              <a:rPr lang="fr-FR" sz="1800" b="0" i="0" u="none" strike="noStrike" baseline="0" dirty="0">
                <a:solidFill>
                  <a:srgbClr val="FFFFFF"/>
                </a:solidFill>
                <a:latin typeface="Futura"/>
              </a:rPr>
              <a:t>*)</a:t>
            </a:r>
            <a:r>
              <a:rPr lang="fr-FR" dirty="0">
                <a:solidFill>
                  <a:schemeClr val="tx1">
                    <a:lumMod val="65000"/>
                    <a:lumOff val="35000"/>
                  </a:schemeClr>
                </a:solidFill>
                <a:latin typeface="Century Gothic" panose="020B0502020202020204" pitchFamily="34" charset="0"/>
              </a:rPr>
              <a:t> : in the center </a:t>
            </a:r>
            <a:r>
              <a:rPr lang="fr-FR" dirty="0" err="1">
                <a:solidFill>
                  <a:schemeClr val="tx1">
                    <a:lumMod val="65000"/>
                    <a:lumOff val="35000"/>
                  </a:schemeClr>
                </a:solidFill>
                <a:latin typeface="Century Gothic" panose="020B0502020202020204" pitchFamily="34" charset="0"/>
              </a:rPr>
              <a:t>underneath</a:t>
            </a:r>
            <a:r>
              <a:rPr lang="fr-FR" dirty="0">
                <a:solidFill>
                  <a:schemeClr val="tx1">
                    <a:lumMod val="65000"/>
                    <a:lumOff val="35000"/>
                  </a:schemeClr>
                </a:solidFill>
                <a:latin typeface="Century Gothic" panose="020B0502020202020204" pitchFamily="34" charset="0"/>
              </a:rPr>
              <a:t> the </a:t>
            </a:r>
            <a:r>
              <a:rPr lang="fr-FR" dirty="0" err="1">
                <a:solidFill>
                  <a:schemeClr val="tx1">
                    <a:lumMod val="65000"/>
                    <a:lumOff val="35000"/>
                  </a:schemeClr>
                </a:solidFill>
                <a:latin typeface="Century Gothic" panose="020B0502020202020204" pitchFamily="34" charset="0"/>
              </a:rPr>
              <a:t>lips</a:t>
            </a:r>
            <a:endParaRPr lang="fr-FR" dirty="0">
              <a:solidFill>
                <a:schemeClr val="tx1">
                  <a:lumMod val="65000"/>
                  <a:lumOff val="35000"/>
                </a:schemeClr>
              </a:solidFill>
              <a:latin typeface="Century Gothic" panose="020B0502020202020204" pitchFamily="34" charset="0"/>
            </a:endParaRPr>
          </a:p>
          <a:p>
            <a:r>
              <a:rPr lang="fr-FR" dirty="0">
                <a:solidFill>
                  <a:schemeClr val="tx1">
                    <a:lumMod val="65000"/>
                    <a:lumOff val="35000"/>
                  </a:schemeClr>
                </a:solidFill>
                <a:latin typeface="Century Gothic" panose="020B0502020202020204" pitchFamily="34" charset="0"/>
              </a:rPr>
              <a:t>3 &amp; 4. GV 26 + GV 27 (</a:t>
            </a:r>
            <a:r>
              <a:rPr lang="fr-FR" sz="1800" b="0" i="0" u="none" strike="noStrike" baseline="0" dirty="0">
                <a:solidFill>
                  <a:srgbClr val="FFFFFF"/>
                </a:solidFill>
                <a:latin typeface="Futura"/>
              </a:rPr>
              <a:t>Mai “center of man” </a:t>
            </a:r>
            <a:r>
              <a:rPr lang="fr-FR" sz="1800" b="0" i="0" u="none" strike="noStrike" baseline="0" dirty="0" err="1">
                <a:solidFill>
                  <a:srgbClr val="FFFFFF"/>
                </a:solidFill>
                <a:latin typeface="Futura"/>
              </a:rPr>
              <a:t>governing</a:t>
            </a:r>
            <a:r>
              <a:rPr lang="fr-FR" sz="1800" b="0" i="0" u="none" strike="noStrike" baseline="0" dirty="0">
                <a:solidFill>
                  <a:srgbClr val="FFFFFF"/>
                </a:solidFill>
                <a:latin typeface="Futura"/>
              </a:rPr>
              <a:t> </a:t>
            </a:r>
            <a:r>
              <a:rPr lang="fr-FR" sz="1800" b="0" i="0" u="none" strike="noStrike" baseline="0" dirty="0" err="1">
                <a:solidFill>
                  <a:srgbClr val="FFFFFF"/>
                </a:solidFill>
                <a:latin typeface="Futura"/>
              </a:rPr>
              <a:t>vessel</a:t>
            </a:r>
            <a:r>
              <a:rPr lang="fr-FR" sz="1800" b="0" i="0" u="none" strike="noStrike" baseline="0" dirty="0">
                <a:solidFill>
                  <a:srgbClr val="FFFFFF"/>
                </a:solidFill>
                <a:latin typeface="Futura"/>
              </a:rPr>
              <a:t>*) </a:t>
            </a:r>
            <a:r>
              <a:rPr lang="fr-FR" dirty="0">
                <a:solidFill>
                  <a:schemeClr val="tx1">
                    <a:lumMod val="65000"/>
                    <a:lumOff val="35000"/>
                  </a:schemeClr>
                </a:solidFill>
                <a:latin typeface="Century Gothic" panose="020B0502020202020204" pitchFamily="34" charset="0"/>
              </a:rPr>
              <a:t> : </a:t>
            </a:r>
            <a:r>
              <a:rPr lang="fr-FR" dirty="0" err="1">
                <a:solidFill>
                  <a:schemeClr val="tx1">
                    <a:lumMod val="65000"/>
                    <a:lumOff val="35000"/>
                  </a:schemeClr>
                </a:solidFill>
                <a:latin typeface="Century Gothic" panose="020B0502020202020204" pitchFamily="34" charset="0"/>
              </a:rPr>
              <a:t>below</a:t>
            </a:r>
            <a:r>
              <a:rPr lang="fr-FR" dirty="0">
                <a:solidFill>
                  <a:schemeClr val="tx1">
                    <a:lumMod val="65000"/>
                    <a:lumOff val="35000"/>
                  </a:schemeClr>
                </a:solidFill>
                <a:latin typeface="Century Gothic" panose="020B0502020202020204" pitchFamily="34" charset="0"/>
              </a:rPr>
              <a:t> de base of the </a:t>
            </a:r>
            <a:r>
              <a:rPr lang="fr-FR" dirty="0" err="1">
                <a:solidFill>
                  <a:schemeClr val="tx1">
                    <a:lumMod val="65000"/>
                    <a:lumOff val="35000"/>
                  </a:schemeClr>
                </a:solidFill>
                <a:latin typeface="Century Gothic" panose="020B0502020202020204" pitchFamily="34" charset="0"/>
              </a:rPr>
              <a:t>nose</a:t>
            </a:r>
            <a:r>
              <a:rPr lang="fr-FR" dirty="0">
                <a:solidFill>
                  <a:schemeClr val="tx1">
                    <a:lumMod val="65000"/>
                    <a:lumOff val="35000"/>
                  </a:schemeClr>
                </a:solidFill>
                <a:latin typeface="Century Gothic" panose="020B0502020202020204" pitchFamily="34" charset="0"/>
              </a:rPr>
              <a:t> + </a:t>
            </a:r>
            <a:r>
              <a:rPr lang="fr-FR" dirty="0" err="1">
                <a:solidFill>
                  <a:schemeClr val="tx1">
                    <a:lumMod val="65000"/>
                    <a:lumOff val="35000"/>
                  </a:schemeClr>
                </a:solidFill>
                <a:latin typeface="Century Gothic" panose="020B0502020202020204" pitchFamily="34" charset="0"/>
              </a:rPr>
              <a:t>above</a:t>
            </a:r>
            <a:r>
              <a:rPr lang="fr-FR" dirty="0">
                <a:solidFill>
                  <a:schemeClr val="tx1">
                    <a:lumMod val="65000"/>
                    <a:lumOff val="35000"/>
                  </a:schemeClr>
                </a:solidFill>
                <a:latin typeface="Century Gothic" panose="020B0502020202020204" pitchFamily="34" charset="0"/>
              </a:rPr>
              <a:t> the </a:t>
            </a:r>
            <a:r>
              <a:rPr lang="fr-FR" dirty="0" err="1">
                <a:solidFill>
                  <a:schemeClr val="tx1">
                    <a:lumMod val="65000"/>
                    <a:lumOff val="35000"/>
                  </a:schemeClr>
                </a:solidFill>
                <a:latin typeface="Century Gothic" panose="020B0502020202020204" pitchFamily="34" charset="0"/>
              </a:rPr>
              <a:t>heart</a:t>
            </a:r>
            <a:r>
              <a:rPr lang="fr-FR" dirty="0">
                <a:solidFill>
                  <a:schemeClr val="tx1">
                    <a:lumMod val="65000"/>
                    <a:lumOff val="35000"/>
                  </a:schemeClr>
                </a:solidFill>
                <a:latin typeface="Century Gothic" panose="020B0502020202020204" pitchFamily="34" charset="0"/>
              </a:rPr>
              <a:t> of the </a:t>
            </a:r>
            <a:r>
              <a:rPr lang="fr-FR" dirty="0" err="1">
                <a:solidFill>
                  <a:schemeClr val="tx1">
                    <a:lumMod val="65000"/>
                    <a:lumOff val="35000"/>
                  </a:schemeClr>
                </a:solidFill>
                <a:latin typeface="Century Gothic" panose="020B0502020202020204" pitchFamily="34" charset="0"/>
              </a:rPr>
              <a:t>lips</a:t>
            </a:r>
            <a:endParaRPr lang="fr-FR" dirty="0">
              <a:solidFill>
                <a:schemeClr val="tx1">
                  <a:lumMod val="65000"/>
                  <a:lumOff val="35000"/>
                </a:schemeClr>
              </a:solidFill>
              <a:latin typeface="Century Gothic" panose="020B0502020202020204" pitchFamily="34" charset="0"/>
            </a:endParaRPr>
          </a:p>
          <a:p>
            <a:r>
              <a:rPr lang="fr-FR" dirty="0">
                <a:solidFill>
                  <a:schemeClr val="tx1">
                    <a:lumMod val="65000"/>
                    <a:lumOff val="35000"/>
                  </a:schemeClr>
                </a:solidFill>
                <a:latin typeface="Century Gothic" panose="020B0502020202020204" pitchFamily="34" charset="0"/>
              </a:rPr>
              <a:t>5. LI 19 (</a:t>
            </a:r>
            <a:r>
              <a:rPr lang="fr-FR" sz="1800" b="0" i="0" u="none" strike="noStrike" baseline="0" dirty="0">
                <a:solidFill>
                  <a:srgbClr val="FFFFFF"/>
                </a:solidFill>
                <a:latin typeface="Futura"/>
              </a:rPr>
              <a:t>“Grain </a:t>
            </a:r>
            <a:r>
              <a:rPr lang="fr-FR" sz="1800" b="0" i="0" u="none" strike="noStrike" baseline="0" dirty="0" err="1">
                <a:solidFill>
                  <a:srgbClr val="FFFFFF"/>
                </a:solidFill>
                <a:latin typeface="Futura"/>
              </a:rPr>
              <a:t>bone</a:t>
            </a:r>
            <a:r>
              <a:rPr lang="fr-FR" sz="1800" b="0" i="0" u="none" strike="noStrike" baseline="0" dirty="0">
                <a:solidFill>
                  <a:srgbClr val="FFFFFF"/>
                </a:solidFill>
                <a:latin typeface="Futura"/>
              </a:rPr>
              <a:t> </a:t>
            </a:r>
            <a:r>
              <a:rPr lang="fr-FR" sz="1800" b="0" i="0" u="none" strike="noStrike" baseline="0" dirty="0" err="1">
                <a:solidFill>
                  <a:srgbClr val="FFFFFF"/>
                </a:solidFill>
                <a:latin typeface="Futura"/>
              </a:rPr>
              <a:t>hole</a:t>
            </a:r>
            <a:r>
              <a:rPr lang="fr-FR" sz="1800" b="0" i="0" u="none" strike="noStrike" baseline="0" dirty="0">
                <a:solidFill>
                  <a:srgbClr val="FFFFFF"/>
                </a:solidFill>
                <a:latin typeface="Futura"/>
              </a:rPr>
              <a:t>” large intestine yang </a:t>
            </a:r>
            <a:r>
              <a:rPr lang="fr-FR" sz="1800" b="0" i="0" u="none" strike="noStrike" baseline="0" dirty="0" err="1">
                <a:solidFill>
                  <a:srgbClr val="FFFFFF"/>
                </a:solidFill>
                <a:latin typeface="Futura"/>
              </a:rPr>
              <a:t>meridian</a:t>
            </a:r>
            <a:r>
              <a:rPr lang="fr-FR" sz="1800" b="0" i="0" u="none" strike="noStrike" baseline="0" dirty="0">
                <a:solidFill>
                  <a:srgbClr val="FFFFFF"/>
                </a:solidFill>
                <a:latin typeface="Futura"/>
              </a:rPr>
              <a:t>) </a:t>
            </a:r>
            <a:r>
              <a:rPr lang="fr-FR" dirty="0">
                <a:solidFill>
                  <a:schemeClr val="tx1">
                    <a:lumMod val="65000"/>
                    <a:lumOff val="35000"/>
                  </a:schemeClr>
                </a:solidFill>
                <a:latin typeface="Century Gothic" panose="020B0502020202020204" pitchFamily="34" charset="0"/>
              </a:rPr>
              <a:t>: </a:t>
            </a:r>
            <a:r>
              <a:rPr lang="fr-FR" dirty="0" err="1">
                <a:solidFill>
                  <a:schemeClr val="tx1">
                    <a:lumMod val="65000"/>
                    <a:lumOff val="35000"/>
                  </a:schemeClr>
                </a:solidFill>
                <a:latin typeface="Century Gothic" panose="020B0502020202020204" pitchFamily="34" charset="0"/>
              </a:rPr>
              <a:t>nostrils</a:t>
            </a:r>
            <a:endParaRPr lang="fr-FR" dirty="0">
              <a:solidFill>
                <a:schemeClr val="tx1">
                  <a:lumMod val="65000"/>
                  <a:lumOff val="35000"/>
                </a:schemeClr>
              </a:solidFill>
              <a:latin typeface="Century Gothic" panose="020B0502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21</a:t>
            </a:fld>
            <a:endParaRPr lang="fr-FR"/>
          </a:p>
        </p:txBody>
      </p:sp>
    </p:spTree>
    <p:extLst>
      <p:ext uri="{BB962C8B-B14F-4D97-AF65-F5344CB8AC3E}">
        <p14:creationId xmlns:p14="http://schemas.microsoft.com/office/powerpoint/2010/main" val="285031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Thin and delicate skin</a:t>
            </a:r>
            <a:r>
              <a:rPr lang="en-US" b="0" i="0" dirty="0">
                <a:solidFill>
                  <a:srgbClr val="0D0D0D"/>
                </a:solidFill>
                <a:effectLst/>
                <a:latin typeface="Söhne"/>
              </a:rPr>
              <a:t>: The skin around the eyes is much thinner than the skin on the rest of the face, with an average thickness of about 0.5 mm. This thinness makes it more vulnerable to damage and signs of aging.</a:t>
            </a:r>
          </a:p>
          <a:p>
            <a:pPr algn="l">
              <a:buFont typeface="+mj-lt"/>
              <a:buAutoNum type="arabicPeriod"/>
            </a:pPr>
            <a:r>
              <a:rPr lang="en-US" b="1" i="0" dirty="0">
                <a:solidFill>
                  <a:srgbClr val="0D0D0D"/>
                </a:solidFill>
                <a:effectLst/>
                <a:latin typeface="Söhne"/>
              </a:rPr>
              <a:t>Fewer sebaceous and sweat glands</a:t>
            </a:r>
            <a:r>
              <a:rPr lang="en-US" b="0" i="0" dirty="0">
                <a:solidFill>
                  <a:srgbClr val="0D0D0D"/>
                </a:solidFill>
                <a:effectLst/>
                <a:latin typeface="Söhne"/>
              </a:rPr>
              <a:t>: The eye contour has fewer sebaceous and sweat glands compared to other parts of the face, meaning it has less ability to produce sebum to moisturize the skin and expel sweat, making it more prone to dryness.</a:t>
            </a:r>
          </a:p>
          <a:p>
            <a:pPr algn="l">
              <a:buFont typeface="+mj-lt"/>
              <a:buAutoNum type="arabicPeriod"/>
            </a:pPr>
            <a:r>
              <a:rPr lang="en-US" b="1" i="0" dirty="0">
                <a:solidFill>
                  <a:srgbClr val="0D0D0D"/>
                </a:solidFill>
                <a:effectLst/>
                <a:latin typeface="Söhne"/>
              </a:rPr>
              <a:t>Lack of adipose tissue</a:t>
            </a:r>
            <a:r>
              <a:rPr lang="en-US" b="0" i="0" dirty="0">
                <a:solidFill>
                  <a:srgbClr val="0D0D0D"/>
                </a:solidFill>
                <a:effectLst/>
                <a:latin typeface="Söhne"/>
              </a:rPr>
              <a:t>: Unlike other facial areas, the eye contour has little to no subcutaneous fat tissue to protect and cushion it. This makes the skin more prone to dark circles, puffiness, and wrinkles.</a:t>
            </a:r>
          </a:p>
          <a:p>
            <a:pPr algn="l">
              <a:buFont typeface="+mj-lt"/>
              <a:buAutoNum type="arabicPeriod"/>
            </a:pPr>
            <a:r>
              <a:rPr lang="en-US" b="1" i="0" dirty="0">
                <a:solidFill>
                  <a:srgbClr val="0D0D0D"/>
                </a:solidFill>
                <a:effectLst/>
                <a:latin typeface="Söhne"/>
              </a:rPr>
              <a:t>Presence of muscles and repeated movements</a:t>
            </a:r>
            <a:r>
              <a:rPr lang="en-US" b="0" i="0" dirty="0">
                <a:solidFill>
                  <a:srgbClr val="0D0D0D"/>
                </a:solidFill>
                <a:effectLst/>
                <a:latin typeface="Söhne"/>
              </a:rPr>
              <a:t>: The muscles around the eyes are constantly in motion due to facial expressions such as smiling, blinking, and frowning. This repeated muscular activity can contribute to the development of wrinkles and fine lines.</a:t>
            </a:r>
          </a:p>
          <a:p>
            <a:pPr algn="l">
              <a:buFont typeface="+mj-lt"/>
              <a:buAutoNum type="arabicPeriod"/>
            </a:pPr>
            <a:r>
              <a:rPr lang="en-US" b="1" i="0" dirty="0">
                <a:solidFill>
                  <a:srgbClr val="0D0D0D"/>
                </a:solidFill>
                <a:effectLst/>
                <a:latin typeface="Söhne"/>
              </a:rPr>
              <a:t>Constant exposure to external elements</a:t>
            </a:r>
            <a:r>
              <a:rPr lang="en-US" b="0" i="0" dirty="0">
                <a:solidFill>
                  <a:srgbClr val="0D0D0D"/>
                </a:solidFill>
                <a:effectLst/>
                <a:latin typeface="Söhne"/>
              </a:rPr>
              <a:t>: The eye contour is often exposed to external elements such as sunlight, wind, and pollution, without the natural protection provided by eyelashes and eyebrows. This can lead to premature skin degradation and UV damage.</a:t>
            </a:r>
          </a:p>
        </p:txBody>
      </p:sp>
      <p:sp>
        <p:nvSpPr>
          <p:cNvPr id="4" name="Espace réservé du numéro de diapositive 3"/>
          <p:cNvSpPr>
            <a:spLocks noGrp="1"/>
          </p:cNvSpPr>
          <p:nvPr>
            <p:ph type="sldNum" sz="quarter" idx="5"/>
          </p:nvPr>
        </p:nvSpPr>
        <p:spPr/>
        <p:txBody>
          <a:bodyPr/>
          <a:lstStyle/>
          <a:p>
            <a:fld id="{3471890B-BFCE-4BB6-8C33-AA23277DCFA3}" type="slidenum">
              <a:rPr lang="fr-FR" smtClean="0"/>
              <a:t>4</a:t>
            </a:fld>
            <a:endParaRPr lang="fr-FR"/>
          </a:p>
        </p:txBody>
      </p:sp>
    </p:spTree>
    <p:extLst>
      <p:ext uri="{BB962C8B-B14F-4D97-AF65-F5344CB8AC3E}">
        <p14:creationId xmlns:p14="http://schemas.microsoft.com/office/powerpoint/2010/main" val="2394612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22</a:t>
            </a:fld>
            <a:endParaRPr lang="fr-FR"/>
          </a:p>
        </p:txBody>
      </p:sp>
    </p:spTree>
    <p:extLst>
      <p:ext uri="{BB962C8B-B14F-4D97-AF65-F5344CB8AC3E}">
        <p14:creationId xmlns:p14="http://schemas.microsoft.com/office/powerpoint/2010/main" val="289926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Font typeface="Arial" panose="020B0604020202020204" pitchFamily="34" charset="0"/>
              <a:buChar char="•"/>
            </a:pPr>
            <a:r>
              <a:rPr lang="en-US" sz="1200" dirty="0">
                <a:solidFill>
                  <a:srgbClr val="3E3E3E"/>
                </a:solidFill>
                <a:latin typeface="Roboto Light" panose="02000000000000000000"/>
              </a:rPr>
              <a:t> The skin around the eyes is under constant pressure (10,000 blinks per day). </a:t>
            </a:r>
          </a:p>
          <a:p>
            <a:pPr algn="just">
              <a:buFont typeface="Arial" panose="020B0604020202020204" pitchFamily="34" charset="0"/>
              <a:buChar char="•"/>
            </a:pPr>
            <a:endParaRPr lang="en-US" sz="1200" dirty="0">
              <a:solidFill>
                <a:srgbClr val="3E3E3E"/>
              </a:solidFill>
              <a:latin typeface="Roboto Light" panose="02000000000000000000"/>
            </a:endParaRPr>
          </a:p>
          <a:p>
            <a:pPr algn="just">
              <a:buFont typeface="Arial" panose="020B0604020202020204" pitchFamily="34" charset="0"/>
              <a:buChar char="•"/>
            </a:pPr>
            <a:r>
              <a:rPr lang="en-US" sz="1200" dirty="0">
                <a:solidFill>
                  <a:srgbClr val="3E3E3E"/>
                </a:solidFill>
                <a:latin typeface="Roboto Light" panose="02000000000000000000"/>
              </a:rPr>
              <a:t> Extremely thin (3 to 5 times thinner than facial skin) </a:t>
            </a:r>
          </a:p>
          <a:p>
            <a:pPr algn="just">
              <a:buFont typeface="Arial" panose="020B0604020202020204" pitchFamily="34" charset="0"/>
              <a:buChar char="•"/>
            </a:pPr>
            <a:endParaRPr lang="en-US" sz="1200" dirty="0">
              <a:solidFill>
                <a:srgbClr val="3E3E3E"/>
              </a:solidFill>
              <a:latin typeface="Roboto Light" panose="02000000000000000000"/>
            </a:endParaRPr>
          </a:p>
          <a:p>
            <a:pPr algn="just">
              <a:buFont typeface="Arial" panose="020B0604020202020204" pitchFamily="34" charset="0"/>
              <a:buChar char="•"/>
            </a:pPr>
            <a:r>
              <a:rPr lang="en-US" sz="1200" dirty="0">
                <a:solidFill>
                  <a:srgbClr val="3E3E3E"/>
                </a:solidFill>
                <a:latin typeface="Roboto Light" panose="02000000000000000000"/>
              </a:rPr>
              <a:t> Poor in collagen, elastin, sebaceous glands and fat cells, the eye area suffers from dryness</a:t>
            </a:r>
          </a:p>
          <a:p>
            <a:pPr algn="just">
              <a:buFont typeface="Arial" panose="020B0604020202020204" pitchFamily="34" charset="0"/>
              <a:buChar char="•"/>
            </a:pPr>
            <a:endParaRPr lang="en-US" sz="1200" dirty="0">
              <a:solidFill>
                <a:srgbClr val="3E3E3E"/>
              </a:solidFill>
              <a:latin typeface="Roboto Light" panose="02000000000000000000"/>
            </a:endParaRPr>
          </a:p>
          <a:p>
            <a:pPr algn="just">
              <a:buFont typeface="Arial" panose="020B0604020202020204" pitchFamily="34" charset="0"/>
              <a:buChar char="•"/>
            </a:pPr>
            <a:r>
              <a:rPr lang="en-US" sz="1200" dirty="0">
                <a:solidFill>
                  <a:srgbClr val="3E3E3E"/>
                </a:solidFill>
                <a:latin typeface="Roboto Light" panose="02000000000000000000"/>
              </a:rPr>
              <a:t> Rich in muscles, 22 in total, 14 of which activate every 10 seconds to ensure permanent hydration of the cornea</a:t>
            </a:r>
            <a:endParaRPr lang="fr-FR" sz="1200" b="0" i="0" dirty="0">
              <a:solidFill>
                <a:srgbClr val="3E3E3E"/>
              </a:solidFill>
              <a:effectLst/>
              <a:latin typeface="Roboto Light" panose="02000000000000000000"/>
            </a:endParaRPr>
          </a:p>
          <a:p>
            <a:endParaRPr lang="fr-FR" sz="1200" b="1" i="0" kern="1200" dirty="0">
              <a:solidFill>
                <a:schemeClr val="tx1"/>
              </a:solidFill>
              <a:effectLst/>
              <a:latin typeface="+mn-lt"/>
              <a:ea typeface="+mn-ea"/>
              <a:cs typeface="+mn-cs"/>
            </a:endParaRPr>
          </a:p>
          <a:p>
            <a:endParaRPr lang="fr-FR"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specificities of the eye contour</a:t>
            </a:r>
          </a:p>
          <a:p>
            <a:r>
              <a:rPr lang="en-US" sz="1200" b="0" i="0" kern="1200" dirty="0">
                <a:solidFill>
                  <a:schemeClr val="tx1"/>
                </a:solidFill>
                <a:effectLst/>
                <a:latin typeface="+mn-lt"/>
                <a:ea typeface="+mn-ea"/>
                <a:cs typeface="+mn-cs"/>
              </a:rPr>
              <a:t>The skin around the eyes is constantly solicited (10,000 blinks per day). And to facilitate this mobility, it is light and extremely thin (3 to 5 times thinner than the face skin) which makes it vulnerable. Poor in collagen, elastin and fat cells, the eye contour suffers from dryness. Thus weakened, it becomes the </a:t>
            </a:r>
            <a:r>
              <a:rPr lang="en-US" sz="1200" b="0" i="0" kern="1200" dirty="0" err="1">
                <a:solidFill>
                  <a:schemeClr val="tx1"/>
                </a:solidFill>
                <a:effectLst/>
                <a:latin typeface="+mn-lt"/>
                <a:ea typeface="+mn-ea"/>
                <a:cs typeface="+mn-cs"/>
              </a:rPr>
              <a:t>favourite</a:t>
            </a:r>
            <a:r>
              <a:rPr lang="en-US" sz="1200" b="0" i="0" kern="1200" dirty="0">
                <a:solidFill>
                  <a:schemeClr val="tx1"/>
                </a:solidFill>
                <a:effectLst/>
                <a:latin typeface="+mn-lt"/>
                <a:ea typeface="+mn-ea"/>
                <a:cs typeface="+mn-cs"/>
              </a:rPr>
              <a:t> place for the apparition of wrinkles. Although this area is poor in fat, it is rather rich in muscles, 22 in total, 14 of which activate every 10 seconds to ensure permanent hydration of the cornea. These perpetual movements deteriorate the </a:t>
            </a:r>
            <a:r>
              <a:rPr lang="en-US" sz="1200" b="0" i="0" kern="1200" dirty="0" err="1">
                <a:solidFill>
                  <a:schemeClr val="tx1"/>
                </a:solidFill>
                <a:effectLst/>
                <a:latin typeface="+mn-lt"/>
                <a:ea typeface="+mn-ea"/>
                <a:cs typeface="+mn-cs"/>
              </a:rPr>
              <a:t>fibres</a:t>
            </a:r>
            <a:r>
              <a:rPr lang="en-US" sz="1200" b="0" i="0" kern="1200" dirty="0">
                <a:solidFill>
                  <a:schemeClr val="tx1"/>
                </a:solidFill>
                <a:effectLst/>
                <a:latin typeface="+mn-lt"/>
                <a:ea typeface="+mn-ea"/>
                <a:cs typeface="+mn-cs"/>
              </a:rPr>
              <a:t> more quickly and they loose their firmness.</a:t>
            </a:r>
          </a:p>
          <a:p>
            <a:endParaRPr lang="fr-F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Ageing of the eye area</a:t>
            </a:r>
          </a:p>
          <a:p>
            <a:r>
              <a:rPr lang="en-US" sz="1200" b="0" i="0" kern="1200" dirty="0">
                <a:solidFill>
                  <a:schemeClr val="tx1"/>
                </a:solidFill>
                <a:effectLst/>
                <a:latin typeface="+mn-lt"/>
                <a:ea typeface="+mn-ea"/>
                <a:cs typeface="+mn-cs"/>
              </a:rPr>
              <a:t>Sagging skin around the eyes is often the first sign of aging. Over time, the elastic and collagen </a:t>
            </a:r>
            <a:r>
              <a:rPr lang="en-US" sz="1200" b="0" i="0" kern="1200" dirty="0" err="1">
                <a:solidFill>
                  <a:schemeClr val="tx1"/>
                </a:solidFill>
                <a:effectLst/>
                <a:latin typeface="+mn-lt"/>
                <a:ea typeface="+mn-ea"/>
                <a:cs typeface="+mn-cs"/>
              </a:rPr>
              <a:t>fibres</a:t>
            </a:r>
            <a:r>
              <a:rPr lang="en-US" sz="1200" b="0" i="0" kern="1200" dirty="0">
                <a:solidFill>
                  <a:schemeClr val="tx1"/>
                </a:solidFill>
                <a:effectLst/>
                <a:latin typeface="+mn-lt"/>
                <a:ea typeface="+mn-ea"/>
                <a:cs typeface="+mn-cs"/>
              </a:rPr>
              <a:t> deteriorate, causing the lower eyelid to sag and wilt. The skin slackens and a small pouch appears. But loose skin is not the only sign of aging. The sensitive area under the eyes, which is under constant pressure, is also subject to the early appearance of fine lines. The first expression lines appear on the outer corner of the eye and form crow's feet.</a:t>
            </a:r>
          </a:p>
          <a:p>
            <a:endParaRPr lang="fr-F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are dark circles?</a:t>
            </a:r>
          </a:p>
          <a:p>
            <a:r>
              <a:rPr lang="en-US" sz="1200" b="0" i="0" kern="1200" dirty="0">
                <a:solidFill>
                  <a:schemeClr val="tx1"/>
                </a:solidFill>
                <a:effectLst/>
                <a:latin typeface="+mn-lt"/>
                <a:ea typeface="+mn-ea"/>
                <a:cs typeface="+mn-cs"/>
              </a:rPr>
              <a:t>The skin is thinner under the eyes and this "transparency" makes the slightest circulation problems or dark shadows more visible. Moreover, with age or fatigue, the blood and lymphatic microcirculation of the eye contour (already very slowed down) becomes even more "lazy". The hollow of the lower eyelid becomes </a:t>
            </a:r>
            <a:r>
              <a:rPr lang="en-US" sz="1200" b="0" i="0" kern="1200" dirty="0" err="1">
                <a:solidFill>
                  <a:schemeClr val="tx1"/>
                </a:solidFill>
                <a:effectLst/>
                <a:latin typeface="+mn-lt"/>
                <a:ea typeface="+mn-ea"/>
                <a:cs typeface="+mn-cs"/>
              </a:rPr>
              <a:t>coloured</a:t>
            </a:r>
            <a:r>
              <a:rPr lang="en-US" sz="1200" b="0" i="0" kern="1200" dirty="0">
                <a:solidFill>
                  <a:schemeClr val="tx1"/>
                </a:solidFill>
                <a:effectLst/>
                <a:latin typeface="+mn-lt"/>
                <a:ea typeface="+mn-ea"/>
                <a:cs typeface="+mn-cs"/>
              </a:rPr>
              <a:t> and dark circles appear. With time, it doesn't get any better: the skin becomes thinner and the skin slackening will modify the shape of the dark circles, which will increase in length and darken the eyes. This often blue-black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of the dark circles comes from the fact that micro blood waste can stagnate in the capillaries.</a:t>
            </a:r>
          </a:p>
          <a:p>
            <a:r>
              <a:rPr lang="en-US" sz="1200" b="0" i="0" kern="1200" dirty="0">
                <a:solidFill>
                  <a:schemeClr val="tx1"/>
                </a:solidFill>
                <a:effectLst/>
                <a:latin typeface="+mn-lt"/>
                <a:ea typeface="+mn-ea"/>
                <a:cs typeface="+mn-cs"/>
              </a:rPr>
              <a:t>Dark circles, which can be occasional or long-lasting, will worsen if you don't get enough sleep, if you are stressed, or if you drink or smoke.</a:t>
            </a:r>
          </a:p>
          <a:p>
            <a:r>
              <a:rPr lang="en-US" sz="1200" b="0" i="0" kern="1200" dirty="0">
                <a:solidFill>
                  <a:schemeClr val="tx1"/>
                </a:solidFill>
                <a:effectLst/>
                <a:latin typeface="+mn-lt"/>
                <a:ea typeface="+mn-ea"/>
                <a:cs typeface="+mn-cs"/>
              </a:rPr>
              <a:t>Dark circles are not the same as puffiness (swelling under the eyes), which can result from ageing and/or poor lymphatic circulation.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 with dark circles, a family affliction, stress and fatigue accentuate them.</a:t>
            </a:r>
          </a:p>
          <a:p>
            <a:endParaRPr lang="fr-FR" dirty="0"/>
          </a:p>
          <a:p>
            <a:endParaRPr lang="fr-FR" dirty="0"/>
          </a:p>
          <a:p>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3DA4F17-1590-4061-9E0E-E2E568F4F5D9}" type="slidenum">
              <a:rPr lang="fr-FR" smtClean="0"/>
              <a:t>5</a:t>
            </a:fld>
            <a:endParaRPr lang="fr-FR"/>
          </a:p>
        </p:txBody>
      </p:sp>
    </p:spTree>
    <p:extLst>
      <p:ext uri="{BB962C8B-B14F-4D97-AF65-F5344CB8AC3E}">
        <p14:creationId xmlns:p14="http://schemas.microsoft.com/office/powerpoint/2010/main" val="42835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Blue or vascular circles: these form as a result of a slowdown in blood and lymph circulation. Blood pigments transported by these pathways accumulate in the lower eyelid and are poorly evacuated, giving a violet-blue </a:t>
            </a:r>
            <a:r>
              <a:rPr lang="en-US" dirty="0" err="1"/>
              <a:t>colour</a:t>
            </a:r>
            <a:r>
              <a:rPr lang="en-US" dirty="0"/>
              <a:t>. As the skin in this area is very thin, small blood vessels are easily visible. Although there is a genetic component to the appearance of dark circles, they are also closely linked to lifestyle. For example, lack of sleep and the consumption of tobacco or alcohol greatly increase the appearance of dark circles.</a:t>
            </a:r>
          </a:p>
          <a:p>
            <a:endParaRPr lang="en-US" dirty="0"/>
          </a:p>
          <a:p>
            <a:r>
              <a:rPr lang="en-US" dirty="0"/>
              <a:t>Brown or pigmented circles: these are due to a high concentration of melanin in the skin around the eyes. This area is quite prone to hyperpigmentation, due to its thinness, which allows the sun's rays to penetrate easily. The sun's rays stimulate melanogenesis and accentuate the appearance of dark circles. Another cause of dark circles is genetics.</a:t>
            </a:r>
          </a:p>
          <a:p>
            <a:endParaRPr lang="en-US" dirty="0"/>
          </a:p>
          <a:p>
            <a:r>
              <a:rPr lang="en-US" dirty="0"/>
              <a:t>Hollow or structural dark circles: as we age, the thin layer of subcutaneous fat around the lower eyelid diminishes, causing the face to become more skeletal. The result is the appearance of a shadow under the eyes. Structural dark circles can be genetic in origin or develop gradually over time or after massive weight loss.</a:t>
            </a:r>
          </a:p>
          <a:p>
            <a:endParaRPr lang="en-US" dirty="0"/>
          </a:p>
          <a:p>
            <a:r>
              <a:rPr lang="en-US" dirty="0"/>
              <a:t>AQUEOUS BAGS / In the case of puffiness, the oedema responsible for the swollen lower eyelid forms during the night as a result of slower blood and lymphatic circulation. Also known as water bags, this water retention tends to fade during the day and is completely natural. However, certain factors can accentuate the appearance of puffiness:</a:t>
            </a:r>
          </a:p>
          <a:p>
            <a:pPr marL="171450" indent="-171450">
              <a:buFontTx/>
              <a:buChar char="-"/>
            </a:pPr>
            <a:r>
              <a:rPr lang="en-US" dirty="0"/>
              <a:t>Fatigue: lack of sleep disrupts the microcirculation of blood around the eye. As a result, puffiness is more pronounced than normal when you wake up in the morning, indicating that the skin has not had a full night's sleep.</a:t>
            </a:r>
          </a:p>
          <a:p>
            <a:pPr marL="171450" indent="-171450">
              <a:buFontTx/>
              <a:buChar char="-"/>
            </a:pPr>
            <a:r>
              <a:rPr lang="en-US" dirty="0"/>
              <a:t>Alcohol and tobacco: consumed in excess, they disrupt the body's functions and </a:t>
            </a:r>
            <a:r>
              <a:rPr lang="en-US" dirty="0" err="1"/>
              <a:t>sensitise</a:t>
            </a:r>
            <a:r>
              <a:rPr lang="en-US" dirty="0"/>
              <a:t> the epidermis. While alcohol abuse dries out the skin, smoking damages venous and lymphatic microcirculation, leaving the complexion dull and tired.</a:t>
            </a:r>
          </a:p>
          <a:p>
            <a:pPr marL="171450" indent="-171450">
              <a:buFontTx/>
              <a:buChar char="-"/>
            </a:pPr>
            <a:r>
              <a:rPr lang="en-US" dirty="0"/>
              <a:t>Eating habits: a poor diet, especially one based on salt, can encourage water retention and therefore the development of puffiness.</a:t>
            </a:r>
          </a:p>
          <a:p>
            <a:pPr marL="171450" indent="-171450">
              <a:buFontTx/>
              <a:buChar char="-"/>
            </a:pPr>
            <a:r>
              <a:rPr lang="en-US" dirty="0"/>
              <a:t>Stress: the release of cortisol in the body encourages the appearance of bags under the eyes. In fact, this hormone interferes with collagen production and facilitates water retention under the eye contour area.</a:t>
            </a:r>
          </a:p>
          <a:p>
            <a:pPr marL="171450" indent="-171450">
              <a:buFontTx/>
              <a:buChar char="-"/>
            </a:pPr>
            <a:endParaRPr lang="en-US" dirty="0"/>
          </a:p>
          <a:p>
            <a:pPr marL="0" indent="0">
              <a:buFontTx/>
              <a:buNone/>
            </a:pPr>
            <a:r>
              <a:rPr lang="en-US" dirty="0"/>
              <a:t>ADIPOSE BAGS / With age, the skin's functions deteriorate as the years go by. Because our skin is thinner and more fragile, the area around the eyes is the first to be affected by skin ageing. As a result, fatty deposits can accumulate under the eyes, leading to the formation of fatty or adipose bags. This phenomenon is caused by a shift in the fatty tissues that protect the eye and are normally found in the orbit. It may be due to a simple relaxation of the skin and muscles around the eye as a result of ageing, but it can also occur in congenital or hereditary conditions.</a:t>
            </a:r>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6</a:t>
            </a:fld>
            <a:endParaRPr lang="fr-FR"/>
          </a:p>
        </p:txBody>
      </p:sp>
    </p:spTree>
    <p:extLst>
      <p:ext uri="{BB962C8B-B14F-4D97-AF65-F5344CB8AC3E}">
        <p14:creationId xmlns:p14="http://schemas.microsoft.com/office/powerpoint/2010/main" val="114063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AutoNum type="arabicPeriod"/>
            </a:pPr>
            <a:r>
              <a:rPr lang="en-US" b="1" i="0" dirty="0">
                <a:solidFill>
                  <a:srgbClr val="0D0D0D"/>
                </a:solidFill>
                <a:effectLst/>
                <a:latin typeface="Söhne"/>
              </a:rPr>
              <a:t>Thin and delicate skin</a:t>
            </a:r>
            <a:r>
              <a:rPr lang="en-US" b="0" i="0" dirty="0">
                <a:solidFill>
                  <a:srgbClr val="0D0D0D"/>
                </a:solidFill>
                <a:effectLst/>
                <a:latin typeface="Söhne"/>
              </a:rPr>
              <a:t>: Like the eye contour, the skin around the lips is thin and delicate, making it more prone to damage and signs of aging = </a:t>
            </a:r>
            <a:r>
              <a:rPr lang="en-US" b="1" i="0" dirty="0">
                <a:solidFill>
                  <a:srgbClr val="0D0D0D"/>
                </a:solidFill>
                <a:effectLst/>
                <a:latin typeface="Söhne"/>
              </a:rPr>
              <a:t>Increased sensitivity</a:t>
            </a:r>
            <a:r>
              <a:rPr lang="en-US" b="0" i="0" dirty="0">
                <a:solidFill>
                  <a:srgbClr val="0D0D0D"/>
                </a:solidFill>
                <a:effectLst/>
                <a:latin typeface="Söhne"/>
              </a:rPr>
              <a:t>: Due to its thinness, the skin of the lip contour may be more sensitive to irritations and allergic reactions.</a:t>
            </a:r>
          </a:p>
          <a:p>
            <a:pPr algn="l">
              <a:buFont typeface="+mj-lt"/>
              <a:buAutoNum type="arabicPeriod"/>
            </a:pPr>
            <a:endParaRPr lang="en-US"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1" i="0" dirty="0">
                <a:solidFill>
                  <a:srgbClr val="0D0D0D"/>
                </a:solidFill>
                <a:effectLst/>
                <a:latin typeface="Söhne"/>
              </a:rPr>
              <a:t>Fewer sebaceous glands</a:t>
            </a:r>
            <a:r>
              <a:rPr lang="en-US" b="0" i="0" dirty="0">
                <a:solidFill>
                  <a:srgbClr val="0D0D0D"/>
                </a:solidFill>
                <a:effectLst/>
                <a:latin typeface="Söhne"/>
              </a:rPr>
              <a:t>: The lip contour has fewer sebaceous glands than other parts of the face, meaning it has less ability to produce sebum to moisturize the skin = </a:t>
            </a:r>
            <a:r>
              <a:rPr lang="en-US" b="1" i="0" dirty="0">
                <a:solidFill>
                  <a:srgbClr val="0D0D0D"/>
                </a:solidFill>
                <a:effectLst/>
                <a:latin typeface="Söhne"/>
              </a:rPr>
              <a:t>Need for hydration</a:t>
            </a:r>
            <a:r>
              <a:rPr lang="en-US" b="0" i="0" dirty="0">
                <a:solidFill>
                  <a:srgbClr val="0D0D0D"/>
                </a:solidFill>
                <a:effectLst/>
                <a:latin typeface="Söhne"/>
              </a:rPr>
              <a:t>: Since lip skin lacks sebaceous glands, it tends to be drier. Therefore, it is important to regularly apply a moisturizing lip balm to keep them supple and soft.</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Constant exposure to movements and external elements</a:t>
            </a:r>
            <a:r>
              <a:rPr lang="en-US" b="0" i="0" dirty="0">
                <a:solidFill>
                  <a:srgbClr val="0D0D0D"/>
                </a:solidFill>
                <a:effectLst/>
                <a:latin typeface="Söhne"/>
              </a:rPr>
              <a:t>: Lips are constantly in motion during speech, eating, and facial expressions. Additionally, they are often exposed to external elements such as sunlight, wind, and cold, which can make them more sensitive.</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Presence of the lip border</a:t>
            </a:r>
            <a:r>
              <a:rPr lang="en-US" b="0" i="0" dirty="0">
                <a:solidFill>
                  <a:srgbClr val="0D0D0D"/>
                </a:solidFill>
                <a:effectLst/>
                <a:latin typeface="Söhne"/>
              </a:rPr>
              <a:t>: The lip border, also known as the vermilion border, is the boundary between the lip skin and the surrounding facial skin. This line can be more pronounced in some individuals and may be prone to wrinkles and fine lines with age.</a:t>
            </a:r>
          </a:p>
          <a:p>
            <a:endParaRPr lang="fr-FR" dirty="0"/>
          </a:p>
        </p:txBody>
      </p:sp>
      <p:sp>
        <p:nvSpPr>
          <p:cNvPr id="4" name="Espace réservé du numéro de diapositive 3"/>
          <p:cNvSpPr>
            <a:spLocks noGrp="1"/>
          </p:cNvSpPr>
          <p:nvPr>
            <p:ph type="sldNum" sz="quarter" idx="5"/>
          </p:nvPr>
        </p:nvSpPr>
        <p:spPr/>
        <p:txBody>
          <a:bodyPr/>
          <a:lstStyle/>
          <a:p>
            <a:fld id="{E7C9BB4D-B8F6-4798-A38F-1C16112B70A7}" type="slidenum">
              <a:rPr lang="fr-FR" smtClean="0"/>
              <a:t>7</a:t>
            </a:fld>
            <a:endParaRPr lang="fr-FR"/>
          </a:p>
        </p:txBody>
      </p:sp>
    </p:spTree>
    <p:extLst>
      <p:ext uri="{BB962C8B-B14F-4D97-AF65-F5344CB8AC3E}">
        <p14:creationId xmlns:p14="http://schemas.microsoft.com/office/powerpoint/2010/main" val="207318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Yon-Ka proposes a global expert program based on 5 contours</a:t>
            </a:r>
            <a:r>
              <a:rPr lang="fr-FR" sz="1200" kern="1200" baseline="0" noProof="0" dirty="0">
                <a:solidFill>
                  <a:schemeClr val="tx1"/>
                </a:solidFill>
                <a:effectLst/>
                <a:latin typeface="+mn-lt"/>
                <a:ea typeface="+mn-ea"/>
                <a:cs typeface="+mn-cs"/>
              </a:rPr>
              <a:t>: alpha-contour, </a:t>
            </a:r>
            <a:r>
              <a:rPr lang="fr-FR" sz="1200" kern="1200" baseline="0" noProof="0" dirty="0" err="1">
                <a:solidFill>
                  <a:schemeClr val="tx1"/>
                </a:solidFill>
                <a:effectLst/>
                <a:latin typeface="+mn-lt"/>
                <a:ea typeface="+mn-ea"/>
                <a:cs typeface="+mn-cs"/>
              </a:rPr>
              <a:t>nutri</a:t>
            </a:r>
            <a:r>
              <a:rPr lang="fr-FR" sz="1200" kern="1200" baseline="0" noProof="0" dirty="0">
                <a:solidFill>
                  <a:schemeClr val="tx1"/>
                </a:solidFill>
                <a:effectLst/>
                <a:latin typeface="+mn-lt"/>
                <a:ea typeface="+mn-ea"/>
                <a:cs typeface="+mn-cs"/>
              </a:rPr>
              <a:t>-contour, phyto-contour, excellence code contours and gel yeux.</a:t>
            </a:r>
            <a:endParaRPr lang="fr-FR" noProof="0" dirty="0"/>
          </a:p>
          <a:p>
            <a:endParaRPr lang="fr-FR" dirty="0"/>
          </a:p>
          <a:p>
            <a:r>
              <a:rPr lang="fr-FR" dirty="0"/>
              <a:t>Phyto-contour</a:t>
            </a:r>
            <a:r>
              <a:rPr lang="fr-FR" baseline="0" dirty="0"/>
              <a:t> </a:t>
            </a:r>
            <a:r>
              <a:rPr lang="fr-FR" baseline="0" dirty="0" err="1"/>
              <a:t>wih</a:t>
            </a:r>
            <a:r>
              <a:rPr lang="fr-FR" baseline="0" dirty="0"/>
              <a:t> </a:t>
            </a:r>
            <a:r>
              <a:rPr lang="fr-FR" baseline="0" dirty="0" err="1"/>
              <a:t>rosemary</a:t>
            </a:r>
            <a:r>
              <a:rPr lang="fr-FR" baseline="0" dirty="0"/>
              <a:t> and </a:t>
            </a:r>
            <a:r>
              <a:rPr lang="fr-FR" baseline="0" dirty="0" err="1"/>
              <a:t>beech</a:t>
            </a:r>
            <a:r>
              <a:rPr lang="fr-FR" baseline="0" dirty="0"/>
              <a:t> </a:t>
            </a:r>
            <a:r>
              <a:rPr lang="fr-FR" baseline="0" dirty="0" err="1"/>
              <a:t>bud</a:t>
            </a:r>
            <a:r>
              <a:rPr lang="fr-FR" baseline="0" dirty="0"/>
              <a:t> peptides : </a:t>
            </a:r>
            <a:r>
              <a:rPr lang="fr-FR" baseline="0" dirty="0" err="1"/>
              <a:t>visibly</a:t>
            </a:r>
            <a:r>
              <a:rPr lang="fr-FR" baseline="0" dirty="0"/>
              <a:t> </a:t>
            </a:r>
            <a:r>
              <a:rPr lang="fr-FR" baseline="0" dirty="0" err="1"/>
              <a:t>reduces</a:t>
            </a:r>
            <a:r>
              <a:rPr lang="fr-FR" baseline="0" dirty="0"/>
              <a:t> </a:t>
            </a:r>
            <a:r>
              <a:rPr lang="fr-FR" baseline="0" dirty="0" err="1"/>
              <a:t>puffiness</a:t>
            </a:r>
            <a:r>
              <a:rPr lang="fr-FR" baseline="0" dirty="0"/>
              <a:t> and </a:t>
            </a:r>
            <a:r>
              <a:rPr lang="fr-FR" baseline="0" dirty="0" err="1"/>
              <a:t>dark</a:t>
            </a:r>
            <a:r>
              <a:rPr lang="fr-FR" baseline="0" dirty="0"/>
              <a:t> </a:t>
            </a:r>
            <a:r>
              <a:rPr lang="fr-FR" baseline="0" dirty="0" err="1"/>
              <a:t>circles</a:t>
            </a:r>
            <a:r>
              <a:rPr lang="fr-FR" baseline="0" dirty="0"/>
              <a:t> / restores </a:t>
            </a:r>
            <a:r>
              <a:rPr lang="fr-FR" baseline="0" dirty="0" err="1"/>
              <a:t>firmness</a:t>
            </a:r>
            <a:r>
              <a:rPr lang="fr-FR" baseline="0" dirty="0"/>
              <a:t> to </a:t>
            </a:r>
            <a:r>
              <a:rPr lang="fr-FR" baseline="0" dirty="0" err="1"/>
              <a:t>eye</a:t>
            </a:r>
            <a:r>
              <a:rPr lang="fr-FR" baseline="0" dirty="0"/>
              <a:t> and </a:t>
            </a:r>
            <a:r>
              <a:rPr lang="fr-FR" baseline="0" dirty="0" err="1"/>
              <a:t>lip</a:t>
            </a:r>
            <a:r>
              <a:rPr lang="fr-FR" baseline="0" dirty="0"/>
              <a:t> contours / procures a feeling of </a:t>
            </a:r>
            <a:r>
              <a:rPr lang="fr-FR" baseline="0" dirty="0" err="1"/>
              <a:t>freshness</a:t>
            </a:r>
            <a:r>
              <a:rPr lang="fr-FR" baseline="0" dirty="0"/>
              <a:t> and relaxation to </a:t>
            </a:r>
            <a:r>
              <a:rPr lang="fr-FR" baseline="0" dirty="0" err="1"/>
              <a:t>tired</a:t>
            </a:r>
            <a:r>
              <a:rPr lang="fr-FR" baseline="0" dirty="0"/>
              <a:t> </a:t>
            </a:r>
            <a:r>
              <a:rPr lang="fr-FR" baseline="0" dirty="0" err="1"/>
              <a:t>eyelids</a:t>
            </a:r>
            <a:r>
              <a:rPr lang="fr-FR" baseline="0" dirty="0"/>
              <a:t>.</a:t>
            </a:r>
          </a:p>
          <a:p>
            <a:endParaRPr lang="fr-FR" baseline="0" dirty="0"/>
          </a:p>
          <a:p>
            <a:r>
              <a:rPr lang="fr-FR" baseline="0" dirty="0"/>
              <a:t>Nutri-contour </a:t>
            </a:r>
            <a:r>
              <a:rPr lang="fr-FR" baseline="0" dirty="0" err="1"/>
              <a:t>with</a:t>
            </a:r>
            <a:r>
              <a:rPr lang="fr-FR" baseline="0" dirty="0"/>
              <a:t> </a:t>
            </a:r>
            <a:r>
              <a:rPr lang="fr-FR" baseline="0" dirty="0" err="1"/>
              <a:t>chamomile</a:t>
            </a:r>
            <a:r>
              <a:rPr lang="fr-FR" baseline="0" dirty="0"/>
              <a:t> and niacinamide : </a:t>
            </a:r>
            <a:r>
              <a:rPr lang="fr-FR" baseline="0" dirty="0" err="1"/>
              <a:t>nourishes</a:t>
            </a:r>
            <a:r>
              <a:rPr lang="fr-FR" baseline="0" dirty="0"/>
              <a:t> / </a:t>
            </a:r>
            <a:r>
              <a:rPr lang="fr-FR" baseline="0" dirty="0" err="1"/>
              <a:t>providing</a:t>
            </a:r>
            <a:r>
              <a:rPr lang="fr-FR" baseline="0" dirty="0"/>
              <a:t> protection </a:t>
            </a:r>
            <a:r>
              <a:rPr lang="fr-FR" baseline="0" dirty="0" err="1"/>
              <a:t>from</a:t>
            </a:r>
            <a:r>
              <a:rPr lang="fr-FR" baseline="0" dirty="0"/>
              <a:t> drying and </a:t>
            </a:r>
            <a:r>
              <a:rPr lang="fr-FR" baseline="0" dirty="0" err="1"/>
              <a:t>aging</a:t>
            </a:r>
            <a:r>
              <a:rPr lang="fr-FR" baseline="0" dirty="0"/>
              <a:t>. It </a:t>
            </a:r>
            <a:r>
              <a:rPr lang="fr-FR" baseline="0" dirty="0" err="1"/>
              <a:t>is</a:t>
            </a:r>
            <a:r>
              <a:rPr lang="fr-FR" baseline="0" dirty="0"/>
              <a:t> </a:t>
            </a:r>
            <a:r>
              <a:rPr lang="fr-FR" baseline="0" dirty="0" err="1"/>
              <a:t>also</a:t>
            </a:r>
            <a:r>
              <a:rPr lang="fr-FR" baseline="0" dirty="0"/>
              <a:t> </a:t>
            </a:r>
            <a:r>
              <a:rPr lang="fr-FR" baseline="0" dirty="0" err="1"/>
              <a:t>perfect</a:t>
            </a:r>
            <a:r>
              <a:rPr lang="fr-FR" baseline="0" dirty="0"/>
              <a:t> for </a:t>
            </a:r>
            <a:r>
              <a:rPr lang="fr-FR" baseline="0" dirty="0" err="1"/>
              <a:t>chapped</a:t>
            </a:r>
            <a:r>
              <a:rPr lang="fr-FR" baseline="0" dirty="0"/>
              <a:t> </a:t>
            </a:r>
            <a:r>
              <a:rPr lang="fr-FR" baseline="0" dirty="0" err="1"/>
              <a:t>lips</a:t>
            </a:r>
            <a:endParaRPr lang="fr-FR" baseline="0" dirty="0"/>
          </a:p>
          <a:p>
            <a:endParaRPr lang="fr-FR" dirty="0"/>
          </a:p>
          <a:p>
            <a:r>
              <a:rPr lang="fr-FR" dirty="0"/>
              <a:t>Alpha-contour</a:t>
            </a:r>
            <a:r>
              <a:rPr lang="fr-FR" baseline="0" dirty="0"/>
              <a:t> </a:t>
            </a:r>
            <a:r>
              <a:rPr lang="fr-FR" baseline="0" dirty="0" err="1"/>
              <a:t>with</a:t>
            </a:r>
            <a:r>
              <a:rPr lang="fr-FR" baseline="0" dirty="0"/>
              <a:t> fruit </a:t>
            </a:r>
            <a:r>
              <a:rPr lang="fr-FR" baseline="0" dirty="0" err="1"/>
              <a:t>acids</a:t>
            </a:r>
            <a:r>
              <a:rPr lang="fr-FR" baseline="0" dirty="0"/>
              <a:t> and </a:t>
            </a:r>
            <a:r>
              <a:rPr lang="fr-FR" baseline="0" dirty="0" err="1"/>
              <a:t>hyaluronic</a:t>
            </a:r>
            <a:r>
              <a:rPr lang="fr-FR" baseline="0" dirty="0"/>
              <a:t> </a:t>
            </a:r>
            <a:r>
              <a:rPr lang="fr-FR" baseline="0" dirty="0" err="1"/>
              <a:t>acid</a:t>
            </a:r>
            <a:r>
              <a:rPr lang="fr-FR" baseline="0" dirty="0"/>
              <a:t> : </a:t>
            </a:r>
            <a:r>
              <a:rPr lang="fr-FR" baseline="0" dirty="0" err="1"/>
              <a:t>visibly</a:t>
            </a:r>
            <a:r>
              <a:rPr lang="fr-FR" baseline="0" dirty="0"/>
              <a:t> </a:t>
            </a:r>
            <a:r>
              <a:rPr lang="fr-FR" baseline="0" dirty="0" err="1"/>
              <a:t>smoothes</a:t>
            </a:r>
            <a:r>
              <a:rPr lang="fr-FR" baseline="0" dirty="0"/>
              <a:t> </a:t>
            </a:r>
            <a:r>
              <a:rPr lang="fr-FR" baseline="0" dirty="0" err="1"/>
              <a:t>wrinkles</a:t>
            </a:r>
            <a:r>
              <a:rPr lang="fr-FR" baseline="0" dirty="0"/>
              <a:t> and fine </a:t>
            </a:r>
            <a:r>
              <a:rPr lang="fr-FR" baseline="0" dirty="0" err="1"/>
              <a:t>lines</a:t>
            </a:r>
            <a:r>
              <a:rPr lang="fr-FR" baseline="0" dirty="0"/>
              <a:t> / hydrates </a:t>
            </a:r>
          </a:p>
          <a:p>
            <a:endParaRPr lang="fr-FR" baseline="0" dirty="0"/>
          </a:p>
          <a:p>
            <a:r>
              <a:rPr lang="fr-FR" baseline="0" dirty="0"/>
              <a:t>Excellence Code Contours </a:t>
            </a:r>
            <a:r>
              <a:rPr lang="fr-FR" baseline="0" dirty="0" err="1"/>
              <a:t>with</a:t>
            </a:r>
            <a:r>
              <a:rPr lang="fr-FR" baseline="0" dirty="0"/>
              <a:t> </a:t>
            </a:r>
            <a:r>
              <a:rPr lang="fr-FR" baseline="0" dirty="0" err="1"/>
              <a:t>Persian</a:t>
            </a:r>
            <a:r>
              <a:rPr lang="fr-FR" baseline="0" dirty="0"/>
              <a:t> </a:t>
            </a:r>
            <a:r>
              <a:rPr lang="fr-FR" baseline="0" dirty="0" err="1"/>
              <a:t>silk</a:t>
            </a:r>
            <a:r>
              <a:rPr lang="fr-FR" baseline="0" dirty="0"/>
              <a:t> </a:t>
            </a:r>
            <a:r>
              <a:rPr lang="fr-FR" baseline="0" dirty="0" err="1"/>
              <a:t>tree</a:t>
            </a:r>
            <a:r>
              <a:rPr lang="fr-FR" baseline="0" dirty="0"/>
              <a:t> and St </a:t>
            </a:r>
            <a:r>
              <a:rPr lang="fr-FR" baseline="0" dirty="0" err="1"/>
              <a:t>Paul’s</a:t>
            </a:r>
            <a:r>
              <a:rPr lang="fr-FR" baseline="0" dirty="0"/>
              <a:t> </a:t>
            </a:r>
            <a:r>
              <a:rPr lang="fr-FR" baseline="0" dirty="0" err="1"/>
              <a:t>wort</a:t>
            </a:r>
            <a:r>
              <a:rPr lang="fr-FR" baseline="0" dirty="0"/>
              <a:t> : </a:t>
            </a:r>
            <a:r>
              <a:rPr lang="fr-FR" baseline="0" dirty="0" err="1"/>
              <a:t>defies</a:t>
            </a:r>
            <a:r>
              <a:rPr lang="fr-FR" baseline="0" dirty="0"/>
              <a:t> the </a:t>
            </a:r>
            <a:r>
              <a:rPr lang="fr-FR" baseline="0" dirty="0" err="1"/>
              <a:t>signs</a:t>
            </a:r>
            <a:r>
              <a:rPr lang="fr-FR" baseline="0" dirty="0"/>
              <a:t> of </a:t>
            </a:r>
            <a:r>
              <a:rPr lang="fr-FR" baseline="0" dirty="0" err="1"/>
              <a:t>aging</a:t>
            </a:r>
            <a:r>
              <a:rPr lang="fr-FR" baseline="0" dirty="0"/>
              <a:t> / </a:t>
            </a:r>
            <a:r>
              <a:rPr lang="fr-FR" baseline="0" dirty="0" err="1"/>
              <a:t>brings</a:t>
            </a:r>
            <a:r>
              <a:rPr lang="fr-FR" baseline="0" dirty="0"/>
              <a:t> radiance / </a:t>
            </a:r>
            <a:r>
              <a:rPr lang="fr-FR" baseline="0" dirty="0" err="1"/>
              <a:t>reduces</a:t>
            </a:r>
            <a:r>
              <a:rPr lang="fr-FR" baseline="0" dirty="0"/>
              <a:t> </a:t>
            </a:r>
            <a:r>
              <a:rPr lang="fr-FR" baseline="0" dirty="0" err="1"/>
              <a:t>puffiness</a:t>
            </a:r>
            <a:r>
              <a:rPr lang="fr-FR" baseline="0" dirty="0"/>
              <a:t> and </a:t>
            </a:r>
            <a:r>
              <a:rPr lang="fr-FR" baseline="0" dirty="0" err="1"/>
              <a:t>dark</a:t>
            </a:r>
            <a:r>
              <a:rPr lang="fr-FR" baseline="0" dirty="0"/>
              <a:t> </a:t>
            </a:r>
            <a:r>
              <a:rPr lang="fr-FR" baseline="0" dirty="0" err="1"/>
              <a:t>circles</a:t>
            </a:r>
            <a:r>
              <a:rPr lang="fr-FR" baseline="0" dirty="0"/>
              <a:t> / </a:t>
            </a:r>
            <a:r>
              <a:rPr lang="fr-FR" baseline="0" dirty="0" err="1"/>
              <a:t>smoothes</a:t>
            </a:r>
            <a:r>
              <a:rPr lang="fr-FR" baseline="0" dirty="0"/>
              <a:t> out </a:t>
            </a:r>
            <a:r>
              <a:rPr lang="fr-FR" baseline="0" dirty="0" err="1"/>
              <a:t>deep</a:t>
            </a:r>
            <a:r>
              <a:rPr lang="fr-FR" baseline="0" dirty="0"/>
              <a:t> and fine </a:t>
            </a:r>
            <a:r>
              <a:rPr lang="fr-FR" baseline="0" dirty="0" err="1"/>
              <a:t>lines</a:t>
            </a:r>
            <a:r>
              <a:rPr lang="fr-FR" baseline="0" dirty="0"/>
              <a:t> / lifts the </a:t>
            </a:r>
            <a:r>
              <a:rPr lang="fr-FR" baseline="0" dirty="0" err="1"/>
              <a:t>upper</a:t>
            </a:r>
            <a:r>
              <a:rPr lang="fr-FR" baseline="0" dirty="0"/>
              <a:t> </a:t>
            </a:r>
            <a:r>
              <a:rPr lang="fr-FR" baseline="0" dirty="0" err="1"/>
              <a:t>eyelids</a:t>
            </a:r>
            <a:r>
              <a:rPr lang="fr-FR" baseline="0" dirty="0"/>
              <a:t> / </a:t>
            </a:r>
            <a:r>
              <a:rPr lang="fr-FR" baseline="0" dirty="0" err="1"/>
              <a:t>defines</a:t>
            </a:r>
            <a:r>
              <a:rPr lang="fr-FR" baseline="0" dirty="0"/>
              <a:t> the </a:t>
            </a:r>
            <a:r>
              <a:rPr lang="fr-FR" baseline="0" dirty="0" err="1"/>
              <a:t>lip</a:t>
            </a:r>
            <a:r>
              <a:rPr lang="fr-FR" baseline="0" dirty="0"/>
              <a:t> contours. </a:t>
            </a:r>
            <a:r>
              <a:rPr lang="fr-FR" baseline="0" dirty="0" err="1"/>
              <a:t>Exteme</a:t>
            </a:r>
            <a:r>
              <a:rPr lang="fr-FR" baseline="0" dirty="0"/>
              <a:t> </a:t>
            </a:r>
            <a:r>
              <a:rPr lang="fr-FR" baseline="0" dirty="0" err="1"/>
              <a:t>precision</a:t>
            </a:r>
            <a:r>
              <a:rPr lang="fr-FR" baseline="0" dirty="0"/>
              <a:t> </a:t>
            </a:r>
            <a:r>
              <a:rPr lang="fr-FR" baseline="0" dirty="0" err="1"/>
              <a:t>applicator</a:t>
            </a:r>
            <a:endParaRPr lang="fr-FR" baseline="0" dirty="0"/>
          </a:p>
          <a:p>
            <a:endParaRPr lang="fr-FR" baseline="0" dirty="0"/>
          </a:p>
          <a:p>
            <a:r>
              <a:rPr lang="fr-FR" baseline="0" dirty="0"/>
              <a:t>Under </a:t>
            </a:r>
            <a:r>
              <a:rPr lang="fr-FR" baseline="0" dirty="0" err="1"/>
              <a:t>eye</a:t>
            </a:r>
            <a:r>
              <a:rPr lang="fr-FR" baseline="0" dirty="0"/>
              <a:t> gel </a:t>
            </a:r>
            <a:r>
              <a:rPr lang="fr-FR" baseline="0" dirty="0" err="1"/>
              <a:t>with</a:t>
            </a:r>
            <a:r>
              <a:rPr lang="fr-FR" baseline="0" dirty="0"/>
              <a:t> arnica and </a:t>
            </a:r>
            <a:r>
              <a:rPr lang="fr-FR" baseline="0" dirty="0" err="1"/>
              <a:t>cypress</a:t>
            </a:r>
            <a:r>
              <a:rPr lang="fr-FR" baseline="0" dirty="0"/>
              <a:t> </a:t>
            </a:r>
            <a:r>
              <a:rPr lang="fr-FR" baseline="0" dirty="0" err="1"/>
              <a:t>nut</a:t>
            </a:r>
            <a:r>
              <a:rPr lang="fr-FR" baseline="0" dirty="0"/>
              <a:t> : anti </a:t>
            </a:r>
            <a:r>
              <a:rPr lang="fr-FR" baseline="0" dirty="0" err="1"/>
              <a:t>puffiness</a:t>
            </a:r>
            <a:r>
              <a:rPr lang="fr-FR" baseline="0" dirty="0"/>
              <a:t>, anti </a:t>
            </a:r>
            <a:r>
              <a:rPr lang="fr-FR" baseline="0" dirty="0" err="1"/>
              <a:t>dark</a:t>
            </a:r>
            <a:r>
              <a:rPr lang="fr-FR" baseline="0" dirty="0"/>
              <a:t> </a:t>
            </a:r>
            <a:r>
              <a:rPr lang="fr-FR" baseline="0" dirty="0" err="1"/>
              <a:t>circles</a:t>
            </a:r>
            <a:r>
              <a:rPr lang="fr-FR" baseline="0" dirty="0"/>
              <a:t>, </a:t>
            </a:r>
            <a:r>
              <a:rPr lang="fr-FR" baseline="0" dirty="0" err="1"/>
              <a:t>repairs</a:t>
            </a:r>
            <a:r>
              <a:rPr lang="fr-FR" baseline="0" dirty="0"/>
              <a:t> the </a:t>
            </a:r>
            <a:r>
              <a:rPr lang="fr-FR" baseline="0" dirty="0" err="1"/>
              <a:t>eye</a:t>
            </a:r>
            <a:r>
              <a:rPr lang="fr-FR" baseline="0" dirty="0"/>
              <a:t> contours, </a:t>
            </a:r>
            <a:r>
              <a:rPr lang="fr-FR" baseline="0" dirty="0" err="1"/>
              <a:t>smoothes</a:t>
            </a:r>
            <a:r>
              <a:rPr lang="fr-FR" baseline="0" dirty="0"/>
              <a:t> </a:t>
            </a:r>
            <a:r>
              <a:rPr lang="fr-FR" baseline="0" dirty="0" err="1"/>
              <a:t>lines</a:t>
            </a:r>
            <a:r>
              <a:rPr lang="fr-FR" baseline="0" dirty="0"/>
              <a:t> and </a:t>
            </a:r>
            <a:r>
              <a:rPr lang="fr-FR" baseline="0" dirty="0" err="1"/>
              <a:t>tones</a:t>
            </a:r>
            <a:r>
              <a:rPr lang="fr-FR" baseline="0" dirty="0"/>
              <a:t> </a:t>
            </a:r>
            <a:r>
              <a:rPr lang="fr-FR" baseline="0" dirty="0" err="1"/>
              <a:t>eyelids</a:t>
            </a:r>
            <a:r>
              <a:rPr lang="fr-FR" baseline="0" dirty="0"/>
              <a:t>, </a:t>
            </a:r>
            <a:r>
              <a:rPr lang="fr-FR" baseline="0" dirty="0" err="1"/>
              <a:t>refreshing</a:t>
            </a:r>
            <a:r>
              <a:rPr lang="fr-FR" baseline="0" dirty="0"/>
              <a:t> </a:t>
            </a:r>
            <a:r>
              <a:rPr lang="fr-FR" baseline="0" dirty="0" err="1"/>
              <a:t>thanks</a:t>
            </a:r>
            <a:r>
              <a:rPr lang="fr-FR" baseline="0" dirty="0"/>
              <a:t> to the peppermint EO.</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C99FC70-3EED-40CB-827D-75EECFCB49EA}" type="slidenum">
              <a:rPr lang="fr-FR" smtClean="0"/>
              <a:pPr/>
              <a:t>8</a:t>
            </a:fld>
            <a:endParaRPr lang="fr-FR"/>
          </a:p>
        </p:txBody>
      </p:sp>
    </p:spTree>
    <p:extLst>
      <p:ext uri="{BB962C8B-B14F-4D97-AF65-F5344CB8AC3E}">
        <p14:creationId xmlns:p14="http://schemas.microsoft.com/office/powerpoint/2010/main" val="155702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660900" y="606425"/>
            <a:ext cx="5387975" cy="3032125"/>
          </a:xfrm>
        </p:spPr>
      </p:sp>
      <p:sp>
        <p:nvSpPr>
          <p:cNvPr id="3" name="Espace réservé des commentaires 2"/>
          <p:cNvSpPr>
            <a:spLocks noGrp="1"/>
          </p:cNvSpPr>
          <p:nvPr>
            <p:ph type="body" idx="1"/>
          </p:nvPr>
        </p:nvSpPr>
        <p:spPr/>
        <p:txBody>
          <a:bodyPr>
            <a:normAutofit fontScale="55000" lnSpcReduction="20000"/>
          </a:bodyPr>
          <a:lstStyle/>
          <a:p>
            <a:r>
              <a:rPr lang="fr-FR" sz="1200" kern="1200" dirty="0">
                <a:solidFill>
                  <a:schemeClr val="tx1"/>
                </a:solidFill>
                <a:effectLst/>
                <a:latin typeface="+mn-lt"/>
                <a:ea typeface="+mn-ea"/>
                <a:cs typeface="+mn-cs"/>
              </a:rPr>
              <a:t>PHYTO-CONTOUR</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fine, </a:t>
            </a:r>
            <a:r>
              <a:rPr lang="fr-FR" sz="1200" kern="1200" dirty="0" err="1">
                <a:solidFill>
                  <a:schemeClr val="tx1"/>
                </a:solidFill>
                <a:effectLst/>
                <a:latin typeface="+mn-lt"/>
                <a:ea typeface="+mn-ea"/>
                <a:cs typeface="+mn-cs"/>
              </a:rPr>
              <a:t>aromatic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rosemary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extract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bags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under</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Rosemary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particularly</a:t>
            </a:r>
            <a:r>
              <a:rPr lang="fr-FR" sz="1200" kern="1200" dirty="0">
                <a:solidFill>
                  <a:schemeClr val="tx1"/>
                </a:solidFill>
                <a:effectLst/>
                <a:latin typeface="+mn-lt"/>
                <a:ea typeface="+mn-ea"/>
                <a:cs typeface="+mn-cs"/>
              </a:rPr>
              <a:t> effective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irregularities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such</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milia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blemishes</a:t>
            </a:r>
            <a:r>
              <a:rPr lang="fr-FR" sz="1200" kern="1200" dirty="0">
                <a:solidFill>
                  <a:schemeClr val="tx1"/>
                </a:solidFill>
                <a:effectLst/>
                <a:latin typeface="+mn-lt"/>
                <a:ea typeface="+mn-ea"/>
                <a:cs typeface="+mn-cs"/>
              </a:rPr>
              <a:t> or inflammation. Phyto-Contour </a:t>
            </a:r>
            <a:r>
              <a:rPr lang="fr-FR" sz="1200" kern="1200" dirty="0" err="1">
                <a:solidFill>
                  <a:schemeClr val="tx1"/>
                </a:solidFill>
                <a:effectLst/>
                <a:latin typeface="+mn-lt"/>
                <a:ea typeface="+mn-ea"/>
                <a:cs typeface="+mn-cs"/>
              </a:rPr>
              <a:t>firms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eyelids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gives</a:t>
            </a:r>
            <a:r>
              <a:rPr lang="fr-FR" sz="1200" kern="1200" dirty="0">
                <a:solidFill>
                  <a:schemeClr val="tx1"/>
                </a:solidFill>
                <a:effectLst/>
                <a:latin typeface="+mn-lt"/>
                <a:ea typeface="+mn-ea"/>
                <a:cs typeface="+mn-cs"/>
              </a:rPr>
              <a:t> an </a:t>
            </a:r>
            <a:r>
              <a:rPr lang="fr-FR" sz="1200" kern="1200" dirty="0" err="1">
                <a:solidFill>
                  <a:schemeClr val="tx1"/>
                </a:solidFill>
                <a:effectLst/>
                <a:latin typeface="+mn-lt"/>
                <a:ea typeface="+mn-ea"/>
                <a:cs typeface="+mn-cs"/>
              </a:rPr>
              <a:t>immediate</a:t>
            </a:r>
            <a:r>
              <a:rPr lang="fr-FR" sz="1200" kern="1200" dirty="0">
                <a:solidFill>
                  <a:schemeClr val="tx1"/>
                </a:solidFill>
                <a:effectLst/>
                <a:latin typeface="+mn-lt"/>
                <a:ea typeface="+mn-ea"/>
                <a:cs typeface="+mn-cs"/>
              </a:rPr>
              <a:t> sensation of </a:t>
            </a:r>
            <a:r>
              <a:rPr lang="fr-FR" sz="1200" kern="1200" dirty="0" err="1">
                <a:solidFill>
                  <a:schemeClr val="tx1"/>
                </a:solidFill>
                <a:effectLst/>
                <a:latin typeface="+mn-lt"/>
                <a:ea typeface="+mn-ea"/>
                <a:cs typeface="+mn-cs"/>
              </a:rPr>
              <a:t>freshness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lightness</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Everything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combined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offer</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relaxed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energetic</a:t>
            </a:r>
            <a:r>
              <a:rPr lang="fr-FR" sz="1200" kern="1200" dirty="0">
                <a:solidFill>
                  <a:schemeClr val="tx1"/>
                </a:solidFill>
                <a:effectLst/>
                <a:latin typeface="+mn-lt"/>
                <a:ea typeface="+mn-ea"/>
                <a:cs typeface="+mn-cs"/>
              </a:rPr>
              <a:t> look!</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Fatigue-</a:t>
            </a:r>
            <a:r>
              <a:rPr lang="fr-FR" sz="1200" kern="1200" dirty="0" err="1">
                <a:solidFill>
                  <a:schemeClr val="tx1"/>
                </a:solidFill>
                <a:effectLst/>
                <a:latin typeface="+mn-lt"/>
                <a:ea typeface="+mn-ea"/>
                <a:cs typeface="+mn-cs"/>
              </a:rPr>
              <a:t>relieving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contour care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t>
            </a:r>
            <a:r>
              <a:rPr lang="fr-FR" sz="1200" kern="1200" dirty="0" err="1">
                <a:solidFill>
                  <a:schemeClr val="tx1"/>
                </a:solidFill>
                <a:effectLst/>
                <a:latin typeface="+mn-lt"/>
                <a:ea typeface="+mn-ea"/>
                <a:cs typeface="+mn-cs"/>
              </a:rPr>
              <a:t>bags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"I have a </a:t>
            </a:r>
            <a:r>
              <a:rPr lang="fr-FR" sz="1200" kern="1200" dirty="0" err="1">
                <a:solidFill>
                  <a:schemeClr val="tx1"/>
                </a:solidFill>
                <a:effectLst/>
                <a:latin typeface="+mn-lt"/>
                <a:ea typeface="+mn-ea"/>
                <a:cs typeface="+mn-cs"/>
              </a:rPr>
              <a:t>tired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area</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eyelid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falls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slightly</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Rosemary: </a:t>
            </a:r>
            <a:r>
              <a:rPr lang="fr-FR" sz="1200" kern="1200" dirty="0" err="1">
                <a:solidFill>
                  <a:schemeClr val="tx1"/>
                </a:solidFill>
                <a:effectLst/>
                <a:latin typeface="+mn-lt"/>
                <a:ea typeface="+mn-ea"/>
                <a:cs typeface="+mn-cs"/>
              </a:rPr>
              <a:t>draining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Beech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bud</a:t>
            </a:r>
            <a:r>
              <a:rPr lang="fr-FR" sz="1200" kern="1200" dirty="0">
                <a:solidFill>
                  <a:schemeClr val="tx1"/>
                </a:solidFill>
                <a:effectLst/>
                <a:latin typeface="+mn-lt"/>
                <a:ea typeface="+mn-ea"/>
                <a:cs typeface="+mn-cs"/>
              </a:rPr>
              <a:t> peptides: </a:t>
            </a:r>
            <a:r>
              <a:rPr lang="fr-FR" sz="1200" kern="1200" dirty="0" err="1">
                <a:solidFill>
                  <a:schemeClr val="tx1"/>
                </a:solidFill>
                <a:effectLst/>
                <a:latin typeface="+mn-lt"/>
                <a:ea typeface="+mn-ea"/>
                <a:cs typeface="+mn-cs"/>
              </a:rPr>
              <a:t>smoothing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aloe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vera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moisturizing</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removing</a:t>
            </a:r>
            <a:r>
              <a:rPr lang="fr-FR" sz="1200" kern="1200" dirty="0">
                <a:solidFill>
                  <a:schemeClr val="tx1"/>
                </a:solidFill>
                <a:effectLst/>
                <a:latin typeface="+mn-lt"/>
                <a:ea typeface="+mn-ea"/>
                <a:cs typeface="+mn-cs"/>
              </a:rPr>
              <a:t> make-up/</a:t>
            </a:r>
            <a:r>
              <a:rPr lang="fr-FR" sz="1200" kern="1200" dirty="0" err="1">
                <a:solidFill>
                  <a:schemeClr val="tx1"/>
                </a:solidFill>
                <a:effectLst/>
                <a:latin typeface="+mn-lt"/>
                <a:ea typeface="+mn-ea"/>
                <a:cs typeface="+mn-cs"/>
              </a:rPr>
              <a:t>cleaning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spraying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Yon-Ka Lotion,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of Phyto-Contour to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contour area. Use </a:t>
            </a:r>
            <a:r>
              <a:rPr lang="fr-FR" sz="1200" kern="1200" dirty="0" err="1">
                <a:solidFill>
                  <a:schemeClr val="tx1"/>
                </a:solidFill>
                <a:effectLst/>
                <a:latin typeface="+mn-lt"/>
                <a:ea typeface="+mn-ea"/>
                <a:cs typeface="+mn-cs"/>
              </a:rPr>
              <a:t>smoothing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draining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movements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inner</a:t>
            </a:r>
            <a:r>
              <a:rPr lang="fr-FR" sz="1200" kern="1200" dirty="0">
                <a:solidFill>
                  <a:schemeClr val="tx1"/>
                </a:solidFill>
                <a:effectLst/>
                <a:latin typeface="+mn-lt"/>
                <a:ea typeface="+mn-ea"/>
                <a:cs typeface="+mn-cs"/>
              </a:rPr>
              <a:t> corner of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to the temples. </a:t>
            </a:r>
            <a:r>
              <a:rPr lang="fr-FR" sz="1200" kern="1200" dirty="0" err="1">
                <a:solidFill>
                  <a:schemeClr val="tx1"/>
                </a:solidFill>
                <a:effectLst/>
                <a:latin typeface="+mn-lt"/>
                <a:ea typeface="+mn-ea"/>
                <a:cs typeface="+mn-cs"/>
              </a:rPr>
              <a:t>Repeat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movement</a:t>
            </a:r>
            <a:r>
              <a:rPr lang="fr-FR" sz="1200" kern="1200" dirty="0">
                <a:solidFill>
                  <a:schemeClr val="tx1"/>
                </a:solidFill>
                <a:effectLst/>
                <a:latin typeface="+mn-lt"/>
                <a:ea typeface="+mn-ea"/>
                <a:cs typeface="+mn-cs"/>
              </a:rPr>
              <a:t> 3 times in a </a:t>
            </a:r>
            <a:r>
              <a:rPr lang="fr-FR" sz="1200" kern="1200" dirty="0" err="1">
                <a:solidFill>
                  <a:schemeClr val="tx1"/>
                </a:solidFill>
                <a:effectLst/>
                <a:latin typeface="+mn-lt"/>
                <a:ea typeface="+mn-ea"/>
                <a:cs typeface="+mn-cs"/>
              </a:rPr>
              <a:t>row</a:t>
            </a:r>
            <a:r>
              <a:rPr lang="fr-FR" sz="1200" kern="1200" dirty="0">
                <a:solidFill>
                  <a:schemeClr val="tx1"/>
                </a:solidFill>
                <a:effectLst/>
                <a:latin typeface="+mn-lt"/>
                <a:ea typeface="+mn-ea"/>
                <a:cs typeface="+mn-cs"/>
              </a:rPr>
              <a:t> on the </a:t>
            </a:r>
            <a:r>
              <a:rPr lang="fr-FR" sz="1200" kern="1200" dirty="0" err="1">
                <a:solidFill>
                  <a:schemeClr val="tx1"/>
                </a:solidFill>
                <a:effectLst/>
                <a:latin typeface="+mn-lt"/>
                <a:ea typeface="+mn-ea"/>
                <a:cs typeface="+mn-cs"/>
              </a:rPr>
              <a:t>upper</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lower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eyelids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For an </a:t>
            </a:r>
            <a:r>
              <a:rPr lang="fr-FR" sz="1200" kern="1200" dirty="0" err="1">
                <a:solidFill>
                  <a:schemeClr val="tx1"/>
                </a:solidFill>
                <a:effectLst/>
                <a:latin typeface="+mn-lt"/>
                <a:ea typeface="+mn-ea"/>
                <a:cs typeface="+mn-cs"/>
              </a:rPr>
              <a:t>immediate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anti-fatigue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or in case of </a:t>
            </a:r>
            <a:r>
              <a:rPr lang="fr-FR" sz="1200" kern="1200" dirty="0" err="1">
                <a:solidFill>
                  <a:schemeClr val="tx1"/>
                </a:solidFill>
                <a:effectLst/>
                <a:latin typeface="+mn-lt"/>
                <a:ea typeface="+mn-ea"/>
                <a:cs typeface="+mn-cs"/>
              </a:rPr>
              <a:t>swollen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eyelids</a:t>
            </a:r>
            <a:r>
              <a:rPr lang="fr-FR" sz="1200" kern="1200" dirty="0">
                <a:solidFill>
                  <a:schemeClr val="tx1"/>
                </a:solidFill>
                <a:effectLst/>
                <a:latin typeface="+mn-lt"/>
                <a:ea typeface="+mn-ea"/>
                <a:cs typeface="+mn-cs"/>
              </a:rPr>
              <a:t> on </a:t>
            </a:r>
            <a:r>
              <a:rPr lang="fr-FR" sz="1200" kern="1200" dirty="0" err="1">
                <a:solidFill>
                  <a:schemeClr val="tx1"/>
                </a:solidFill>
                <a:effectLst/>
                <a:latin typeface="+mn-lt"/>
                <a:ea typeface="+mn-ea"/>
                <a:cs typeface="+mn-cs"/>
              </a:rPr>
              <a:t>waking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Phyto-Contour in a </a:t>
            </a:r>
            <a:r>
              <a:rPr lang="fr-FR" sz="1200" kern="1200" dirty="0" err="1">
                <a:solidFill>
                  <a:schemeClr val="tx1"/>
                </a:solidFill>
                <a:effectLst/>
                <a:latin typeface="+mn-lt"/>
                <a:ea typeface="+mn-ea"/>
                <a:cs typeface="+mn-cs"/>
              </a:rPr>
              <a:t>thick</a:t>
            </a:r>
            <a:r>
              <a:rPr lang="fr-FR" sz="1200" kern="1200" dirty="0">
                <a:solidFill>
                  <a:schemeClr val="tx1"/>
                </a:solidFill>
                <a:effectLst/>
                <a:latin typeface="+mn-lt"/>
                <a:ea typeface="+mn-ea"/>
                <a:cs typeface="+mn-cs"/>
              </a:rPr>
              <a:t> layer. Close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for about 1 minute to </a:t>
            </a:r>
            <a:r>
              <a:rPr lang="fr-FR" sz="1200" kern="1200" dirty="0" err="1">
                <a:solidFill>
                  <a:schemeClr val="tx1"/>
                </a:solidFill>
                <a:effectLst/>
                <a:latin typeface="+mn-lt"/>
                <a:ea typeface="+mn-ea"/>
                <a:cs typeface="+mn-cs"/>
              </a:rPr>
              <a:t>give</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rosemary</a:t>
            </a:r>
            <a:r>
              <a:rPr lang="fr-FR" sz="1200" kern="1200" dirty="0">
                <a:solidFill>
                  <a:schemeClr val="tx1"/>
                </a:solidFill>
                <a:effectLst/>
                <a:latin typeface="+mn-lt"/>
                <a:ea typeface="+mn-ea"/>
                <a:cs typeface="+mn-cs"/>
              </a:rPr>
              <a:t> essential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time to </a:t>
            </a:r>
            <a:r>
              <a:rPr lang="fr-FR" sz="1200" kern="1200" dirty="0" err="1">
                <a:solidFill>
                  <a:schemeClr val="tx1"/>
                </a:solidFill>
                <a:effectLst/>
                <a:latin typeface="+mn-lt"/>
                <a:ea typeface="+mn-ea"/>
                <a:cs typeface="+mn-cs"/>
              </a:rPr>
              <a:t>evaporate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avoid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watering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Leave</a:t>
            </a:r>
            <a:r>
              <a:rPr lang="fr-FR" sz="1200" kern="1200" dirty="0">
                <a:solidFill>
                  <a:schemeClr val="tx1"/>
                </a:solidFill>
                <a:effectLst/>
                <a:latin typeface="+mn-lt"/>
                <a:ea typeface="+mn-ea"/>
                <a:cs typeface="+mn-cs"/>
              </a:rPr>
              <a:t> on for 10 to 15 minutes and </a:t>
            </a:r>
            <a:r>
              <a:rPr lang="fr-FR" sz="1200" kern="1200" dirty="0" err="1">
                <a:solidFill>
                  <a:schemeClr val="tx1"/>
                </a:solidFill>
                <a:effectLst/>
                <a:latin typeface="+mn-lt"/>
                <a:ea typeface="+mn-ea"/>
                <a:cs typeface="+mn-cs"/>
              </a:rPr>
              <a:t>rub</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any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residual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excess</a:t>
            </a:r>
            <a:r>
              <a:rPr lang="fr-FR" sz="1200" kern="1200" dirty="0">
                <a:solidFill>
                  <a:schemeClr val="tx1"/>
                </a:solidFill>
                <a:effectLst/>
                <a:latin typeface="+mn-lt"/>
                <a:ea typeface="+mn-ea"/>
                <a:cs typeface="+mn-cs"/>
              </a:rPr>
              <a:t> if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a:t>
            </a:r>
          </a:p>
          <a:p>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ideal</a:t>
            </a:r>
            <a:r>
              <a:rPr lang="fr-FR" sz="1200" kern="1200" dirty="0">
                <a:solidFill>
                  <a:schemeClr val="tx1"/>
                </a:solidFill>
                <a:effectLst/>
                <a:latin typeface="+mn-lt"/>
                <a:ea typeface="+mn-ea"/>
                <a:cs typeface="+mn-cs"/>
              </a:rPr>
              <a:t> in case of migraine!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92%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permanently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dark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circles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puffiness</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The look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relaxed</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Immediate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freshness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thanks</a:t>
            </a:r>
            <a:r>
              <a:rPr lang="fr-FR" sz="1200" kern="1200" dirty="0">
                <a:solidFill>
                  <a:schemeClr val="tx1"/>
                </a:solidFill>
                <a:effectLst/>
                <a:latin typeface="+mn-lt"/>
                <a:ea typeface="+mn-ea"/>
                <a:cs typeface="+mn-cs"/>
              </a:rPr>
              <a:t> to the action of </a:t>
            </a:r>
            <a:r>
              <a:rPr lang="fr-FR" sz="1200" kern="1200" dirty="0" err="1">
                <a:solidFill>
                  <a:schemeClr val="tx1"/>
                </a:solidFill>
                <a:effectLst/>
                <a:latin typeface="+mn-lt"/>
                <a:ea typeface="+mn-ea"/>
                <a:cs typeface="+mn-cs"/>
              </a:rPr>
              <a:t>rosemary</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Double use: </a:t>
            </a:r>
            <a:r>
              <a:rPr lang="fr-FR" sz="1200" kern="1200" dirty="0" err="1">
                <a:solidFill>
                  <a:schemeClr val="tx1"/>
                </a:solidFill>
                <a:effectLst/>
                <a:latin typeface="+mn-lt"/>
                <a:ea typeface="+mn-ea"/>
                <a:cs typeface="+mn-cs"/>
              </a:rPr>
              <a:t>daily</a:t>
            </a:r>
            <a:r>
              <a:rPr lang="fr-FR" sz="1200" kern="1200" dirty="0">
                <a:solidFill>
                  <a:schemeClr val="tx1"/>
                </a:solidFill>
                <a:effectLst/>
                <a:latin typeface="+mn-lt"/>
                <a:ea typeface="+mn-ea"/>
                <a:cs typeface="+mn-cs"/>
              </a:rPr>
              <a:t> and sleeping </a:t>
            </a:r>
            <a:r>
              <a:rPr lang="fr-FR" sz="1200" kern="1200" dirty="0" err="1">
                <a:solidFill>
                  <a:schemeClr val="tx1"/>
                </a:solidFill>
                <a:effectLst/>
                <a:latin typeface="+mn-lt"/>
                <a:ea typeface="+mn-ea"/>
                <a:cs typeface="+mn-cs"/>
              </a:rPr>
              <a:t>mask</a:t>
            </a:r>
            <a:endParaRPr lang="fr-FR" sz="1200" kern="1200" dirty="0">
              <a:solidFill>
                <a:schemeClr val="tx1"/>
              </a:solidFill>
              <a:effectLst/>
              <a:latin typeface="+mn-lt"/>
              <a:ea typeface="+mn-ea"/>
              <a:cs typeface="+mn-cs"/>
            </a:endParaRP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9</a:t>
            </a:fld>
            <a:endParaRPr lang="fr-FR"/>
          </a:p>
        </p:txBody>
      </p:sp>
    </p:spTree>
    <p:extLst>
      <p:ext uri="{BB962C8B-B14F-4D97-AF65-F5344CB8AC3E}">
        <p14:creationId xmlns:p14="http://schemas.microsoft.com/office/powerpoint/2010/main" val="126540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660900" y="606425"/>
            <a:ext cx="5387975" cy="3032125"/>
          </a:xfrm>
        </p:spPr>
      </p:sp>
      <p:sp>
        <p:nvSpPr>
          <p:cNvPr id="3" name="Espace réservé des commentaires 2"/>
          <p:cNvSpPr>
            <a:spLocks noGrp="1"/>
          </p:cNvSpPr>
          <p:nvPr>
            <p:ph type="body" idx="1"/>
          </p:nvPr>
        </p:nvSpPr>
        <p:spPr/>
        <p:txBody>
          <a:bodyPr>
            <a:normAutofit fontScale="47500" lnSpcReduction="20000"/>
          </a:bodyPr>
          <a:lstStyle/>
          <a:p>
            <a:r>
              <a:rPr lang="fr-FR" sz="1200" kern="1200" dirty="0">
                <a:solidFill>
                  <a:schemeClr val="tx1"/>
                </a:solidFill>
                <a:effectLst/>
                <a:latin typeface="+mn-lt"/>
                <a:ea typeface="+mn-ea"/>
                <a:cs typeface="+mn-cs"/>
              </a:rPr>
              <a:t>NUTRI-CONTOUR</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true</a:t>
            </a:r>
            <a:r>
              <a:rPr lang="fr-FR" sz="1200" kern="1200" dirty="0">
                <a:solidFill>
                  <a:schemeClr val="tx1"/>
                </a:solidFill>
                <a:effectLst/>
                <a:latin typeface="+mn-lt"/>
                <a:ea typeface="+mn-ea"/>
                <a:cs typeface="+mn-cs"/>
              </a:rPr>
              <a:t> cocoon of </a:t>
            </a:r>
            <a:r>
              <a:rPr lang="fr-FR" sz="1200" kern="1200" dirty="0" err="1">
                <a:solidFill>
                  <a:schemeClr val="tx1"/>
                </a:solidFill>
                <a:effectLst/>
                <a:latin typeface="+mn-lt"/>
                <a:ea typeface="+mn-ea"/>
                <a:cs typeface="+mn-cs"/>
              </a:rPr>
              <a:t>softness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chamomille</a:t>
            </a:r>
            <a:r>
              <a:rPr lang="fr-FR" sz="1200" kern="1200" dirty="0">
                <a:solidFill>
                  <a:schemeClr val="tx1"/>
                </a:solidFill>
                <a:effectLst/>
                <a:latin typeface="+mn-lt"/>
                <a:ea typeface="+mn-ea"/>
                <a:cs typeface="+mn-cs"/>
              </a:rPr>
              <a:t> and niacinamide,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2-in-1 </a:t>
            </a:r>
            <a:r>
              <a:rPr lang="fr-FR" sz="1200" kern="1200" dirty="0" err="1">
                <a:solidFill>
                  <a:schemeClr val="tx1"/>
                </a:solidFill>
                <a:effectLst/>
                <a:latin typeface="+mn-lt"/>
                <a:ea typeface="+mn-ea"/>
                <a:cs typeface="+mn-cs"/>
              </a:rPr>
              <a:t>nourrishing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contour - </a:t>
            </a:r>
            <a:r>
              <a:rPr lang="fr-FR" sz="1200" kern="1200" dirty="0" err="1">
                <a:solidFill>
                  <a:schemeClr val="tx1"/>
                </a:solidFill>
                <a:effectLst/>
                <a:latin typeface="+mn-lt"/>
                <a:ea typeface="+mn-ea"/>
                <a:cs typeface="+mn-cs"/>
              </a:rPr>
              <a:t>intensely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the skin and </a:t>
            </a:r>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drying out as </a:t>
            </a:r>
            <a:r>
              <a:rPr lang="fr-FR" sz="1200" kern="1200" dirty="0" err="1">
                <a:solidFill>
                  <a:schemeClr val="tx1"/>
                </a:solidFill>
                <a:effectLst/>
                <a:latin typeface="+mn-lt"/>
                <a:ea typeface="+mn-ea"/>
                <a:cs typeface="+mn-cs"/>
              </a:rPr>
              <a:t>well</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the first </a:t>
            </a:r>
            <a:r>
              <a:rPr lang="fr-FR" sz="1200" kern="1200" dirty="0" err="1">
                <a:solidFill>
                  <a:schemeClr val="tx1"/>
                </a:solidFill>
                <a:effectLst/>
                <a:latin typeface="+mn-lt"/>
                <a:ea typeface="+mn-ea"/>
                <a:cs typeface="+mn-cs"/>
              </a:rPr>
              <a:t>signs</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Perfectly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protected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free </a:t>
            </a:r>
            <a:r>
              <a:rPr lang="fr-FR" sz="1200" kern="1200" dirty="0" err="1">
                <a:solidFill>
                  <a:schemeClr val="tx1"/>
                </a:solidFill>
                <a:effectLst/>
                <a:latin typeface="+mn-lt"/>
                <a:ea typeface="+mn-ea"/>
                <a:cs typeface="+mn-cs"/>
              </a:rPr>
              <a:t>radicals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factors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Nutri</a:t>
            </a:r>
            <a:r>
              <a:rPr lang="fr-FR" sz="1200" kern="1200" dirty="0">
                <a:solidFill>
                  <a:schemeClr val="tx1"/>
                </a:solidFill>
                <a:effectLst/>
                <a:latin typeface="+mn-lt"/>
                <a:ea typeface="+mn-ea"/>
                <a:cs typeface="+mn-cs"/>
              </a:rPr>
              <a:t>-Contour </a:t>
            </a:r>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active </a:t>
            </a:r>
            <a:r>
              <a:rPr lang="fr-FR" sz="1200" kern="1200" dirty="0" err="1">
                <a:solidFill>
                  <a:schemeClr val="tx1"/>
                </a:solidFill>
                <a:effectLst/>
                <a:latin typeface="+mn-lt"/>
                <a:ea typeface="+mn-ea"/>
                <a:cs typeface="+mn-cs"/>
              </a:rPr>
              <a:t>repairing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balance. 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an excellent SOS </a:t>
            </a:r>
            <a:r>
              <a:rPr lang="fr-FR" sz="1200" kern="1200" dirty="0" err="1">
                <a:solidFill>
                  <a:schemeClr val="tx1"/>
                </a:solidFill>
                <a:effectLst/>
                <a:latin typeface="+mn-lt"/>
                <a:ea typeface="+mn-ea"/>
                <a:cs typeface="+mn-cs"/>
              </a:rPr>
              <a:t>balm</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Intense nutrition and </a:t>
            </a:r>
            <a:r>
              <a:rPr lang="fr-FR" sz="1200" kern="1200" dirty="0" err="1">
                <a:solidFill>
                  <a:schemeClr val="tx1"/>
                </a:solidFill>
                <a:effectLst/>
                <a:latin typeface="+mn-lt"/>
                <a:ea typeface="+mn-ea"/>
                <a:cs typeface="+mn-cs"/>
              </a:rPr>
              <a:t>repair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care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 </a:t>
            </a:r>
            <a:r>
              <a:rPr lang="fr-FR" sz="1200" kern="1200" dirty="0" err="1">
                <a:solidFill>
                  <a:schemeClr val="tx1"/>
                </a:solidFill>
                <a:effectLst/>
                <a:latin typeface="+mn-lt"/>
                <a:ea typeface="+mn-ea"/>
                <a:cs typeface="+mn-cs"/>
              </a:rPr>
              <a:t>tightness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I'm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afraid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like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mother</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u="sng" kern="1200" dirty="0">
              <a:solidFill>
                <a:schemeClr val="tx1"/>
              </a:solidFill>
              <a:effectLst/>
              <a:latin typeface="+mn-lt"/>
              <a:ea typeface="+mn-ea"/>
              <a:cs typeface="+mn-cs"/>
            </a:endParaRPr>
          </a:p>
          <a:p>
            <a:pPr marL="171450" indent="-171450">
              <a:buFontTx/>
              <a:buChar char="-"/>
            </a:pPr>
            <a:r>
              <a:rPr lang="fr-FR" sz="1200" u="none" kern="1200" dirty="0" err="1">
                <a:solidFill>
                  <a:schemeClr val="tx1"/>
                </a:solidFill>
                <a:effectLst/>
                <a:latin typeface="+mn-lt"/>
                <a:ea typeface="+mn-ea"/>
                <a:cs typeface="+mn-cs"/>
              </a:rPr>
              <a:t>Organic</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chamomille</a:t>
            </a:r>
            <a:endParaRPr lang="fr-FR" sz="1200" u="none" kern="1200" dirty="0">
              <a:solidFill>
                <a:schemeClr val="tx1"/>
              </a:solidFill>
              <a:effectLst/>
              <a:latin typeface="+mn-lt"/>
              <a:ea typeface="+mn-ea"/>
              <a:cs typeface="+mn-cs"/>
            </a:endParaRPr>
          </a:p>
          <a:p>
            <a:pPr marL="171450" indent="-171450">
              <a:buFontTx/>
              <a:buChar char="-"/>
            </a:pPr>
            <a:r>
              <a:rPr lang="fr-FR" sz="1200" u="none" kern="1200" dirty="0">
                <a:solidFill>
                  <a:schemeClr val="tx1"/>
                </a:solidFill>
                <a:effectLst/>
                <a:latin typeface="+mn-lt"/>
                <a:ea typeface="+mn-ea"/>
                <a:cs typeface="+mn-cs"/>
              </a:rPr>
              <a:t>Niacinamide</a:t>
            </a:r>
          </a:p>
          <a:p>
            <a:pPr marL="177434" indent="-177434">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olive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squalene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(cosmos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certified</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that</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helps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restore the skin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barrier</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plays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fundamental</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role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in skin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suppleness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hydration</a:t>
            </a:r>
            <a:endPar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77434" indent="-177434">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a trio of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vegetable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waxes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from</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rice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jojoba and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Candelilla</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shrub</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to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protect</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fragile areas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from</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dehydration</a:t>
            </a:r>
            <a:endPar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77434" indent="-177434">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a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patented</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synergy</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of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and polysaccharides for an ultra-</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smooth</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finish and to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make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makeup</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application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easier</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a:t>
            </a:r>
          </a:p>
          <a:p>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phospholipids</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natural</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lecithin</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p>
          <a:p>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polysaccharides =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pullulan</a:t>
            </a:r>
            <a:endParaRPr lang="fr-FR" sz="1200" dirty="0">
              <a:solidFill>
                <a:srgbClr val="FF0000"/>
              </a:solidFill>
            </a:endParaRPr>
          </a:p>
          <a:p>
            <a:pPr marL="0" indent="0">
              <a:buFontTx/>
              <a:buNone/>
            </a:pPr>
            <a:endPar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pP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In the formula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you</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still</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find</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the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hazelnut</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oil</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and the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vitamins</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E and F</a:t>
            </a:r>
            <a:endPar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cleansing</a:t>
            </a:r>
            <a:r>
              <a:rPr lang="fr-FR" sz="1200" kern="1200" dirty="0">
                <a:solidFill>
                  <a:schemeClr val="tx1"/>
                </a:solidFill>
                <a:effectLst/>
                <a:latin typeface="+mn-lt"/>
                <a:ea typeface="+mn-ea"/>
                <a:cs typeface="+mn-cs"/>
              </a:rPr>
              <a:t> and de-</a:t>
            </a:r>
            <a:r>
              <a:rPr lang="fr-FR" sz="1200" kern="1200" dirty="0" err="1">
                <a:solidFill>
                  <a:schemeClr val="tx1"/>
                </a:solidFill>
                <a:effectLst/>
                <a:latin typeface="+mn-lt"/>
                <a:ea typeface="+mn-ea"/>
                <a:cs typeface="+mn-cs"/>
              </a:rPr>
              <a:t>moistening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appropriate</a:t>
            </a:r>
            <a:r>
              <a:rPr lang="fr-FR" sz="1200" kern="1200" dirty="0">
                <a:solidFill>
                  <a:schemeClr val="tx1"/>
                </a:solidFill>
                <a:effectLst/>
                <a:latin typeface="+mn-lt"/>
                <a:ea typeface="+mn-ea"/>
                <a:cs typeface="+mn-cs"/>
              </a:rPr>
              <a:t> Yon-Ka Lotion,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of </a:t>
            </a:r>
            <a:r>
              <a:rPr lang="fr-FR" sz="1200" kern="1200" dirty="0" err="1">
                <a:solidFill>
                  <a:schemeClr val="tx1"/>
                </a:solidFill>
                <a:effectLst/>
                <a:latin typeface="+mn-lt"/>
                <a:ea typeface="+mn-ea"/>
                <a:cs typeface="+mn-cs"/>
              </a:rPr>
              <a:t>Nutri</a:t>
            </a:r>
            <a:r>
              <a:rPr lang="fr-FR" sz="1200" kern="1200" dirty="0">
                <a:solidFill>
                  <a:schemeClr val="tx1"/>
                </a:solidFill>
                <a:effectLst/>
                <a:latin typeface="+mn-lt"/>
                <a:ea typeface="+mn-ea"/>
                <a:cs typeface="+mn-cs"/>
              </a:rPr>
              <a:t>-Contour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to the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area - one </a:t>
            </a:r>
            <a:r>
              <a:rPr lang="fr-FR" sz="1200" kern="1200" dirty="0" err="1">
                <a:solidFill>
                  <a:schemeClr val="tx1"/>
                </a:solidFill>
                <a:effectLst/>
                <a:latin typeface="+mn-lt"/>
                <a:ea typeface="+mn-ea"/>
                <a:cs typeface="+mn-cs"/>
              </a:rPr>
              <a:t>pea-sized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amount</a:t>
            </a:r>
            <a:r>
              <a:rPr lang="fr-FR" sz="1200" kern="1200" dirty="0">
                <a:solidFill>
                  <a:schemeClr val="tx1"/>
                </a:solidFill>
                <a:effectLst/>
                <a:latin typeface="+mn-lt"/>
                <a:ea typeface="+mn-ea"/>
                <a:cs typeface="+mn-cs"/>
              </a:rPr>
              <a:t> per area. </a:t>
            </a:r>
            <a:r>
              <a:rPr lang="fr-FR" sz="1200" kern="1200" dirty="0" err="1">
                <a:solidFill>
                  <a:schemeClr val="tx1"/>
                </a:solidFill>
                <a:effectLst/>
                <a:latin typeface="+mn-lt"/>
                <a:ea typeface="+mn-ea"/>
                <a:cs typeface="+mn-cs"/>
              </a:rPr>
              <a:t>Gently</a:t>
            </a:r>
            <a:r>
              <a:rPr lang="fr-FR" sz="1200" kern="1200" dirty="0">
                <a:solidFill>
                  <a:schemeClr val="tx1"/>
                </a:solidFill>
                <a:effectLst/>
                <a:latin typeface="+mn-lt"/>
                <a:ea typeface="+mn-ea"/>
                <a:cs typeface="+mn-cs"/>
              </a:rPr>
              <a:t> massage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Pay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particular</a:t>
            </a:r>
            <a:r>
              <a:rPr lang="fr-FR" sz="1200" kern="1200" dirty="0">
                <a:solidFill>
                  <a:schemeClr val="tx1"/>
                </a:solidFill>
                <a:effectLst/>
                <a:latin typeface="+mn-lt"/>
                <a:ea typeface="+mn-ea"/>
                <a:cs typeface="+mn-cs"/>
              </a:rPr>
              <a:t> attention to </a:t>
            </a:r>
            <a:r>
              <a:rPr lang="fr-FR" sz="1200" kern="1200" dirty="0" err="1">
                <a:solidFill>
                  <a:schemeClr val="tx1"/>
                </a:solidFill>
                <a:effectLst/>
                <a:latin typeface="+mn-lt"/>
                <a:ea typeface="+mn-ea"/>
                <a:cs typeface="+mn-cs"/>
              </a:rPr>
              <a:t>crow's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Are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dry and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thick</a:t>
            </a:r>
            <a:r>
              <a:rPr lang="fr-FR" sz="1200" kern="1200" dirty="0">
                <a:solidFill>
                  <a:schemeClr val="tx1"/>
                </a:solidFill>
                <a:effectLst/>
                <a:latin typeface="+mn-lt"/>
                <a:ea typeface="+mn-ea"/>
                <a:cs typeface="+mn-cs"/>
              </a:rPr>
              <a:t> layer of </a:t>
            </a:r>
            <a:r>
              <a:rPr lang="fr-FR" sz="1200" kern="1200" dirty="0" err="1">
                <a:solidFill>
                  <a:schemeClr val="tx1"/>
                </a:solidFill>
                <a:effectLst/>
                <a:latin typeface="+mn-lt"/>
                <a:ea typeface="+mn-ea"/>
                <a:cs typeface="+mn-cs"/>
              </a:rPr>
              <a:t>Nutri</a:t>
            </a:r>
            <a:r>
              <a:rPr lang="fr-FR" sz="1200" kern="1200" dirty="0">
                <a:solidFill>
                  <a:schemeClr val="tx1"/>
                </a:solidFill>
                <a:effectLst/>
                <a:latin typeface="+mn-lt"/>
                <a:ea typeface="+mn-ea"/>
                <a:cs typeface="+mn-cs"/>
              </a:rPr>
              <a:t>-Contour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 simple </a:t>
            </a:r>
            <a:r>
              <a:rPr lang="fr-FR" sz="1200" kern="1200" dirty="0" err="1">
                <a:solidFill>
                  <a:schemeClr val="tx1"/>
                </a:solidFill>
                <a:effectLst/>
                <a:latin typeface="+mn-lt"/>
                <a:ea typeface="+mn-ea"/>
                <a:cs typeface="+mn-cs"/>
              </a:rPr>
              <a:t>gesture</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make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soft, </a:t>
            </a:r>
            <a:r>
              <a:rPr lang="fr-FR" sz="1200" kern="1200" dirty="0" err="1">
                <a:solidFill>
                  <a:schemeClr val="tx1"/>
                </a:solidFill>
                <a:effectLst/>
                <a:latin typeface="+mn-lt"/>
                <a:ea typeface="+mn-ea"/>
                <a:cs typeface="+mn-cs"/>
              </a:rPr>
              <a:t>naturally</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2 in 1: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lips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Triple use: </a:t>
            </a:r>
            <a:r>
              <a:rPr lang="fr-FR" sz="1200" kern="1200" dirty="0" err="1">
                <a:solidFill>
                  <a:schemeClr val="tx1"/>
                </a:solidFill>
                <a:effectLst/>
                <a:latin typeface="+mn-lt"/>
                <a:ea typeface="+mn-ea"/>
                <a:cs typeface="+mn-cs"/>
              </a:rPr>
              <a:t>daily</a:t>
            </a:r>
            <a:r>
              <a:rPr lang="fr-FR" sz="1200" kern="1200" dirty="0">
                <a:solidFill>
                  <a:schemeClr val="tx1"/>
                </a:solidFill>
                <a:effectLst/>
                <a:latin typeface="+mn-lt"/>
                <a:ea typeface="+mn-ea"/>
                <a:cs typeface="+mn-cs"/>
              </a:rPr>
              <a:t>, SOS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balm</a:t>
            </a:r>
            <a:r>
              <a:rPr lang="fr-FR" sz="1200" kern="1200" dirty="0">
                <a:solidFill>
                  <a:schemeClr val="tx1"/>
                </a:solidFill>
                <a:effectLst/>
                <a:latin typeface="+mn-lt"/>
                <a:ea typeface="+mn-ea"/>
                <a:cs typeface="+mn-cs"/>
              </a:rPr>
              <a:t>, sleeping </a:t>
            </a:r>
            <a:r>
              <a:rPr lang="fr-FR" sz="1200" kern="1200" dirty="0" err="1">
                <a:solidFill>
                  <a:schemeClr val="tx1"/>
                </a:solidFill>
                <a:effectLst/>
                <a:latin typeface="+mn-lt"/>
                <a:ea typeface="+mn-ea"/>
                <a:cs typeface="+mn-cs"/>
              </a:rPr>
              <a:t>mask</a:t>
            </a:r>
            <a:endParaRPr lang="fr-FR" sz="1200" kern="1200" dirty="0">
              <a:solidFill>
                <a:schemeClr val="tx1"/>
              </a:solidFill>
              <a:effectLst/>
              <a:latin typeface="+mn-lt"/>
              <a:ea typeface="+mn-ea"/>
              <a:cs typeface="+mn-cs"/>
            </a:endParaRPr>
          </a:p>
          <a:p>
            <a:pPr lvl="0"/>
            <a:r>
              <a:rPr lang="en-US" sz="1200" dirty="0">
                <a:solidFill>
                  <a:srgbClr val="3E3E3E"/>
                </a:solidFill>
              </a:rPr>
              <a:t>98% ION, including 21% of organic origin (chamomile, glycerin and olive oil) )=  clean &amp; natural formula</a:t>
            </a:r>
          </a:p>
          <a:p>
            <a:pPr lvl="0"/>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smoothes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area </a:t>
            </a:r>
          </a:p>
          <a:p>
            <a:pPr lvl="0"/>
            <a:r>
              <a:rPr lang="fr-FR" sz="1200" kern="1200" dirty="0" err="1">
                <a:solidFill>
                  <a:schemeClr val="tx1"/>
                </a:solidFill>
                <a:effectLst/>
                <a:latin typeface="+mn-lt"/>
                <a:ea typeface="+mn-ea"/>
                <a:cs typeface="+mn-cs"/>
              </a:rPr>
              <a:t>Prevents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and fine </a:t>
            </a:r>
            <a:r>
              <a:rPr lang="fr-FR" sz="1200" kern="1200" dirty="0" err="1">
                <a:solidFill>
                  <a:schemeClr val="tx1"/>
                </a:solidFill>
                <a:effectLst/>
                <a:latin typeface="+mn-lt"/>
                <a:ea typeface="+mn-ea"/>
                <a:cs typeface="+mn-cs"/>
              </a:rPr>
              <a:t>lines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Creamy</a:t>
            </a:r>
            <a:r>
              <a:rPr lang="fr-FR" sz="1200" kern="1200" dirty="0">
                <a:solidFill>
                  <a:schemeClr val="tx1"/>
                </a:solidFill>
                <a:effectLst/>
                <a:latin typeface="+mn-lt"/>
                <a:ea typeface="+mn-ea"/>
                <a:cs typeface="+mn-cs"/>
              </a:rPr>
              <a:t> texture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penetrates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quickly</a:t>
            </a:r>
            <a:endParaRPr lang="fr-FR" sz="1200" kern="1200" dirty="0">
              <a:solidFill>
                <a:schemeClr val="tx1"/>
              </a:solidFill>
              <a:effectLst/>
              <a:latin typeface="+mn-lt"/>
              <a:ea typeface="+mn-ea"/>
              <a:cs typeface="+mn-cs"/>
            </a:endParaRP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10</a:t>
            </a:fld>
            <a:endParaRPr lang="fr-FR"/>
          </a:p>
        </p:txBody>
      </p:sp>
    </p:spTree>
    <p:extLst>
      <p:ext uri="{BB962C8B-B14F-4D97-AF65-F5344CB8AC3E}">
        <p14:creationId xmlns:p14="http://schemas.microsoft.com/office/powerpoint/2010/main" val="201793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660900" y="606425"/>
            <a:ext cx="5387975" cy="3032125"/>
          </a:xfrm>
        </p:spPr>
      </p:sp>
      <p:sp>
        <p:nvSpPr>
          <p:cNvPr id="3" name="Espace réservé des commentaires 2"/>
          <p:cNvSpPr>
            <a:spLocks noGrp="1"/>
          </p:cNvSpPr>
          <p:nvPr>
            <p:ph type="body" idx="1"/>
          </p:nvPr>
        </p:nvSpPr>
        <p:spPr/>
        <p:txBody>
          <a:bodyPr>
            <a:normAutofit fontScale="55000" lnSpcReduction="20000"/>
          </a:bodyPr>
          <a:lstStyle/>
          <a:p>
            <a:r>
              <a:rPr lang="fr-FR" sz="1200" kern="1200" dirty="0">
                <a:solidFill>
                  <a:schemeClr val="tx1"/>
                </a:solidFill>
                <a:effectLst/>
                <a:latin typeface="+mn-lt"/>
                <a:ea typeface="+mn-ea"/>
                <a:cs typeface="+mn-cs"/>
              </a:rPr>
              <a:t>ALPHA-CONTOUR</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2-in-1 </a:t>
            </a:r>
            <a:r>
              <a:rPr lang="fr-FR" sz="1200" kern="1200" dirty="0" err="1">
                <a:solidFill>
                  <a:schemeClr val="tx1"/>
                </a:solidFill>
                <a:effectLst/>
                <a:latin typeface="+mn-lt"/>
                <a:ea typeface="+mn-ea"/>
                <a:cs typeface="+mn-cs"/>
              </a:rPr>
              <a:t>renewal</a:t>
            </a:r>
            <a:r>
              <a:rPr lang="fr-FR" sz="1200" kern="1200" dirty="0">
                <a:solidFill>
                  <a:schemeClr val="tx1"/>
                </a:solidFill>
                <a:effectLst/>
                <a:latin typeface="+mn-lt"/>
                <a:ea typeface="+mn-ea"/>
                <a:cs typeface="+mn-cs"/>
              </a:rPr>
              <a:t> gel,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precisely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dosed</a:t>
            </a:r>
            <a:r>
              <a:rPr lang="fr-FR" sz="1200" kern="1200" dirty="0">
                <a:solidFill>
                  <a:schemeClr val="tx1"/>
                </a:solidFill>
                <a:effectLst/>
                <a:latin typeface="+mn-lt"/>
                <a:ea typeface="+mn-ea"/>
                <a:cs typeface="+mn-cs"/>
              </a:rPr>
              <a:t> fruit </a:t>
            </a:r>
            <a:r>
              <a:rPr lang="fr-FR" sz="1200" kern="1200" dirty="0" err="1">
                <a:solidFill>
                  <a:schemeClr val="tx1"/>
                </a:solidFill>
                <a:effectLst/>
                <a:latin typeface="+mn-lt"/>
                <a:ea typeface="+mn-ea"/>
                <a:cs typeface="+mn-cs"/>
              </a:rPr>
              <a:t>acids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contour. Alpha-Contour </a:t>
            </a:r>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pleasant</a:t>
            </a:r>
            <a:r>
              <a:rPr lang="fr-FR" sz="1200" kern="1200" dirty="0">
                <a:solidFill>
                  <a:schemeClr val="tx1"/>
                </a:solidFill>
                <a:effectLst/>
                <a:latin typeface="+mn-lt"/>
                <a:ea typeface="+mn-ea"/>
                <a:cs typeface="+mn-cs"/>
              </a:rPr>
              <a:t> sensation of </a:t>
            </a:r>
            <a:r>
              <a:rPr lang="fr-FR" sz="1200" kern="1200" dirty="0" err="1">
                <a:solidFill>
                  <a:schemeClr val="tx1"/>
                </a:solidFill>
                <a:effectLst/>
                <a:latin typeface="+mn-lt"/>
                <a:ea typeface="+mn-ea"/>
                <a:cs typeface="+mn-cs"/>
              </a:rPr>
              <a:t>freshness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gently</a:t>
            </a:r>
            <a:r>
              <a:rPr lang="fr-FR" sz="1200" kern="1200" dirty="0">
                <a:solidFill>
                  <a:schemeClr val="tx1"/>
                </a:solidFill>
                <a:effectLst/>
                <a:latin typeface="+mn-lt"/>
                <a:ea typeface="+mn-ea"/>
                <a:cs typeface="+mn-cs"/>
              </a:rPr>
              <a:t> on </a:t>
            </a:r>
            <a:r>
              <a:rPr lang="fr-FR" sz="1200" kern="1200" dirty="0" err="1">
                <a:solidFill>
                  <a:schemeClr val="tx1"/>
                </a:solidFill>
                <a:effectLst/>
                <a:latin typeface="+mn-lt"/>
                <a:ea typeface="+mn-ea"/>
                <a:cs typeface="+mn-cs"/>
              </a:rPr>
              <a:t>cell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renewal</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smoothes</a:t>
            </a:r>
            <a:r>
              <a:rPr lang="fr-FR" sz="1200" kern="1200" dirty="0">
                <a:solidFill>
                  <a:schemeClr val="tx1"/>
                </a:solidFill>
                <a:effectLst/>
                <a:latin typeface="+mn-lt"/>
                <a:ea typeface="+mn-ea"/>
                <a:cs typeface="+mn-cs"/>
              </a:rPr>
              <a:t> fine </a:t>
            </a:r>
            <a:r>
              <a:rPr lang="fr-FR" sz="1200" kern="1200" dirty="0" err="1">
                <a:solidFill>
                  <a:schemeClr val="tx1"/>
                </a:solidFill>
                <a:effectLst/>
                <a:latin typeface="+mn-lt"/>
                <a:ea typeface="+mn-ea"/>
                <a:cs typeface="+mn-cs"/>
              </a:rPr>
              <a:t>lines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contour area </a:t>
            </a:r>
            <a:r>
              <a:rPr lang="fr-FR" sz="1200" kern="1200" dirty="0" err="1">
                <a:solidFill>
                  <a:schemeClr val="tx1"/>
                </a:solidFill>
                <a:effectLst/>
                <a:latin typeface="+mn-lt"/>
                <a:ea typeface="+mn-ea"/>
                <a:cs typeface="+mn-cs"/>
              </a:rPr>
              <a:t>feels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lifted</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look </a:t>
            </a:r>
            <a:r>
              <a:rPr lang="fr-FR" sz="1200" kern="1200" dirty="0" err="1">
                <a:solidFill>
                  <a:schemeClr val="tx1"/>
                </a:solidFill>
                <a:effectLst/>
                <a:latin typeface="+mn-lt"/>
                <a:ea typeface="+mn-ea"/>
                <a:cs typeface="+mn-cs"/>
              </a:rPr>
              <a:t>younger</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brighter</a:t>
            </a:r>
            <a:r>
              <a:rPr lang="fr-FR" sz="1200" kern="1200" dirty="0">
                <a:solidFill>
                  <a:schemeClr val="tx1"/>
                </a:solidFill>
                <a:effectLst/>
                <a:latin typeface="+mn-lt"/>
                <a:ea typeface="+mn-ea"/>
                <a:cs typeface="+mn-cs"/>
              </a:rPr>
              <a:t>.</a:t>
            </a: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Anti-</a:t>
            </a:r>
            <a:r>
              <a:rPr lang="fr-FR" sz="1200" kern="1200" dirty="0" err="1">
                <a:solidFill>
                  <a:schemeClr val="tx1"/>
                </a:solidFill>
                <a:effectLst/>
                <a:latin typeface="+mn-lt"/>
                <a:ea typeface="+mn-ea"/>
                <a:cs typeface="+mn-cs"/>
              </a:rPr>
              <a:t>wrinkle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care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on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crow's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feet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 </a:t>
            </a:r>
            <a:r>
              <a:rPr lang="fr-FR" sz="1200" kern="1200" dirty="0" err="1">
                <a:solidFill>
                  <a:schemeClr val="tx1"/>
                </a:solidFill>
                <a:effectLst/>
                <a:latin typeface="+mn-lt"/>
                <a:ea typeface="+mn-ea"/>
                <a:cs typeface="+mn-cs"/>
              </a:rPr>
              <a:t>dehydrated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uncomfortable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area</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AHA: anti-</a:t>
            </a:r>
            <a:r>
              <a:rPr lang="fr-FR" sz="1200" kern="1200" dirty="0" err="1">
                <a:solidFill>
                  <a:schemeClr val="tx1"/>
                </a:solidFill>
                <a:effectLst/>
                <a:latin typeface="+mn-lt"/>
                <a:ea typeface="+mn-ea"/>
                <a:cs typeface="+mn-cs"/>
              </a:rPr>
              <a:t>wrinkle</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Hyaluronic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moisturizer</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Remove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make-up and clean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face </a:t>
            </a:r>
            <a:r>
              <a:rPr lang="fr-FR" sz="1200" kern="1200" dirty="0" err="1">
                <a:solidFill>
                  <a:schemeClr val="tx1"/>
                </a:solidFill>
                <a:effectLst/>
                <a:latin typeface="+mn-lt"/>
                <a:ea typeface="+mn-ea"/>
                <a:cs typeface="+mn-cs"/>
              </a:rPr>
              <a:t>thoroughly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Yon-Ka Lotion </a:t>
            </a:r>
            <a:r>
              <a:rPr lang="fr-FR" sz="1200" kern="1200" dirty="0" err="1">
                <a:solidFill>
                  <a:schemeClr val="tx1"/>
                </a:solidFill>
                <a:effectLst/>
                <a:latin typeface="+mn-lt"/>
                <a:ea typeface="+mn-ea"/>
                <a:cs typeface="+mn-cs"/>
              </a:rPr>
              <a:t>adapted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type. 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Alpha-Contour Gel in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Massage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light </a:t>
            </a:r>
            <a:r>
              <a:rPr lang="fr-FR" sz="1200" kern="1200" dirty="0" err="1">
                <a:solidFill>
                  <a:schemeClr val="tx1"/>
                </a:solidFill>
                <a:effectLst/>
                <a:latin typeface="+mn-lt"/>
                <a:ea typeface="+mn-ea"/>
                <a:cs typeface="+mn-cs"/>
              </a:rPr>
              <a:t>tapping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pinching</a:t>
            </a:r>
            <a:r>
              <a:rPr lang="fr-FR" sz="1200" kern="1200" dirty="0">
                <a:solidFill>
                  <a:schemeClr val="tx1"/>
                </a:solidFill>
                <a:effectLst/>
                <a:latin typeface="+mn-lt"/>
                <a:ea typeface="+mn-ea"/>
                <a:cs typeface="+mn-cs"/>
              </a:rPr>
              <a:t>. For an optimal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Alpha-Contour </a:t>
            </a:r>
            <a:r>
              <a:rPr lang="fr-FR" sz="1200" kern="1200" dirty="0" err="1">
                <a:solidFill>
                  <a:schemeClr val="tx1"/>
                </a:solidFill>
                <a:effectLst/>
                <a:latin typeface="+mn-lt"/>
                <a:ea typeface="+mn-ea"/>
                <a:cs typeface="+mn-cs"/>
              </a:rPr>
              <a:t>can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applied</a:t>
            </a:r>
            <a:r>
              <a:rPr lang="fr-FR" sz="1200" kern="1200" dirty="0">
                <a:solidFill>
                  <a:schemeClr val="tx1"/>
                </a:solidFill>
                <a:effectLst/>
                <a:latin typeface="+mn-lt"/>
                <a:ea typeface="+mn-ea"/>
                <a:cs typeface="+mn-cs"/>
              </a:rPr>
              <a:t> as a </a:t>
            </a:r>
            <a:r>
              <a:rPr lang="fr-FR" sz="1200" kern="1200" dirty="0" err="1">
                <a:solidFill>
                  <a:schemeClr val="tx1"/>
                </a:solidFill>
                <a:effectLst/>
                <a:latin typeface="+mn-lt"/>
                <a:ea typeface="+mn-ea"/>
                <a:cs typeface="+mn-cs"/>
              </a:rPr>
              <a:t>mask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thick</a:t>
            </a:r>
            <a:r>
              <a:rPr lang="fr-FR" sz="1200" kern="1200" dirty="0">
                <a:solidFill>
                  <a:schemeClr val="tx1"/>
                </a:solidFill>
                <a:effectLst/>
                <a:latin typeface="+mn-lt"/>
                <a:ea typeface="+mn-ea"/>
                <a:cs typeface="+mn-cs"/>
              </a:rPr>
              <a:t> layer once or </a:t>
            </a:r>
            <a:r>
              <a:rPr lang="fr-FR" sz="1200" kern="1200" dirty="0" err="1">
                <a:solidFill>
                  <a:schemeClr val="tx1"/>
                </a:solidFill>
                <a:effectLst/>
                <a:latin typeface="+mn-lt"/>
                <a:ea typeface="+mn-ea"/>
                <a:cs typeface="+mn-cs"/>
              </a:rPr>
              <a:t>twice</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week</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Leave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on for 15 minutes and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massage the </a:t>
            </a:r>
            <a:r>
              <a:rPr lang="fr-FR" sz="1200" kern="1200" dirty="0" err="1">
                <a:solidFill>
                  <a:schemeClr val="tx1"/>
                </a:solidFill>
                <a:effectLst/>
                <a:latin typeface="+mn-lt"/>
                <a:ea typeface="+mn-ea"/>
                <a:cs typeface="+mn-cs"/>
              </a:rPr>
              <a:t>excess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light </a:t>
            </a:r>
            <a:r>
              <a:rPr lang="fr-FR" sz="1200" kern="1200" dirty="0" err="1">
                <a:solidFill>
                  <a:schemeClr val="tx1"/>
                </a:solidFill>
                <a:effectLst/>
                <a:latin typeface="+mn-lt"/>
                <a:ea typeface="+mn-ea"/>
                <a:cs typeface="+mn-cs"/>
              </a:rPr>
              <a:t>tapping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pinching</a:t>
            </a:r>
            <a:r>
              <a:rPr lang="fr-FR" sz="1200" kern="1200" dirty="0">
                <a:solidFill>
                  <a:schemeClr val="tx1"/>
                </a:solidFill>
                <a:effectLst/>
                <a:latin typeface="+mn-lt"/>
                <a:ea typeface="+mn-ea"/>
                <a:cs typeface="+mn-cs"/>
              </a:rPr>
              <a:t>. If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rinse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fresh</a:t>
            </a:r>
            <a:r>
              <a:rPr lang="fr-FR" sz="1200" kern="1200" dirty="0">
                <a:solidFill>
                  <a:schemeClr val="tx1"/>
                </a:solidFill>
                <a:effectLst/>
                <a:latin typeface="+mn-lt"/>
                <a:ea typeface="+mn-ea"/>
                <a:cs typeface="+mn-cs"/>
              </a:rPr>
              <a:t> water and </a:t>
            </a:r>
            <a:r>
              <a:rPr lang="fr-FR" sz="1200" kern="1200" dirty="0" err="1">
                <a:solidFill>
                  <a:schemeClr val="tx1"/>
                </a:solidFill>
                <a:effectLst/>
                <a:latin typeface="+mn-lt"/>
                <a:ea typeface="+mn-ea"/>
                <a:cs typeface="+mn-cs"/>
              </a:rPr>
              <a:t>reapply</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product</a:t>
            </a:r>
            <a:r>
              <a:rPr lang="fr-FR" sz="1200" kern="1200" dirty="0">
                <a:solidFill>
                  <a:schemeClr val="tx1"/>
                </a:solidFill>
                <a:effectLst/>
                <a:latin typeface="+mn-lt"/>
                <a:ea typeface="+mn-ea"/>
                <a:cs typeface="+mn-cs"/>
              </a:rPr>
              <a:t> in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For an </a:t>
            </a:r>
            <a:r>
              <a:rPr lang="fr-FR" sz="1200" kern="1200" dirty="0" err="1">
                <a:solidFill>
                  <a:schemeClr val="tx1"/>
                </a:solidFill>
                <a:effectLst/>
                <a:latin typeface="+mn-lt"/>
                <a:ea typeface="+mn-ea"/>
                <a:cs typeface="+mn-cs"/>
              </a:rPr>
              <a:t>energetic</a:t>
            </a:r>
            <a:r>
              <a:rPr lang="fr-FR" sz="1200" kern="1200" dirty="0">
                <a:solidFill>
                  <a:schemeClr val="tx1"/>
                </a:solidFill>
                <a:effectLst/>
                <a:latin typeface="+mn-lt"/>
                <a:ea typeface="+mn-ea"/>
                <a:cs typeface="+mn-cs"/>
              </a:rPr>
              <a:t> action and a </a:t>
            </a:r>
            <a:r>
              <a:rPr lang="fr-FR" sz="1200" kern="1200" dirty="0" err="1">
                <a:solidFill>
                  <a:schemeClr val="tx1"/>
                </a:solidFill>
                <a:effectLst/>
                <a:latin typeface="+mn-lt"/>
                <a:ea typeface="+mn-ea"/>
                <a:cs typeface="+mn-cs"/>
              </a:rPr>
              <a:t>better</a:t>
            </a:r>
            <a:r>
              <a:rPr lang="fr-FR" sz="1200" kern="1200" dirty="0">
                <a:solidFill>
                  <a:schemeClr val="tx1"/>
                </a:solidFill>
                <a:effectLst/>
                <a:latin typeface="+mn-lt"/>
                <a:ea typeface="+mn-ea"/>
                <a:cs typeface="+mn-cs"/>
              </a:rPr>
              <a:t> relaxation, use the massage Quartz </a:t>
            </a:r>
            <a:r>
              <a:rPr lang="fr-FR" sz="1200" kern="1200" dirty="0" err="1">
                <a:solidFill>
                  <a:schemeClr val="tx1"/>
                </a:solidFill>
                <a:effectLst/>
                <a:latin typeface="+mn-lt"/>
                <a:ea typeface="+mn-ea"/>
                <a:cs typeface="+mn-cs"/>
              </a:rPr>
              <a:t>according</a:t>
            </a:r>
            <a:r>
              <a:rPr lang="fr-FR" sz="1200" kern="1200" dirty="0">
                <a:solidFill>
                  <a:schemeClr val="tx1"/>
                </a:solidFill>
                <a:effectLst/>
                <a:latin typeface="+mn-lt"/>
                <a:ea typeface="+mn-ea"/>
                <a:cs typeface="+mn-cs"/>
              </a:rPr>
              <a:t> to the </a:t>
            </a:r>
            <a:r>
              <a:rPr lang="fr-FR" sz="1200" kern="1200" dirty="0" err="1">
                <a:solidFill>
                  <a:schemeClr val="tx1"/>
                </a:solidFill>
                <a:effectLst/>
                <a:latin typeface="+mn-lt"/>
                <a:ea typeface="+mn-ea"/>
                <a:cs typeface="+mn-cs"/>
              </a:rPr>
              <a:t>protocol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described</a:t>
            </a:r>
            <a:r>
              <a:rPr lang="fr-FR" sz="1200" kern="1200" dirty="0">
                <a:solidFill>
                  <a:schemeClr val="tx1"/>
                </a:solidFill>
                <a:effectLst/>
                <a:latin typeface="+mn-lt"/>
                <a:ea typeface="+mn-ea"/>
                <a:cs typeface="+mn-cs"/>
              </a:rPr>
              <a:t> and the online </a:t>
            </a:r>
            <a:r>
              <a:rPr lang="fr-FR" sz="1200" kern="1200" dirty="0" err="1">
                <a:solidFill>
                  <a:schemeClr val="tx1"/>
                </a:solidFill>
                <a:effectLst/>
                <a:latin typeface="+mn-lt"/>
                <a:ea typeface="+mn-ea"/>
                <a:cs typeface="+mn-cs"/>
              </a:rPr>
              <a:t>video</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96%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2 in 1: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lips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Double use: </a:t>
            </a:r>
            <a:r>
              <a:rPr lang="fr-FR" sz="1200" kern="1200" dirty="0" err="1">
                <a:solidFill>
                  <a:schemeClr val="tx1"/>
                </a:solidFill>
                <a:effectLst/>
                <a:latin typeface="+mn-lt"/>
                <a:ea typeface="+mn-ea"/>
                <a:cs typeface="+mn-cs"/>
              </a:rPr>
              <a:t>daily</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mask</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Smoothes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and fine </a:t>
            </a:r>
            <a:r>
              <a:rPr lang="fr-FR" sz="1200" kern="1200" dirty="0" err="1">
                <a:solidFill>
                  <a:schemeClr val="tx1"/>
                </a:solidFill>
                <a:effectLst/>
                <a:latin typeface="+mn-lt"/>
                <a:ea typeface="+mn-ea"/>
                <a:cs typeface="+mn-cs"/>
              </a:rPr>
              <a:t>lines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a:t>
            </a:r>
          </a:p>
          <a:p>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pleasant</a:t>
            </a:r>
            <a:r>
              <a:rPr lang="fr-FR" sz="1200" kern="1200" dirty="0">
                <a:solidFill>
                  <a:schemeClr val="tx1"/>
                </a:solidFill>
                <a:effectLst/>
                <a:latin typeface="+mn-lt"/>
                <a:ea typeface="+mn-ea"/>
                <a:cs typeface="+mn-cs"/>
              </a:rPr>
              <a:t> feeling of </a:t>
            </a:r>
            <a:r>
              <a:rPr lang="fr-FR" sz="1200" kern="1200" dirty="0" err="1">
                <a:solidFill>
                  <a:schemeClr val="tx1"/>
                </a:solidFill>
                <a:effectLst/>
                <a:latin typeface="+mn-lt"/>
                <a:ea typeface="+mn-ea"/>
                <a:cs typeface="+mn-cs"/>
              </a:rPr>
              <a:t>freshness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The look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visibly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rejuvenated</a:t>
            </a:r>
            <a:endParaRPr lang="fr-FR" sz="1200" kern="1200" dirty="0">
              <a:solidFill>
                <a:schemeClr val="tx1"/>
              </a:solidFill>
              <a:effectLst/>
              <a:latin typeface="+mn-lt"/>
              <a:ea typeface="+mn-ea"/>
              <a:cs typeface="+mn-cs"/>
            </a:endParaRPr>
          </a:p>
          <a:p>
            <a:pPr marL="158750" indent="0" rtl="0" eaLnBrk="1" fontAlgn="auto" latinLnBrk="0" hangingPunct="1">
              <a:buNone/>
            </a:pPr>
            <a:endParaRPr lang="fr-FR" sz="1200" b="0" i="0" u="none" strike="noStrike" cap="none" baseline="0" dirty="0">
              <a:solidFill>
                <a:srgbClr val="000000"/>
              </a:solidFill>
              <a:effectLst/>
              <a:latin typeface="Arial"/>
              <a:ea typeface="Arial"/>
              <a:cs typeface="Arial"/>
              <a:sym typeface="Arial"/>
            </a:endParaRPr>
          </a:p>
          <a:p>
            <a:pPr marL="158750" indent="0">
              <a:buNone/>
            </a:pPr>
            <a:endParaRPr lang="fr-FR" b="0" baseline="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11</a:t>
            </a:fld>
            <a:endParaRPr lang="fr-FR"/>
          </a:p>
        </p:txBody>
      </p:sp>
    </p:spTree>
    <p:extLst>
      <p:ext uri="{BB962C8B-B14F-4D97-AF65-F5344CB8AC3E}">
        <p14:creationId xmlns:p14="http://schemas.microsoft.com/office/powerpoint/2010/main" val="198089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7E4B6-0C47-4FEC-A1A0-9F0AF8CBE0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6971ADA-04FF-4724-8617-A557C611C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DCBD1C-3380-439E-B698-4306E017A3D3}"/>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C6246243-DA9E-4FEB-B31A-46F2565792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2C1572-A0B0-4FB1-9D35-56FDC8D67859}"/>
              </a:ext>
            </a:extLst>
          </p:cNvPr>
          <p:cNvSpPr>
            <a:spLocks noGrp="1"/>
          </p:cNvSpPr>
          <p:nvPr>
            <p:ph type="sldNum" sz="quarter" idx="12"/>
          </p:nvPr>
        </p:nvSpPr>
        <p:spPr/>
        <p:txBody>
          <a:bodyPr/>
          <a:lstStyle/>
          <a:p>
            <a:fld id="{ABF4E561-622C-40C4-94E7-477475E15E20}" type="slidenum">
              <a:rPr lang="fr-FR" smtClean="0"/>
              <a:t>‹N°›</a:t>
            </a:fld>
            <a:endParaRPr lang="fr-FR"/>
          </a:p>
        </p:txBody>
      </p:sp>
      <p:pic>
        <p:nvPicPr>
          <p:cNvPr id="9" name="Image 8" descr="Une image contenant Rectangle, blanc, capture d’écran&#10;&#10;Description générée automatiquement">
            <a:extLst>
              <a:ext uri="{FF2B5EF4-FFF2-40B4-BE49-F238E27FC236}">
                <a16:creationId xmlns:a16="http://schemas.microsoft.com/office/drawing/2014/main" id="{B5AA13E3-0227-438A-9132-B98580A2D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994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29294-F177-45D8-B40F-A14C5538A3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FBC879F-EB98-4A01-811F-14E34F2DB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733A9C5-6A83-4ACF-B540-D45D3DD7C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0A1A65-686A-463D-8C26-E9E989979E3C}"/>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BC483073-14BA-4D14-852C-B03C8D34E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87F36A-6AE7-49B6-999C-1F2A30419DCC}"/>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417111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9C2F1-6A45-4A29-854B-DA73BD988F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FE71FE-2ED2-4D68-84EB-B9217F9276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C4BF87-C08C-4302-ABBC-1ADD8FB83455}"/>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0CF64320-B9A2-4400-8A93-0231701F24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87803F-1DD8-4BCF-B27D-386C2C135F39}"/>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05321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B26FA5-53AC-474B-A46D-27B4AFC1752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563C13-85FA-4359-81A5-11384CDC5B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4A96D-DBE2-4E17-8D83-BB625CFCE6D9}"/>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8707C7FF-48AF-4708-9F79-601DFAF24A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F72BA3-B259-4CD8-B85D-0F14ED2E6AF4}"/>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194468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7413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1480B-482F-7030-8B4C-8CF8AC354BD6}"/>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 name="Rectangle 2">
            <a:extLst>
              <a:ext uri="{FF2B5EF4-FFF2-40B4-BE49-F238E27FC236}">
                <a16:creationId xmlns:a16="http://schemas.microsoft.com/office/drawing/2014/main" id="{0FA584BC-85A3-1002-A60B-BCBAFDF5FAFD}"/>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Rectangle 3">
            <a:extLst>
              <a:ext uri="{FF2B5EF4-FFF2-40B4-BE49-F238E27FC236}">
                <a16:creationId xmlns:a16="http://schemas.microsoft.com/office/drawing/2014/main" id="{0B9AC924-190B-01C9-FE9A-0725DC51F5F4}"/>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Rectangle 4">
            <a:extLst>
              <a:ext uri="{FF2B5EF4-FFF2-40B4-BE49-F238E27FC236}">
                <a16:creationId xmlns:a16="http://schemas.microsoft.com/office/drawing/2014/main" id="{7B9C02C4-5F7A-958E-D814-1F18C95E9A19}"/>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descr="Une image contenant texte, capture d’écran, Rectangle&#10;&#10;Description générée automatiquement">
            <a:extLst>
              <a:ext uri="{FF2B5EF4-FFF2-40B4-BE49-F238E27FC236}">
                <a16:creationId xmlns:a16="http://schemas.microsoft.com/office/drawing/2014/main" id="{B25A7A78-64FF-4C4F-930F-040C41B20E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04717" y="5267599"/>
            <a:ext cx="1421028" cy="1433384"/>
          </a:xfrm>
          <a:prstGeom prst="rect">
            <a:avLst/>
          </a:prstGeom>
        </p:spPr>
      </p:pic>
      <p:pic>
        <p:nvPicPr>
          <p:cNvPr id="12" name="Image 11" descr="Une image contenant texte, capture d’écran, Rectangle&#10;&#10;Description générée automatiquement">
            <a:extLst>
              <a:ext uri="{FF2B5EF4-FFF2-40B4-BE49-F238E27FC236}">
                <a16:creationId xmlns:a16="http://schemas.microsoft.com/office/drawing/2014/main" id="{C928E685-F9E4-4B3B-A14D-C42D4E7525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9090" y="266211"/>
            <a:ext cx="1099751" cy="902043"/>
          </a:xfrm>
          <a:prstGeom prst="rect">
            <a:avLst/>
          </a:prstGeom>
        </p:spPr>
      </p:pic>
    </p:spTree>
    <p:extLst>
      <p:ext uri="{BB962C8B-B14F-4D97-AF65-F5344CB8AC3E}">
        <p14:creationId xmlns:p14="http://schemas.microsoft.com/office/powerpoint/2010/main" val="304409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court + Texte">
    <p:spTree>
      <p:nvGrpSpPr>
        <p:cNvPr id="1" name=""/>
        <p:cNvGrpSpPr/>
        <p:nvPr/>
      </p:nvGrpSpPr>
      <p:grpSpPr>
        <a:xfrm>
          <a:off x="0" y="0"/>
          <a:ext cx="0" cy="0"/>
          <a:chOff x="0" y="0"/>
          <a:chExt cx="0" cy="0"/>
        </a:xfrm>
      </p:grpSpPr>
      <p:pic>
        <p:nvPicPr>
          <p:cNvPr id="9" name="Image 8" descr="Une image contenant texte, conception&#10;&#10;Description générée automatiquement">
            <a:extLst>
              <a:ext uri="{FF2B5EF4-FFF2-40B4-BE49-F238E27FC236}">
                <a16:creationId xmlns:a16="http://schemas.microsoft.com/office/drawing/2014/main" id="{539B6268-78A2-45DE-AAC1-FDC98EDE1A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06059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descr="Une image contenant Rectangle, blanc, capture d’écran&#10;&#10;Description générée automatiquement">
            <a:extLst>
              <a:ext uri="{FF2B5EF4-FFF2-40B4-BE49-F238E27FC236}">
                <a16:creationId xmlns:a16="http://schemas.microsoft.com/office/drawing/2014/main" id="{B63D9E8A-8D45-474B-8D1B-3941DB33BC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 6">
            <a:extLst>
              <a:ext uri="{FF2B5EF4-FFF2-40B4-BE49-F238E27FC236}">
                <a16:creationId xmlns:a16="http://schemas.microsoft.com/office/drawing/2014/main" id="{18C23333-610F-4737-B966-68043FE134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94" y="255181"/>
            <a:ext cx="682759" cy="588936"/>
          </a:xfrm>
          <a:prstGeom prst="rect">
            <a:avLst/>
          </a:prstGeom>
        </p:spPr>
      </p:pic>
    </p:spTree>
    <p:extLst>
      <p:ext uri="{BB962C8B-B14F-4D97-AF65-F5344CB8AC3E}">
        <p14:creationId xmlns:p14="http://schemas.microsoft.com/office/powerpoint/2010/main" val="41425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AF9D7-EBAD-40B0-9AFD-4636F3174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C6A624-6B5A-4478-B9EE-9EED29EB844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97A5F1-7BF6-4C5A-9C44-07D91E70F1D7}"/>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A7571D47-5E99-40BC-9966-9F13AFA579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E1BCC-D89C-4CDB-85A2-C6E292BB5BA1}"/>
              </a:ext>
            </a:extLst>
          </p:cNvPr>
          <p:cNvSpPr>
            <a:spLocks noGrp="1"/>
          </p:cNvSpPr>
          <p:nvPr>
            <p:ph type="sldNum" sz="quarter" idx="12"/>
          </p:nvPr>
        </p:nvSpPr>
        <p:spPr/>
        <p:txBody>
          <a:bodyPr/>
          <a:lstStyle/>
          <a:p>
            <a:fld id="{ABF4E561-622C-40C4-94E7-477475E15E20}" type="slidenum">
              <a:rPr lang="fr-FR" smtClean="0"/>
              <a:t>‹N°›</a:t>
            </a:fld>
            <a:endParaRPr lang="fr-FR"/>
          </a:p>
        </p:txBody>
      </p:sp>
      <p:pic>
        <p:nvPicPr>
          <p:cNvPr id="9" name="Image 8">
            <a:extLst>
              <a:ext uri="{FF2B5EF4-FFF2-40B4-BE49-F238E27FC236}">
                <a16:creationId xmlns:a16="http://schemas.microsoft.com/office/drawing/2014/main" id="{48AFDDE2-265B-4C59-985E-0256D3B260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64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971A5-176C-4F34-8715-EC6F1022DE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62B7FA-923D-4BEC-A89D-578741909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DD1233B-2AEC-4556-AB89-293A4ECFFBCE}"/>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FCEBC3C6-C6BE-47F0-A9CA-2FCCD656B4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4B06C8-05E1-4602-AEF4-119E65721869}"/>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2771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B12D4-DE8D-428E-BBD2-E671A96CBF9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F5C4E6-94B3-4F5B-A816-EF3A06F8B59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37E3BC-153F-4D41-BB04-6921A2F866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8CC752F-E043-45B4-B9DE-492C24CE147E}"/>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D09F82FD-A038-4A29-87D0-A03429BECE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C122F1-CF38-4195-937E-F66D7470854B}"/>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193650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EA84F-3140-4507-8273-E922707B1E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6B5CFE-EF1C-4AD8-90DE-57DBB50A0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61817F-0A4C-4881-98F5-F6E6BA5BC3C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2F715B-C102-4F30-BCEF-FBE889E51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29116C-30ED-48ED-8D9F-7B6C074893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A385A69-CAE4-46AD-9AF4-82868A704854}"/>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8" name="Espace réservé du pied de page 7">
            <a:extLst>
              <a:ext uri="{FF2B5EF4-FFF2-40B4-BE49-F238E27FC236}">
                <a16:creationId xmlns:a16="http://schemas.microsoft.com/office/drawing/2014/main" id="{CB8F0AD8-7043-4FFF-AB0F-3BB8407F4A0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A81C0EF-F050-4B67-967F-3AA82767DD42}"/>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34959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645B0-2BD8-447A-B882-9FF61BDA23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1F2F8C-E047-4FEB-B57A-2C1FCDD7202C}"/>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4" name="Espace réservé du pied de page 3">
            <a:extLst>
              <a:ext uri="{FF2B5EF4-FFF2-40B4-BE49-F238E27FC236}">
                <a16:creationId xmlns:a16="http://schemas.microsoft.com/office/drawing/2014/main" id="{3CED7391-53C9-4E89-A20B-FA389DE85F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091CCD-EB0E-4AC8-8FDD-A999ACF54194}"/>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365652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679D6C-33FE-4419-9D62-9C3B8584E8E3}"/>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3" name="Espace réservé du pied de page 2">
            <a:extLst>
              <a:ext uri="{FF2B5EF4-FFF2-40B4-BE49-F238E27FC236}">
                <a16:creationId xmlns:a16="http://schemas.microsoft.com/office/drawing/2014/main" id="{26DB6C2E-E2FA-4E13-A9C0-00A57F3B1F9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5588DA-9FF2-4C3C-938D-A989D962C5EC}"/>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264594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7FC0C-BC0F-4462-A65E-96E1841587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531F05-DD0F-42EC-81CA-45C5DFDE1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1104F89-1109-4904-BFD2-791349D8B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594FE7-DA15-42DE-BDA3-C9729EA1420F}"/>
              </a:ext>
            </a:extLst>
          </p:cNvPr>
          <p:cNvSpPr>
            <a:spLocks noGrp="1"/>
          </p:cNvSpPr>
          <p:nvPr>
            <p:ph type="dt" sz="half" idx="10"/>
          </p:nvPr>
        </p:nvSpPr>
        <p:spPr/>
        <p:txBody>
          <a:bodyPr/>
          <a:lstStyle/>
          <a:p>
            <a:fld id="{FFC79B89-89AD-4527-8633-6AF76DE4DF38}"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C5D57706-8B8E-493D-9468-33C6993F5B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26245E-73F3-4F7F-9DF9-2D19427ED02D}"/>
              </a:ext>
            </a:extLst>
          </p:cNvPr>
          <p:cNvSpPr>
            <a:spLocks noGrp="1"/>
          </p:cNvSpPr>
          <p:nvPr>
            <p:ph type="sldNum" sz="quarter" idx="12"/>
          </p:nvPr>
        </p:nvSpPr>
        <p:spPr/>
        <p:txBody>
          <a:bodyPr/>
          <a:lstStyle/>
          <a:p>
            <a:fld id="{ABF4E561-622C-40C4-94E7-477475E15E20}" type="slidenum">
              <a:rPr lang="fr-FR" smtClean="0"/>
              <a:t>‹N°›</a:t>
            </a:fld>
            <a:endParaRPr lang="fr-FR"/>
          </a:p>
        </p:txBody>
      </p:sp>
    </p:spTree>
    <p:extLst>
      <p:ext uri="{BB962C8B-B14F-4D97-AF65-F5344CB8AC3E}">
        <p14:creationId xmlns:p14="http://schemas.microsoft.com/office/powerpoint/2010/main" val="376331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B2336A-17C2-4316-ADAC-481233381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8F5199B-20B8-48E0-8D0E-DAD143515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F42091-CDEB-4822-986E-674E51D42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79B89-89AD-4527-8633-6AF76DE4DF38}"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BE19C831-28C1-490B-83A4-965BCE80E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E2F5DCC-3654-4272-97E6-35CE5B8E1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4E561-622C-40C4-94E7-477475E15E20}" type="slidenum">
              <a:rPr lang="fr-FR" smtClean="0"/>
              <a:t>‹N°›</a:t>
            </a:fld>
            <a:endParaRPr lang="fr-FR"/>
          </a:p>
        </p:txBody>
      </p:sp>
    </p:spTree>
    <p:extLst>
      <p:ext uri="{BB962C8B-B14F-4D97-AF65-F5344CB8AC3E}">
        <p14:creationId xmlns:p14="http://schemas.microsoft.com/office/powerpoint/2010/main" val="25363352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5.png"/><Relationship Id="rId3" Type="http://schemas.openxmlformats.org/officeDocument/2006/relationships/image" Target="../media/image39.png"/><Relationship Id="rId7" Type="http://schemas.microsoft.com/office/2007/relationships/hdphoto" Target="../media/hdphoto3.wdp"/><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jpg"/><Relationship Id="rId5" Type="http://schemas.openxmlformats.org/officeDocument/2006/relationships/image" Target="../media/image41.png"/><Relationship Id="rId10" Type="http://schemas.openxmlformats.org/officeDocument/2006/relationships/image" Target="../media/image31.png"/><Relationship Id="rId4" Type="http://schemas.openxmlformats.org/officeDocument/2006/relationships/image" Target="../media/image40.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9.png"/><Relationship Id="rId11" Type="http://schemas.microsoft.com/office/2007/relationships/hdphoto" Target="../media/hdphoto3.wdp"/><Relationship Id="rId5" Type="http://schemas.openxmlformats.org/officeDocument/2006/relationships/image" Target="../media/image48.png"/><Relationship Id="rId10" Type="http://schemas.openxmlformats.org/officeDocument/2006/relationships/image" Target="../media/image38.png"/><Relationship Id="rId4" Type="http://schemas.openxmlformats.org/officeDocument/2006/relationships/image" Target="../media/image47.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4.png"/><Relationship Id="rId11" Type="http://schemas.microsoft.com/office/2007/relationships/hdphoto" Target="../media/hdphoto3.wdp"/><Relationship Id="rId5" Type="http://schemas.openxmlformats.org/officeDocument/2006/relationships/image" Target="../media/image53.png"/><Relationship Id="rId10" Type="http://schemas.openxmlformats.org/officeDocument/2006/relationships/image" Target="../media/image38.png"/><Relationship Id="rId4" Type="http://schemas.openxmlformats.org/officeDocument/2006/relationships/image" Target="../media/image5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30.jpeg"/><Relationship Id="rId5" Type="http://schemas.openxmlformats.org/officeDocument/2006/relationships/image" Target="../media/image59.png"/><Relationship Id="rId10" Type="http://schemas.microsoft.com/office/2007/relationships/hdphoto" Target="../media/hdphoto3.wdp"/><Relationship Id="rId4" Type="http://schemas.openxmlformats.org/officeDocument/2006/relationships/image" Target="../media/image58.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7.png"/><Relationship Id="rId5" Type="http://schemas.openxmlformats.org/officeDocument/2006/relationships/image" Target="../media/image66.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2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2.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9.w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21.jpeg"/><Relationship Id="rId7" Type="http://schemas.microsoft.com/office/2007/relationships/hdphoto" Target="../media/hdphoto2.wdp"/><Relationship Id="rId12"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7.jpeg"/><Relationship Id="rId5" Type="http://schemas.microsoft.com/office/2007/relationships/hdphoto" Target="../media/hdphoto1.wdp"/><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2.png"/><Relationship Id="rId9" Type="http://schemas.openxmlformats.org/officeDocument/2006/relationships/image" Target="../media/image25.jpeg"/><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microsoft.com/office/2007/relationships/hdphoto" Target="../media/hdphoto3.wdp"/><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
            <a:extLst>
              <a:ext uri="{FF2B5EF4-FFF2-40B4-BE49-F238E27FC236}">
                <a16:creationId xmlns:a16="http://schemas.microsoft.com/office/drawing/2014/main" id="{07BC56DB-DAAA-4B8E-85B4-11DE4033CAA9}"/>
              </a:ext>
            </a:extLst>
          </p:cNvPr>
          <p:cNvSpPr txBox="1"/>
          <p:nvPr/>
        </p:nvSpPr>
        <p:spPr>
          <a:xfrm>
            <a:off x="3605813" y="4954222"/>
            <a:ext cx="4980373" cy="830997"/>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400" dirty="0">
                <a:solidFill>
                  <a:srgbClr val="3E3E3E"/>
                </a:solidFill>
                <a:latin typeface="KyivType Sans2" panose="00000500000000000000" pitchFamily="50" charset="0"/>
              </a:rPr>
              <a:t>The Experience of</a:t>
            </a:r>
          </a:p>
          <a:p>
            <a:pPr lvl="0" algn="ctr">
              <a:defRPr/>
            </a:pPr>
            <a:r>
              <a:rPr lang="en-US" sz="2400" dirty="0">
                <a:solidFill>
                  <a:srgbClr val="3E3E3E"/>
                </a:solidFill>
                <a:latin typeface="KyivType Sans2" panose="00000500000000000000" pitchFamily="50" charset="0"/>
              </a:rPr>
              <a:t>Phyto-Aromatic Skincare</a:t>
            </a:r>
          </a:p>
        </p:txBody>
      </p:sp>
      <p:pic>
        <p:nvPicPr>
          <p:cNvPr id="5" name="Image 4">
            <a:extLst>
              <a:ext uri="{FF2B5EF4-FFF2-40B4-BE49-F238E27FC236}">
                <a16:creationId xmlns:a16="http://schemas.microsoft.com/office/drawing/2014/main" id="{E3C8910B-E371-49B8-8BD2-A5A708C99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964" y="1314501"/>
            <a:ext cx="3510071" cy="3027728"/>
          </a:xfrm>
          <a:prstGeom prst="rect">
            <a:avLst/>
          </a:prstGeom>
        </p:spPr>
      </p:pic>
    </p:spTree>
    <p:extLst>
      <p:ext uri="{BB962C8B-B14F-4D97-AF65-F5344CB8AC3E}">
        <p14:creationId xmlns:p14="http://schemas.microsoft.com/office/powerpoint/2010/main" val="101170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17870D2E-73AF-A567-BE59-C9C27E2F493C}"/>
              </a:ext>
            </a:extLst>
          </p:cNvPr>
          <p:cNvPicPr>
            <a:picLocks noChangeAspect="1"/>
          </p:cNvPicPr>
          <p:nvPr/>
        </p:nvPicPr>
        <p:blipFill>
          <a:blip r:embed="rId3"/>
          <a:stretch>
            <a:fillRect/>
          </a:stretch>
        </p:blipFill>
        <p:spPr>
          <a:xfrm>
            <a:off x="2135190" y="5253202"/>
            <a:ext cx="993960" cy="993960"/>
          </a:xfrm>
          <a:prstGeom prst="rect">
            <a:avLst/>
          </a:prstGeom>
          <a:ln>
            <a:noFill/>
          </a:ln>
          <a:effectLst/>
        </p:spPr>
      </p:pic>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t>Nutrition - </a:t>
            </a:r>
            <a:r>
              <a:rPr lang="fr-FR" dirty="0" err="1"/>
              <a:t>prevention</a:t>
            </a:r>
            <a:endParaRPr lang="fr-FR" dirty="0"/>
          </a:p>
        </p:txBody>
      </p:sp>
      <p:sp>
        <p:nvSpPr>
          <p:cNvPr id="18" name="ZoneTexte 17"/>
          <p:cNvSpPr txBox="1"/>
          <p:nvPr/>
        </p:nvSpPr>
        <p:spPr>
          <a:xfrm>
            <a:off x="115872" y="4107990"/>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R.15 ml</a:t>
            </a:r>
          </a:p>
        </p:txBody>
      </p:sp>
      <p:sp>
        <p:nvSpPr>
          <p:cNvPr id="29" name="Rectangle 28"/>
          <p:cNvSpPr/>
          <p:nvPr/>
        </p:nvSpPr>
        <p:spPr>
          <a:xfrm>
            <a:off x="1795891" y="4544707"/>
            <a:ext cx="161624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NIACINAMIDE</a:t>
            </a:r>
            <a:endParaRPr lang="fr-FR" sz="1600" dirty="0">
              <a:solidFill>
                <a:prstClr val="white"/>
              </a:solidFill>
              <a:latin typeface="Kyiv*Type Sans Regular"/>
            </a:endParaRPr>
          </a:p>
        </p:txBody>
      </p:sp>
      <p:sp>
        <p:nvSpPr>
          <p:cNvPr id="33" name="Rectangle 32"/>
          <p:cNvSpPr/>
          <p:nvPr/>
        </p:nvSpPr>
        <p:spPr>
          <a:xfrm>
            <a:off x="8781805" y="4556828"/>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HAZELNUT OIL</a:t>
            </a:r>
            <a:endParaRPr lang="fr-FR" sz="1600" dirty="0">
              <a:solidFill>
                <a:prstClr val="white"/>
              </a:solidFill>
              <a:latin typeface="Kyiv*Type Sans Regular"/>
            </a:endParaRPr>
          </a:p>
        </p:txBody>
      </p:sp>
      <p:sp>
        <p:nvSpPr>
          <p:cNvPr id="37" name="Rectangle 36"/>
          <p:cNvSpPr/>
          <p:nvPr/>
        </p:nvSpPr>
        <p:spPr>
          <a:xfrm>
            <a:off x="3530379" y="454470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ORGANIC OLIVE SQUALENE</a:t>
            </a:r>
            <a:endParaRPr lang="fr-FR" sz="1600" dirty="0">
              <a:solidFill>
                <a:prstClr val="white"/>
              </a:solidFill>
              <a:latin typeface="Kyiv*Type Sans Regular"/>
            </a:endParaRPr>
          </a:p>
        </p:txBody>
      </p:sp>
      <p:sp>
        <p:nvSpPr>
          <p:cNvPr id="53" name="Rectangle 52"/>
          <p:cNvSpPr/>
          <p:nvPr/>
        </p:nvSpPr>
        <p:spPr>
          <a:xfrm>
            <a:off x="61918" y="456393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ORGANIC CHAMOMILE</a:t>
            </a:r>
            <a:endParaRPr lang="fr-FR" sz="1600" dirty="0">
              <a:solidFill>
                <a:prstClr val="white"/>
              </a:solidFill>
              <a:latin typeface="Kyiv*Type Sans Regular"/>
            </a:endParaRPr>
          </a:p>
        </p:txBody>
      </p:sp>
      <p:sp>
        <p:nvSpPr>
          <p:cNvPr id="55" name="ZoneTexte 54"/>
          <p:cNvSpPr txBox="1"/>
          <p:nvPr/>
        </p:nvSpPr>
        <p:spPr>
          <a:xfrm>
            <a:off x="151623" y="6071710"/>
            <a:ext cx="1436833" cy="430887"/>
          </a:xfrm>
          <a:prstGeom prst="rect">
            <a:avLst/>
          </a:prstGeom>
          <a:noFill/>
        </p:spPr>
        <p:txBody>
          <a:bodyPr wrap="square" rtlCol="0">
            <a:spAutoFit/>
          </a:bodyPr>
          <a:lstStyle/>
          <a:p>
            <a:pPr algn="ctr"/>
            <a:r>
              <a:rPr lang="fr-FR" sz="1100" dirty="0">
                <a:solidFill>
                  <a:srgbClr val="565655"/>
                </a:solidFill>
                <a:latin typeface="Kyiv*Type Sans Regular"/>
              </a:rPr>
              <a:t>REPAIRING</a:t>
            </a:r>
          </a:p>
          <a:p>
            <a:pPr algn="ctr"/>
            <a:r>
              <a:rPr lang="fr-FR" sz="1100" dirty="0">
                <a:solidFill>
                  <a:srgbClr val="565655"/>
                </a:solidFill>
                <a:latin typeface="Kyiv*Type Sans Regular"/>
              </a:rPr>
              <a:t>NOURISHING</a:t>
            </a:r>
          </a:p>
        </p:txBody>
      </p:sp>
      <p:sp>
        <p:nvSpPr>
          <p:cNvPr id="56" name="ZoneTexte 55"/>
          <p:cNvSpPr txBox="1"/>
          <p:nvPr/>
        </p:nvSpPr>
        <p:spPr>
          <a:xfrm>
            <a:off x="1795892" y="6079199"/>
            <a:ext cx="1616244" cy="430887"/>
          </a:xfrm>
          <a:prstGeom prst="rect">
            <a:avLst/>
          </a:prstGeom>
          <a:noFill/>
        </p:spPr>
        <p:txBody>
          <a:bodyPr wrap="square" rtlCol="0">
            <a:spAutoFit/>
          </a:bodyPr>
          <a:lstStyle/>
          <a:p>
            <a:pPr algn="ctr"/>
            <a:r>
              <a:rPr lang="fr-FR" sz="1100" dirty="0">
                <a:solidFill>
                  <a:srgbClr val="565655"/>
                </a:solidFill>
                <a:latin typeface="Kyiv*Type Sans Regular"/>
              </a:rPr>
              <a:t>SOOTHING</a:t>
            </a:r>
          </a:p>
          <a:p>
            <a:pPr algn="ctr"/>
            <a:r>
              <a:rPr lang="fr-FR" sz="1100" dirty="0">
                <a:solidFill>
                  <a:srgbClr val="565655"/>
                </a:solidFill>
                <a:latin typeface="Kyiv*Type Sans Regular"/>
              </a:rPr>
              <a:t>REPAIRING</a:t>
            </a:r>
          </a:p>
        </p:txBody>
      </p:sp>
      <p:sp>
        <p:nvSpPr>
          <p:cNvPr id="61" name="ZoneTexte 60"/>
          <p:cNvSpPr txBox="1"/>
          <p:nvPr/>
        </p:nvSpPr>
        <p:spPr>
          <a:xfrm>
            <a:off x="8781805" y="6071710"/>
            <a:ext cx="1616244" cy="430887"/>
          </a:xfrm>
          <a:prstGeom prst="rect">
            <a:avLst/>
          </a:prstGeom>
          <a:noFill/>
        </p:spPr>
        <p:txBody>
          <a:bodyPr wrap="square" rtlCol="0">
            <a:spAutoFit/>
          </a:bodyPr>
          <a:lstStyle/>
          <a:p>
            <a:pPr algn="ctr"/>
            <a:r>
              <a:rPr lang="fr-FR" sz="1100" dirty="0">
                <a:solidFill>
                  <a:srgbClr val="565655"/>
                </a:solidFill>
                <a:latin typeface="Kyiv*Type Sans Regular"/>
              </a:rPr>
              <a:t>REPAIRING</a:t>
            </a:r>
          </a:p>
          <a:p>
            <a:pPr algn="ctr"/>
            <a:r>
              <a:rPr lang="fr-FR" sz="1100" dirty="0">
                <a:solidFill>
                  <a:srgbClr val="565655"/>
                </a:solidFill>
                <a:latin typeface="Kyiv*Type Sans Regular"/>
              </a:rPr>
              <a:t>NOURISHING</a:t>
            </a:r>
          </a:p>
        </p:txBody>
      </p:sp>
      <p:sp>
        <p:nvSpPr>
          <p:cNvPr id="62" name="ZoneTexte 61"/>
          <p:cNvSpPr txBox="1"/>
          <p:nvPr/>
        </p:nvSpPr>
        <p:spPr>
          <a:xfrm>
            <a:off x="3530377" y="6041231"/>
            <a:ext cx="1616246" cy="430887"/>
          </a:xfrm>
          <a:prstGeom prst="rect">
            <a:avLst/>
          </a:prstGeom>
          <a:noFill/>
        </p:spPr>
        <p:txBody>
          <a:bodyPr wrap="square" rtlCol="0">
            <a:spAutoFit/>
          </a:bodyPr>
          <a:lstStyle/>
          <a:p>
            <a:pPr algn="ctr"/>
            <a:r>
              <a:rPr lang="fr-FR" sz="1100" dirty="0">
                <a:solidFill>
                  <a:srgbClr val="565655"/>
                </a:solidFill>
                <a:latin typeface="Kyiv*Type Sans Regular"/>
              </a:rPr>
              <a:t>HYDRATING</a:t>
            </a:r>
          </a:p>
          <a:p>
            <a:pPr algn="ctr"/>
            <a:r>
              <a:rPr lang="fr-FR" sz="1100" dirty="0">
                <a:solidFill>
                  <a:srgbClr val="565655"/>
                </a:solidFill>
                <a:latin typeface="Kyiv*Type Sans Regular"/>
              </a:rPr>
              <a:t>RESTORING</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NUTRI-CONTOUR</a:t>
            </a:r>
          </a:p>
        </p:txBody>
      </p:sp>
      <p:sp>
        <p:nvSpPr>
          <p:cNvPr id="20" name="Rectangle 19"/>
          <p:cNvSpPr/>
          <p:nvPr/>
        </p:nvSpPr>
        <p:spPr>
          <a:xfrm>
            <a:off x="10515778" y="454470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VITAMIN E&amp;F</a:t>
            </a:r>
            <a:endParaRPr lang="fr-FR" sz="1600" dirty="0">
              <a:solidFill>
                <a:prstClr val="white"/>
              </a:solidFill>
              <a:latin typeface="Kyiv*Type Sans Regular"/>
            </a:endParaRPr>
          </a:p>
        </p:txBody>
      </p:sp>
      <p:sp>
        <p:nvSpPr>
          <p:cNvPr id="22" name="ZoneTexte 21"/>
          <p:cNvSpPr txBox="1"/>
          <p:nvPr/>
        </p:nvSpPr>
        <p:spPr>
          <a:xfrm>
            <a:off x="10515776" y="6041231"/>
            <a:ext cx="1616246" cy="769441"/>
          </a:xfrm>
          <a:prstGeom prst="rect">
            <a:avLst/>
          </a:prstGeom>
          <a:noFill/>
        </p:spPr>
        <p:txBody>
          <a:bodyPr wrap="square" rtlCol="0">
            <a:spAutoFit/>
          </a:bodyPr>
          <a:lstStyle/>
          <a:p>
            <a:pPr algn="ctr"/>
            <a:r>
              <a:rPr lang="fr-FR" sz="1100" dirty="0">
                <a:solidFill>
                  <a:srgbClr val="565655"/>
                </a:solidFill>
                <a:latin typeface="Kyiv*Type Sans Regular"/>
              </a:rPr>
              <a:t>PROTECTING</a:t>
            </a:r>
          </a:p>
          <a:p>
            <a:pPr algn="ctr"/>
            <a:r>
              <a:rPr lang="fr-FR" sz="1100" dirty="0">
                <a:solidFill>
                  <a:srgbClr val="565655"/>
                </a:solidFill>
                <a:latin typeface="Kyiv*Type Sans Regular"/>
              </a:rPr>
              <a:t>REGENERATING</a:t>
            </a:r>
          </a:p>
          <a:p>
            <a:pPr algn="ctr"/>
            <a:r>
              <a:rPr lang="fr-FR" sz="1100" dirty="0">
                <a:solidFill>
                  <a:srgbClr val="565655"/>
                </a:solidFill>
                <a:latin typeface="Kyiv*Type Sans Regular"/>
              </a:rPr>
              <a:t>ANTI-OXIDANT</a:t>
            </a:r>
          </a:p>
          <a:p>
            <a:pPr algn="ctr"/>
            <a:r>
              <a:rPr lang="fr-FR" sz="1100" dirty="0">
                <a:solidFill>
                  <a:srgbClr val="565655"/>
                </a:solidFill>
                <a:latin typeface="Kyiv*Type Sans Regular"/>
              </a:rPr>
              <a:t>ANTI-DEHYDRATION</a:t>
            </a:r>
          </a:p>
        </p:txBody>
      </p:sp>
      <p:pic>
        <p:nvPicPr>
          <p:cNvPr id="2050" name="Picture 2" descr="ingredient-huile-de-nois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185" y="5192072"/>
            <a:ext cx="1289605" cy="10360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gredient-vitamin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9735" y="5281680"/>
            <a:ext cx="546673" cy="7488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154250" y="2995280"/>
            <a:ext cx="4397645" cy="400110"/>
          </a:xfrm>
          <a:prstGeom prst="rect">
            <a:avLst/>
          </a:prstGeom>
        </p:spPr>
        <p:txBody>
          <a:bodyPr wrap="square">
            <a:spAutoFit/>
          </a:bodyPr>
          <a:lstStyle/>
          <a:p>
            <a:pPr algn="just"/>
            <a:r>
              <a:rPr lang="en-US" sz="2000" dirty="0">
                <a:solidFill>
                  <a:srgbClr val="3E3E3E"/>
                </a:solidFill>
                <a:latin typeface="Roboto Light" panose="02000000000000000000"/>
              </a:rPr>
              <a:t>Ideal as a lip balm for all chapped lips</a:t>
            </a:r>
          </a:p>
        </p:txBody>
      </p:sp>
      <p:pic>
        <p:nvPicPr>
          <p:cNvPr id="26" name="Image 25"/>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grpSp>
        <p:nvGrpSpPr>
          <p:cNvPr id="23" name="Groupe 22">
            <a:extLst>
              <a:ext uri="{FF2B5EF4-FFF2-40B4-BE49-F238E27FC236}">
                <a16:creationId xmlns:a16="http://schemas.microsoft.com/office/drawing/2014/main" id="{D9FBB992-F666-4D21-A4CD-D15F1FFD56E2}"/>
              </a:ext>
            </a:extLst>
          </p:cNvPr>
          <p:cNvGrpSpPr/>
          <p:nvPr/>
        </p:nvGrpSpPr>
        <p:grpSpPr>
          <a:xfrm>
            <a:off x="9381677" y="621508"/>
            <a:ext cx="2904754" cy="2537610"/>
            <a:chOff x="1019165" y="2304210"/>
            <a:chExt cx="2904754" cy="2537610"/>
          </a:xfrm>
        </p:grpSpPr>
        <p:pic>
          <p:nvPicPr>
            <p:cNvPr id="24" name="Image 23">
              <a:extLst>
                <a:ext uri="{FF2B5EF4-FFF2-40B4-BE49-F238E27FC236}">
                  <a16:creationId xmlns:a16="http://schemas.microsoft.com/office/drawing/2014/main" id="{6541D031-E040-497D-B465-9AAA87778F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27" name="object 28">
              <a:extLst>
                <a:ext uri="{FF2B5EF4-FFF2-40B4-BE49-F238E27FC236}">
                  <a16:creationId xmlns:a16="http://schemas.microsoft.com/office/drawing/2014/main" id="{192849E0-D344-482F-AA8D-967F797BCE65}"/>
                </a:ext>
              </a:extLst>
            </p:cNvPr>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8</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err="1">
                  <a:solidFill>
                    <a:srgbClr val="3E3E3E"/>
                  </a:solidFill>
                  <a:latin typeface="Roboto Light" panose="02000000000000000000" pitchFamily="2" charset="0"/>
                  <a:ea typeface="Roboto Light" panose="02000000000000000000" pitchFamily="2" charset="0"/>
                  <a:cs typeface="Roboto Mono"/>
                </a:rPr>
                <a:t>ingredients</a:t>
              </a:r>
              <a:r>
                <a:rPr lang="fr-FR" spc="30" dirty="0">
                  <a:solidFill>
                    <a:srgbClr val="3E3E3E"/>
                  </a:solidFill>
                  <a:latin typeface="Roboto Light" panose="02000000000000000000" pitchFamily="2" charset="0"/>
                  <a:ea typeface="Roboto Light" panose="02000000000000000000" pitchFamily="2" charset="0"/>
                  <a:cs typeface="Roboto Mono"/>
                </a:rPr>
                <a:t>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Of </a:t>
              </a:r>
              <a:r>
                <a:rPr lang="fr-FR" spc="30" dirty="0" err="1">
                  <a:solidFill>
                    <a:srgbClr val="3E3E3E"/>
                  </a:solidFill>
                  <a:latin typeface="Roboto Light" panose="02000000000000000000" pitchFamily="2" charset="0"/>
                  <a:ea typeface="Roboto Light" panose="02000000000000000000" pitchFamily="2" charset="0"/>
                  <a:cs typeface="Roboto Mono"/>
                </a:rPr>
                <a:t>natural</a:t>
              </a:r>
              <a:r>
                <a:rPr lang="fr-FR" spc="30" dirty="0">
                  <a:solidFill>
                    <a:srgbClr val="3E3E3E"/>
                  </a:solidFill>
                  <a:latin typeface="Roboto Light" panose="02000000000000000000" pitchFamily="2" charset="0"/>
                  <a:ea typeface="Roboto Light" panose="02000000000000000000" pitchFamily="2" charset="0"/>
                  <a:cs typeface="Roboto Mono"/>
                </a:rPr>
                <a:t> </a:t>
              </a:r>
              <a:r>
                <a:rPr lang="fr-FR" spc="30" dirty="0" err="1">
                  <a:solidFill>
                    <a:srgbClr val="3E3E3E"/>
                  </a:solidFill>
                  <a:latin typeface="Roboto Light" panose="02000000000000000000" pitchFamily="2" charset="0"/>
                  <a:ea typeface="Roboto Light" panose="02000000000000000000" pitchFamily="2" charset="0"/>
                  <a:cs typeface="Roboto Mono"/>
                </a:rPr>
                <a:t>origin</a:t>
              </a:r>
              <a:endParaRPr lang="fr-FR" dirty="0">
                <a:solidFill>
                  <a:srgbClr val="3E3E3E"/>
                </a:solidFill>
                <a:latin typeface="Roboto Light" panose="02000000000000000000" pitchFamily="2" charset="0"/>
                <a:ea typeface="Roboto Light" panose="02000000000000000000" pitchFamily="2" charset="0"/>
                <a:cs typeface="Roboto Mono"/>
              </a:endParaRPr>
            </a:p>
          </p:txBody>
        </p:sp>
      </p:grpSp>
      <p:pic>
        <p:nvPicPr>
          <p:cNvPr id="28" name="Image 27" descr="Une image contenant texte, tasse, articles de toilette, crème pour la peau&#10;&#10;Description générée automatiquement">
            <a:extLst>
              <a:ext uri="{FF2B5EF4-FFF2-40B4-BE49-F238E27FC236}">
                <a16:creationId xmlns:a16="http://schemas.microsoft.com/office/drawing/2014/main" id="{E6B7C28E-F13E-D5B8-2C6E-72C21BEDB0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117" y="185707"/>
            <a:ext cx="1624730" cy="3701916"/>
          </a:xfrm>
          <a:prstGeom prst="rect">
            <a:avLst/>
          </a:prstGeom>
        </p:spPr>
      </p:pic>
      <p:pic>
        <p:nvPicPr>
          <p:cNvPr id="31" name="Image 30">
            <a:extLst>
              <a:ext uri="{FF2B5EF4-FFF2-40B4-BE49-F238E27FC236}">
                <a16:creationId xmlns:a16="http://schemas.microsoft.com/office/drawing/2014/main" id="{E8975EFE-A78A-3E7A-2034-099D4E1145F4}"/>
              </a:ext>
            </a:extLst>
          </p:cNvPr>
          <p:cNvPicPr>
            <a:picLocks noChangeAspect="1"/>
          </p:cNvPicPr>
          <p:nvPr/>
        </p:nvPicPr>
        <p:blipFill>
          <a:blip r:embed="rId10"/>
          <a:stretch>
            <a:fillRect/>
          </a:stretch>
        </p:blipFill>
        <p:spPr>
          <a:xfrm>
            <a:off x="494283" y="5351572"/>
            <a:ext cx="738453" cy="738453"/>
          </a:xfrm>
          <a:prstGeom prst="ellipse">
            <a:avLst/>
          </a:prstGeom>
          <a:ln>
            <a:noFill/>
          </a:ln>
          <a:effectLst/>
        </p:spPr>
      </p:pic>
      <p:sp>
        <p:nvSpPr>
          <p:cNvPr id="38" name="Rectangle 37">
            <a:extLst>
              <a:ext uri="{FF2B5EF4-FFF2-40B4-BE49-F238E27FC236}">
                <a16:creationId xmlns:a16="http://schemas.microsoft.com/office/drawing/2014/main" id="{2D07DAA8-2263-4A15-877E-3C945CC47A33}"/>
              </a:ext>
            </a:extLst>
          </p:cNvPr>
          <p:cNvSpPr/>
          <p:nvPr/>
        </p:nvSpPr>
        <p:spPr>
          <a:xfrm>
            <a:off x="5241428" y="456393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RICE – JOJOBA – CANDELILA</a:t>
            </a:r>
            <a:endParaRPr lang="fr-FR" sz="1600" dirty="0">
              <a:solidFill>
                <a:prstClr val="white"/>
              </a:solidFill>
              <a:latin typeface="Kyiv*Type Sans Regular"/>
            </a:endParaRPr>
          </a:p>
        </p:txBody>
      </p:sp>
      <p:sp>
        <p:nvSpPr>
          <p:cNvPr id="39" name="ZoneTexte 38">
            <a:extLst>
              <a:ext uri="{FF2B5EF4-FFF2-40B4-BE49-F238E27FC236}">
                <a16:creationId xmlns:a16="http://schemas.microsoft.com/office/drawing/2014/main" id="{EF556079-E63E-40D9-92C1-7DC3134728BE}"/>
              </a:ext>
            </a:extLst>
          </p:cNvPr>
          <p:cNvSpPr txBox="1"/>
          <p:nvPr/>
        </p:nvSpPr>
        <p:spPr>
          <a:xfrm>
            <a:off x="5241426" y="6060463"/>
            <a:ext cx="1616246" cy="430887"/>
          </a:xfrm>
          <a:prstGeom prst="rect">
            <a:avLst/>
          </a:prstGeom>
          <a:noFill/>
        </p:spPr>
        <p:txBody>
          <a:bodyPr wrap="square" rtlCol="0">
            <a:spAutoFit/>
          </a:bodyPr>
          <a:lstStyle/>
          <a:p>
            <a:pPr algn="ctr"/>
            <a:r>
              <a:rPr lang="fr-FR" sz="1100" dirty="0">
                <a:solidFill>
                  <a:srgbClr val="565655"/>
                </a:solidFill>
                <a:latin typeface="Kyiv*Type Sans Regular"/>
              </a:rPr>
              <a:t>HYDRATING</a:t>
            </a:r>
          </a:p>
          <a:p>
            <a:pPr algn="ctr"/>
            <a:r>
              <a:rPr lang="fr-FR" sz="1100" dirty="0">
                <a:solidFill>
                  <a:srgbClr val="565655"/>
                </a:solidFill>
                <a:latin typeface="Kyiv*Type Sans Regular"/>
              </a:rPr>
              <a:t>PROTECTING</a:t>
            </a:r>
          </a:p>
        </p:txBody>
      </p:sp>
      <p:sp>
        <p:nvSpPr>
          <p:cNvPr id="40" name="Rectangle 39">
            <a:extLst>
              <a:ext uri="{FF2B5EF4-FFF2-40B4-BE49-F238E27FC236}">
                <a16:creationId xmlns:a16="http://schemas.microsoft.com/office/drawing/2014/main" id="{334114EE-DDAB-4FD8-B4B3-CB71B993B10E}"/>
              </a:ext>
            </a:extLst>
          </p:cNvPr>
          <p:cNvSpPr/>
          <p:nvPr/>
        </p:nvSpPr>
        <p:spPr>
          <a:xfrm>
            <a:off x="6938829" y="4563939"/>
            <a:ext cx="1770463"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PHOSPHOLIPIDS &amp; POLYSACCHARIDES</a:t>
            </a:r>
            <a:endParaRPr lang="fr-FR" sz="1600" dirty="0">
              <a:solidFill>
                <a:prstClr val="white"/>
              </a:solidFill>
              <a:latin typeface="Kyiv*Type Sans Regular"/>
            </a:endParaRPr>
          </a:p>
        </p:txBody>
      </p:sp>
      <p:sp>
        <p:nvSpPr>
          <p:cNvPr id="42" name="ZoneTexte 41">
            <a:extLst>
              <a:ext uri="{FF2B5EF4-FFF2-40B4-BE49-F238E27FC236}">
                <a16:creationId xmlns:a16="http://schemas.microsoft.com/office/drawing/2014/main" id="{07F05D58-3998-4F8A-AFD0-D179B47D8B2F}"/>
              </a:ext>
            </a:extLst>
          </p:cNvPr>
          <p:cNvSpPr txBox="1"/>
          <p:nvPr/>
        </p:nvSpPr>
        <p:spPr>
          <a:xfrm>
            <a:off x="7106694" y="6060463"/>
            <a:ext cx="1616246" cy="600164"/>
          </a:xfrm>
          <a:prstGeom prst="rect">
            <a:avLst/>
          </a:prstGeom>
          <a:noFill/>
        </p:spPr>
        <p:txBody>
          <a:bodyPr wrap="square" rtlCol="0">
            <a:spAutoFit/>
          </a:bodyPr>
          <a:lstStyle/>
          <a:p>
            <a:pPr algn="ctr"/>
            <a:r>
              <a:rPr lang="fr-FR" sz="1100" dirty="0">
                <a:solidFill>
                  <a:srgbClr val="565655"/>
                </a:solidFill>
                <a:latin typeface="Kyiv*Type Sans Regular"/>
              </a:rPr>
              <a:t>SOFT FINISH</a:t>
            </a:r>
          </a:p>
          <a:p>
            <a:pPr algn="ctr"/>
            <a:r>
              <a:rPr lang="fr-FR" sz="1100" dirty="0">
                <a:solidFill>
                  <a:srgbClr val="565655"/>
                </a:solidFill>
                <a:latin typeface="Kyiv*Type Sans Regular"/>
              </a:rPr>
              <a:t>EASY MAKE-UP APPLICATION</a:t>
            </a:r>
          </a:p>
        </p:txBody>
      </p:sp>
      <p:pic>
        <p:nvPicPr>
          <p:cNvPr id="3" name="Image 2" descr="Une image contenant jaune&#10;&#10;Description générée automatiquement">
            <a:extLst>
              <a:ext uri="{FF2B5EF4-FFF2-40B4-BE49-F238E27FC236}">
                <a16:creationId xmlns:a16="http://schemas.microsoft.com/office/drawing/2014/main" id="{2D459FF6-6EC4-43EA-B982-0A16EC7299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0580" y="5384380"/>
            <a:ext cx="664638" cy="633282"/>
          </a:xfrm>
          <a:prstGeom prst="ellipse">
            <a:avLst/>
          </a:prstGeom>
        </p:spPr>
      </p:pic>
      <p:pic>
        <p:nvPicPr>
          <p:cNvPr id="5" name="Image 4" descr="Une image contenant cercle, symbole, Graphique, conception&#10;&#10;Description générée automatiquement">
            <a:extLst>
              <a:ext uri="{FF2B5EF4-FFF2-40B4-BE49-F238E27FC236}">
                <a16:creationId xmlns:a16="http://schemas.microsoft.com/office/drawing/2014/main" id="{2EA58817-D25F-41FD-AB07-75CC3DBF75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5075" y="5306157"/>
            <a:ext cx="576501" cy="789727"/>
          </a:xfrm>
          <a:prstGeom prst="rect">
            <a:avLst/>
          </a:prstGeom>
        </p:spPr>
      </p:pic>
      <p:pic>
        <p:nvPicPr>
          <p:cNvPr id="7" name="Image 6" descr="Une image contenant olives, fruit, légume, vert&#10;&#10;Description générée automatiquement">
            <a:extLst>
              <a:ext uri="{FF2B5EF4-FFF2-40B4-BE49-F238E27FC236}">
                <a16:creationId xmlns:a16="http://schemas.microsoft.com/office/drawing/2014/main" id="{3B577135-15E3-498C-9E7D-20037066B6C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481840">
            <a:off x="3900074" y="5215652"/>
            <a:ext cx="816326" cy="880927"/>
          </a:xfrm>
          <a:prstGeom prst="rect">
            <a:avLst/>
          </a:prstGeom>
        </p:spPr>
      </p:pic>
    </p:spTree>
    <p:extLst>
      <p:ext uri="{BB962C8B-B14F-4D97-AF65-F5344CB8AC3E}">
        <p14:creationId xmlns:p14="http://schemas.microsoft.com/office/powerpoint/2010/main" val="22478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50"/>
                                        </p:tgtEl>
                                        <p:attrNameLst>
                                          <p:attrName>style.visibility</p:attrName>
                                        </p:attrNameLst>
                                      </p:cBhvr>
                                      <p:to>
                                        <p:strVal val="visible"/>
                                      </p:to>
                                    </p:set>
                                    <p:animEffect transition="in" filter="fade">
                                      <p:cBhvr>
                                        <p:cTn id="62" dur="1000"/>
                                        <p:tgtEl>
                                          <p:spTgt spid="2050"/>
                                        </p:tgtEl>
                                      </p:cBhvr>
                                    </p:animEffect>
                                    <p:anim calcmode="lin" valueType="num">
                                      <p:cBhvr>
                                        <p:cTn id="63" dur="1000" fill="hold"/>
                                        <p:tgtEl>
                                          <p:spTgt spid="2050"/>
                                        </p:tgtEl>
                                        <p:attrNameLst>
                                          <p:attrName>ppt_x</p:attrName>
                                        </p:attrNameLst>
                                      </p:cBhvr>
                                      <p:tavLst>
                                        <p:tav tm="0">
                                          <p:val>
                                            <p:strVal val="#ppt_x"/>
                                          </p:val>
                                        </p:tav>
                                        <p:tav tm="100000">
                                          <p:val>
                                            <p:strVal val="#ppt_x"/>
                                          </p:val>
                                        </p:tav>
                                      </p:tavLst>
                                    </p:anim>
                                    <p:anim calcmode="lin" valueType="num">
                                      <p:cBhvr>
                                        <p:cTn id="64" dur="1000" fill="hold"/>
                                        <p:tgtEl>
                                          <p:spTgt spid="205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6"/>
                                        </p:tgtEl>
                                        <p:attrNameLst>
                                          <p:attrName>style.visibility</p:attrName>
                                        </p:attrNameLst>
                                      </p:cBhvr>
                                      <p:to>
                                        <p:strVal val="visible"/>
                                      </p:to>
                                    </p:set>
                                    <p:animEffect transition="in" filter="fade">
                                      <p:cBhvr>
                                        <p:cTn id="67" dur="1000"/>
                                        <p:tgtEl>
                                          <p:spTgt spid="2056"/>
                                        </p:tgtEl>
                                      </p:cBhvr>
                                    </p:animEffect>
                                    <p:anim calcmode="lin" valueType="num">
                                      <p:cBhvr>
                                        <p:cTn id="68" dur="1000" fill="hold"/>
                                        <p:tgtEl>
                                          <p:spTgt spid="2056"/>
                                        </p:tgtEl>
                                        <p:attrNameLst>
                                          <p:attrName>ppt_x</p:attrName>
                                        </p:attrNameLst>
                                      </p:cBhvr>
                                      <p:tavLst>
                                        <p:tav tm="0">
                                          <p:val>
                                            <p:strVal val="#ppt_x"/>
                                          </p:val>
                                        </p:tav>
                                        <p:tav tm="100000">
                                          <p:val>
                                            <p:strVal val="#ppt_x"/>
                                          </p:val>
                                        </p:tav>
                                      </p:tavLst>
                                    </p:anim>
                                    <p:anim calcmode="lin" valueType="num">
                                      <p:cBhvr>
                                        <p:cTn id="69" dur="1000" fill="hold"/>
                                        <p:tgtEl>
                                          <p:spTgt spid="205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1000"/>
                                        <p:tgtEl>
                                          <p:spTgt spid="5"/>
                                        </p:tgtEl>
                                      </p:cBhvr>
                                    </p:animEffect>
                                    <p:anim calcmode="lin" valueType="num">
                                      <p:cBhvr>
                                        <p:cTn id="103" dur="1000" fill="hold"/>
                                        <p:tgtEl>
                                          <p:spTgt spid="5"/>
                                        </p:tgtEl>
                                        <p:attrNameLst>
                                          <p:attrName>ppt_x</p:attrName>
                                        </p:attrNameLst>
                                      </p:cBhvr>
                                      <p:tavLst>
                                        <p:tav tm="0">
                                          <p:val>
                                            <p:strVal val="#ppt_x"/>
                                          </p:val>
                                        </p:tav>
                                        <p:tav tm="100000">
                                          <p:val>
                                            <p:strVal val="#ppt_x"/>
                                          </p:val>
                                        </p:tav>
                                      </p:tavLst>
                                    </p:anim>
                                    <p:anim calcmode="lin" valueType="num">
                                      <p:cBhvr>
                                        <p:cTn id="104" dur="1000" fill="hold"/>
                                        <p:tgtEl>
                                          <p:spTgt spid="5"/>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000"/>
                                        <p:tgtEl>
                                          <p:spTgt spid="7"/>
                                        </p:tgtEl>
                                      </p:cBhvr>
                                    </p:animEffect>
                                    <p:anim calcmode="lin" valueType="num">
                                      <p:cBhvr>
                                        <p:cTn id="108" dur="1000" fill="hold"/>
                                        <p:tgtEl>
                                          <p:spTgt spid="7"/>
                                        </p:tgtEl>
                                        <p:attrNameLst>
                                          <p:attrName>ppt_x</p:attrName>
                                        </p:attrNameLst>
                                      </p:cBhvr>
                                      <p:tavLst>
                                        <p:tav tm="0">
                                          <p:val>
                                            <p:strVal val="#ppt_x"/>
                                          </p:val>
                                        </p:tav>
                                        <p:tav tm="100000">
                                          <p:val>
                                            <p:strVal val="#ppt_x"/>
                                          </p:val>
                                        </p:tav>
                                      </p:tavLst>
                                    </p:anim>
                                    <p:anim calcmode="lin" valueType="num">
                                      <p:cBhvr>
                                        <p:cTn id="10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fltVal val="0"/>
                                          </p:val>
                                        </p:tav>
                                        <p:tav tm="100000">
                                          <p:val>
                                            <p:strVal val="#ppt_w"/>
                                          </p:val>
                                        </p:tav>
                                      </p:tavLst>
                                    </p:anim>
                                    <p:anim calcmode="lin" valueType="num">
                                      <p:cBhvr>
                                        <p:cTn id="120" dur="500" fill="hold"/>
                                        <p:tgtEl>
                                          <p:spTgt spid="25"/>
                                        </p:tgtEl>
                                        <p:attrNameLst>
                                          <p:attrName>ppt_h</p:attrName>
                                        </p:attrNameLst>
                                      </p:cBhvr>
                                      <p:tavLst>
                                        <p:tav tm="0">
                                          <p:val>
                                            <p:fltVal val="0"/>
                                          </p:val>
                                        </p:tav>
                                        <p:tav tm="100000">
                                          <p:val>
                                            <p:strVal val="#ppt_h"/>
                                          </p:val>
                                        </p:tav>
                                      </p:tavLst>
                                    </p:anim>
                                    <p:animEffect transition="in" filter="fade">
                                      <p:cBhvr>
                                        <p:cTn id="121" dur="500"/>
                                        <p:tgtEl>
                                          <p:spTgt spid="25"/>
                                        </p:tgtEl>
                                      </p:cBhvr>
                                    </p:animEffect>
                                  </p:childTnLst>
                                </p:cTn>
                              </p:par>
                              <p:par>
                                <p:cTn id="122" presetID="53" presetClass="entr" presetSubtype="16" fill="hold" nodeType="with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p:cTn id="124" dur="500" fill="hold"/>
                                        <p:tgtEl>
                                          <p:spTgt spid="23"/>
                                        </p:tgtEl>
                                        <p:attrNameLst>
                                          <p:attrName>ppt_w</p:attrName>
                                        </p:attrNameLst>
                                      </p:cBhvr>
                                      <p:tavLst>
                                        <p:tav tm="0">
                                          <p:val>
                                            <p:fltVal val="0"/>
                                          </p:val>
                                        </p:tav>
                                        <p:tav tm="100000">
                                          <p:val>
                                            <p:strVal val="#ppt_w"/>
                                          </p:val>
                                        </p:tav>
                                      </p:tavLst>
                                    </p:anim>
                                    <p:anim calcmode="lin" valueType="num">
                                      <p:cBhvr>
                                        <p:cTn id="125" dur="500" fill="hold"/>
                                        <p:tgtEl>
                                          <p:spTgt spid="23"/>
                                        </p:tgtEl>
                                        <p:attrNameLst>
                                          <p:attrName>ppt_h</p:attrName>
                                        </p:attrNameLst>
                                      </p:cBhvr>
                                      <p:tavLst>
                                        <p:tav tm="0">
                                          <p:val>
                                            <p:fltVal val="0"/>
                                          </p:val>
                                        </p:tav>
                                        <p:tav tm="100000">
                                          <p:val>
                                            <p:strVal val="#ppt_h"/>
                                          </p:val>
                                        </p:tav>
                                      </p:tavLst>
                                    </p:anim>
                                    <p:animEffect transition="in" filter="fade">
                                      <p:cBhvr>
                                        <p:cTn id="1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P spid="38" grpId="0" animBg="1"/>
      <p:bldP spid="39" grpId="0"/>
      <p:bldP spid="40"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t>Anti-</a:t>
            </a:r>
            <a:r>
              <a:rPr lang="fr-FR" dirty="0" err="1"/>
              <a:t>wrinkle</a:t>
            </a:r>
            <a:r>
              <a:rPr lang="fr-FR" dirty="0"/>
              <a:t>, </a:t>
            </a:r>
            <a:r>
              <a:rPr lang="fr-FR" dirty="0" err="1"/>
              <a:t>hydrating</a:t>
            </a:r>
            <a:endParaRPr lang="fr-FR" dirty="0"/>
          </a:p>
        </p:txBody>
      </p:sp>
      <p:sp>
        <p:nvSpPr>
          <p:cNvPr id="18" name="ZoneTexte 17"/>
          <p:cNvSpPr txBox="1"/>
          <p:nvPr/>
        </p:nvSpPr>
        <p:spPr>
          <a:xfrm>
            <a:off x="295090" y="6163086"/>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R.15 ml</a:t>
            </a:r>
          </a:p>
        </p:txBody>
      </p:sp>
      <p:sp>
        <p:nvSpPr>
          <p:cNvPr id="29" name="Rectangle 28"/>
          <p:cNvSpPr/>
          <p:nvPr/>
        </p:nvSpPr>
        <p:spPr>
          <a:xfrm>
            <a:off x="4148316" y="4408227"/>
            <a:ext cx="1829613"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HYALURONIC ACID</a:t>
            </a:r>
            <a:endParaRPr lang="fr-FR" sz="1600" dirty="0">
              <a:solidFill>
                <a:prstClr val="white"/>
              </a:solidFill>
              <a:latin typeface="Kyiv*Type Sans Regular"/>
            </a:endParaRPr>
          </a:p>
        </p:txBody>
      </p:sp>
      <p:sp>
        <p:nvSpPr>
          <p:cNvPr id="33" name="Rectangle 32"/>
          <p:cNvSpPr/>
          <p:nvPr/>
        </p:nvSpPr>
        <p:spPr>
          <a:xfrm>
            <a:off x="6095656" y="4420345"/>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MIMOSA TENUIFLORA</a:t>
            </a:r>
            <a:endParaRPr lang="fr-FR" sz="1600" dirty="0">
              <a:solidFill>
                <a:prstClr val="white"/>
              </a:solidFill>
              <a:latin typeface="Kyiv*Type Sans Regular"/>
            </a:endParaRPr>
          </a:p>
        </p:txBody>
      </p:sp>
      <p:sp>
        <p:nvSpPr>
          <p:cNvPr id="37" name="Rectangle 36"/>
          <p:cNvSpPr/>
          <p:nvPr/>
        </p:nvSpPr>
        <p:spPr>
          <a:xfrm>
            <a:off x="7829629" y="441677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SOY PEPTIDES </a:t>
            </a:r>
          </a:p>
        </p:txBody>
      </p:sp>
      <p:sp>
        <p:nvSpPr>
          <p:cNvPr id="53" name="Rectangle 52"/>
          <p:cNvSpPr/>
          <p:nvPr/>
        </p:nvSpPr>
        <p:spPr>
          <a:xfrm>
            <a:off x="2389769" y="4402948"/>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FRUITS ACID</a:t>
            </a:r>
            <a:endParaRPr lang="fr-FR" sz="1600" dirty="0">
              <a:solidFill>
                <a:prstClr val="white"/>
              </a:solidFill>
              <a:latin typeface="Kyiv*Type Sans Regular"/>
            </a:endParaRPr>
          </a:p>
        </p:txBody>
      </p:sp>
      <p:sp>
        <p:nvSpPr>
          <p:cNvPr id="55" name="ZoneTexte 54"/>
          <p:cNvSpPr txBox="1"/>
          <p:nvPr/>
        </p:nvSpPr>
        <p:spPr>
          <a:xfrm>
            <a:off x="2479474" y="5910719"/>
            <a:ext cx="1436833" cy="430887"/>
          </a:xfrm>
          <a:prstGeom prst="rect">
            <a:avLst/>
          </a:prstGeom>
          <a:noFill/>
        </p:spPr>
        <p:txBody>
          <a:bodyPr wrap="square" rtlCol="0">
            <a:spAutoFit/>
          </a:bodyPr>
          <a:lstStyle/>
          <a:p>
            <a:pPr algn="ctr"/>
            <a:r>
              <a:rPr lang="fr-FR" sz="1100" dirty="0">
                <a:solidFill>
                  <a:srgbClr val="565655"/>
                </a:solidFill>
                <a:latin typeface="Kyiv*Type Sans Regular"/>
              </a:rPr>
              <a:t>ANTI-WRINKLE</a:t>
            </a:r>
          </a:p>
          <a:p>
            <a:pPr algn="ctr"/>
            <a:r>
              <a:rPr lang="fr-FR" sz="1100" dirty="0">
                <a:solidFill>
                  <a:srgbClr val="565655"/>
                </a:solidFill>
                <a:latin typeface="Kyiv*Type Sans Regular"/>
              </a:rPr>
              <a:t>RENOVATORS</a:t>
            </a:r>
          </a:p>
        </p:txBody>
      </p:sp>
      <p:sp>
        <p:nvSpPr>
          <p:cNvPr id="56" name="ZoneTexte 55"/>
          <p:cNvSpPr txBox="1"/>
          <p:nvPr/>
        </p:nvSpPr>
        <p:spPr>
          <a:xfrm>
            <a:off x="4170232" y="5942719"/>
            <a:ext cx="1616244" cy="430887"/>
          </a:xfrm>
          <a:prstGeom prst="rect">
            <a:avLst/>
          </a:prstGeom>
          <a:noFill/>
        </p:spPr>
        <p:txBody>
          <a:bodyPr wrap="square" rtlCol="0">
            <a:spAutoFit/>
          </a:bodyPr>
          <a:lstStyle/>
          <a:p>
            <a:pPr algn="ctr"/>
            <a:r>
              <a:rPr lang="fr-FR" sz="1100" dirty="0">
                <a:solidFill>
                  <a:srgbClr val="565655"/>
                </a:solidFill>
                <a:latin typeface="Kyiv*Type Sans Regular"/>
              </a:rPr>
              <a:t>HYDRATING </a:t>
            </a:r>
          </a:p>
          <a:p>
            <a:pPr algn="ctr"/>
            <a:r>
              <a:rPr lang="fr-FR" sz="1100" dirty="0">
                <a:solidFill>
                  <a:srgbClr val="565655"/>
                </a:solidFill>
                <a:latin typeface="Kyiv*Type Sans Regular"/>
              </a:rPr>
              <a:t>SMOOTHING</a:t>
            </a:r>
          </a:p>
        </p:txBody>
      </p:sp>
      <p:sp>
        <p:nvSpPr>
          <p:cNvPr id="61" name="ZoneTexte 60"/>
          <p:cNvSpPr txBox="1"/>
          <p:nvPr/>
        </p:nvSpPr>
        <p:spPr>
          <a:xfrm>
            <a:off x="6095656" y="5935227"/>
            <a:ext cx="1616244" cy="261610"/>
          </a:xfrm>
          <a:prstGeom prst="rect">
            <a:avLst/>
          </a:prstGeom>
          <a:noFill/>
        </p:spPr>
        <p:txBody>
          <a:bodyPr wrap="square" rtlCol="0">
            <a:spAutoFit/>
          </a:bodyPr>
          <a:lstStyle/>
          <a:p>
            <a:pPr algn="ctr"/>
            <a:r>
              <a:rPr lang="fr-FR" sz="1100" dirty="0">
                <a:solidFill>
                  <a:srgbClr val="565655"/>
                </a:solidFill>
                <a:latin typeface="Kyiv*Type Sans Regular"/>
              </a:rPr>
              <a:t>FIRMING</a:t>
            </a:r>
          </a:p>
        </p:txBody>
      </p:sp>
      <p:sp>
        <p:nvSpPr>
          <p:cNvPr id="62" name="ZoneTexte 61"/>
          <p:cNvSpPr txBox="1"/>
          <p:nvPr/>
        </p:nvSpPr>
        <p:spPr>
          <a:xfrm>
            <a:off x="7829627" y="5913301"/>
            <a:ext cx="1616246" cy="430887"/>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RESTRUCTURING</a:t>
            </a:r>
          </a:p>
          <a:p>
            <a:r>
              <a:rPr lang="fr-FR" dirty="0"/>
              <a:t>SMOOTHING</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ALPHA-CONTOUR</a:t>
            </a:r>
          </a:p>
        </p:txBody>
      </p:sp>
      <p:sp>
        <p:nvSpPr>
          <p:cNvPr id="20" name="Rectangle 19"/>
          <p:cNvSpPr/>
          <p:nvPr/>
        </p:nvSpPr>
        <p:spPr>
          <a:xfrm>
            <a:off x="9587725" y="440822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LAVANDER ESSENTIAL OIL</a:t>
            </a:r>
            <a:endParaRPr lang="fr-FR" sz="1600" dirty="0">
              <a:solidFill>
                <a:prstClr val="white"/>
              </a:solidFill>
              <a:latin typeface="Kyiv*Type Sans Regular"/>
            </a:endParaRPr>
          </a:p>
        </p:txBody>
      </p:sp>
      <p:sp>
        <p:nvSpPr>
          <p:cNvPr id="22" name="ZoneTexte 21"/>
          <p:cNvSpPr txBox="1"/>
          <p:nvPr/>
        </p:nvSpPr>
        <p:spPr>
          <a:xfrm>
            <a:off x="9587723" y="5904751"/>
            <a:ext cx="1616246" cy="769441"/>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REGENERATING</a:t>
            </a:r>
          </a:p>
          <a:p>
            <a:r>
              <a:rPr lang="fr-FR" dirty="0"/>
              <a:t>BALANCING</a:t>
            </a:r>
          </a:p>
          <a:p>
            <a:r>
              <a:rPr lang="fr-FR" dirty="0"/>
              <a:t>REFRESHING</a:t>
            </a:r>
          </a:p>
          <a:p>
            <a:r>
              <a:rPr lang="fr-FR" dirty="0"/>
              <a:t>CALMING</a:t>
            </a:r>
          </a:p>
        </p:txBody>
      </p:sp>
      <p:pic>
        <p:nvPicPr>
          <p:cNvPr id="3074" name="Picture 2" descr="ingredient-acides-de-fru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786" y="5116768"/>
            <a:ext cx="544208" cy="7488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gredient-acide-hyaluroni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887" y="5158208"/>
            <a:ext cx="544209" cy="7465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gredient-mimosa-tenuifl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619608">
            <a:off x="6291594" y="4873528"/>
            <a:ext cx="1224365" cy="13499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ngredient-peptides-de-so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5567" y="5183529"/>
            <a:ext cx="1224365" cy="6959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gredient-huile-essentielle-de-lavan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5444" y="5205091"/>
            <a:ext cx="1224365" cy="6383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lpha-Contour, contour des yeux anti-rid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401" y="2151000"/>
            <a:ext cx="1767102" cy="391240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9381677" y="621508"/>
            <a:ext cx="2904754" cy="2537610"/>
            <a:chOff x="1019165" y="2304210"/>
            <a:chExt cx="2904754" cy="2537610"/>
          </a:xfrm>
        </p:grpSpPr>
        <p:pic>
          <p:nvPicPr>
            <p:cNvPr id="31" name="Imag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2"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6</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err="1">
                  <a:solidFill>
                    <a:srgbClr val="3E3E3E"/>
                  </a:solidFill>
                  <a:latin typeface="Roboto Light" panose="02000000000000000000" pitchFamily="2" charset="0"/>
                  <a:ea typeface="Roboto Light" panose="02000000000000000000" pitchFamily="2" charset="0"/>
                  <a:cs typeface="Roboto Mono"/>
                </a:rPr>
                <a:t>ingredients</a:t>
              </a:r>
              <a:r>
                <a:rPr lang="fr-FR" spc="30" dirty="0">
                  <a:solidFill>
                    <a:srgbClr val="3E3E3E"/>
                  </a:solidFill>
                  <a:latin typeface="Roboto Light" panose="02000000000000000000" pitchFamily="2" charset="0"/>
                  <a:ea typeface="Roboto Light" panose="02000000000000000000" pitchFamily="2" charset="0"/>
                  <a:cs typeface="Roboto Mono"/>
                </a:rPr>
                <a:t>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Of </a:t>
              </a:r>
              <a:r>
                <a:rPr lang="fr-FR" spc="30" dirty="0" err="1">
                  <a:solidFill>
                    <a:srgbClr val="3E3E3E"/>
                  </a:solidFill>
                  <a:latin typeface="Roboto Light" panose="02000000000000000000" pitchFamily="2" charset="0"/>
                  <a:ea typeface="Roboto Light" panose="02000000000000000000" pitchFamily="2" charset="0"/>
                  <a:cs typeface="Roboto Mono"/>
                </a:rPr>
                <a:t>natural</a:t>
              </a:r>
              <a:r>
                <a:rPr lang="fr-FR" spc="30" dirty="0">
                  <a:solidFill>
                    <a:srgbClr val="3E3E3E"/>
                  </a:solidFill>
                  <a:latin typeface="Roboto Light" panose="02000000000000000000" pitchFamily="2" charset="0"/>
                  <a:ea typeface="Roboto Light" panose="02000000000000000000" pitchFamily="2" charset="0"/>
                  <a:cs typeface="Roboto Mono"/>
                </a:rPr>
                <a:t> </a:t>
              </a:r>
              <a:r>
                <a:rPr lang="fr-FR" spc="30" dirty="0" err="1">
                  <a:solidFill>
                    <a:srgbClr val="3E3E3E"/>
                  </a:solidFill>
                  <a:latin typeface="Roboto Light" panose="02000000000000000000" pitchFamily="2" charset="0"/>
                  <a:ea typeface="Roboto Light" panose="02000000000000000000" pitchFamily="2" charset="0"/>
                  <a:cs typeface="Roboto Mono"/>
                </a:rPr>
                <a:t>origin</a:t>
              </a:r>
              <a:endParaRPr lang="fr-F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5" name="Rectangle 24"/>
          <p:cNvSpPr/>
          <p:nvPr/>
        </p:nvSpPr>
        <p:spPr>
          <a:xfrm>
            <a:off x="4199134" y="2995641"/>
            <a:ext cx="4435745" cy="1015663"/>
          </a:xfrm>
          <a:prstGeom prst="rect">
            <a:avLst/>
          </a:prstGeom>
        </p:spPr>
        <p:txBody>
          <a:bodyPr wrap="square">
            <a:spAutoFit/>
          </a:bodyPr>
          <a:lstStyle/>
          <a:p>
            <a:pPr algn="just"/>
            <a:r>
              <a:rPr lang="en-US" sz="2000" dirty="0">
                <a:solidFill>
                  <a:srgbClr val="3E3E3E"/>
                </a:solidFill>
                <a:latin typeface="Roboto Light" panose="02000000000000000000"/>
              </a:rPr>
              <a:t>Ideal as a 10-15 minute mask for immediate smoothing before an important meeting</a:t>
            </a:r>
          </a:p>
        </p:txBody>
      </p:sp>
      <p:pic>
        <p:nvPicPr>
          <p:cNvPr id="26" name="Image 25"/>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spTree>
    <p:extLst>
      <p:ext uri="{BB962C8B-B14F-4D97-AF65-F5344CB8AC3E}">
        <p14:creationId xmlns:p14="http://schemas.microsoft.com/office/powerpoint/2010/main" val="7278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1000"/>
                                        <p:tgtEl>
                                          <p:spTgt spid="3074"/>
                                        </p:tgtEl>
                                      </p:cBhvr>
                                    </p:animEffect>
                                    <p:anim calcmode="lin" valueType="num">
                                      <p:cBhvr>
                                        <p:cTn id="58" dur="1000" fill="hold"/>
                                        <p:tgtEl>
                                          <p:spTgt spid="3074"/>
                                        </p:tgtEl>
                                        <p:attrNameLst>
                                          <p:attrName>ppt_x</p:attrName>
                                        </p:attrNameLst>
                                      </p:cBhvr>
                                      <p:tavLst>
                                        <p:tav tm="0">
                                          <p:val>
                                            <p:strVal val="#ppt_x"/>
                                          </p:val>
                                        </p:tav>
                                        <p:tav tm="100000">
                                          <p:val>
                                            <p:strVal val="#ppt_x"/>
                                          </p:val>
                                        </p:tav>
                                      </p:tavLst>
                                    </p:anim>
                                    <p:anim calcmode="lin" valueType="num">
                                      <p:cBhvr>
                                        <p:cTn id="59" dur="1000" fill="hold"/>
                                        <p:tgtEl>
                                          <p:spTgt spid="30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6"/>
                                        </p:tgtEl>
                                        <p:attrNameLst>
                                          <p:attrName>style.visibility</p:attrName>
                                        </p:attrNameLst>
                                      </p:cBhvr>
                                      <p:to>
                                        <p:strVal val="visible"/>
                                      </p:to>
                                    </p:set>
                                    <p:animEffect transition="in" filter="fade">
                                      <p:cBhvr>
                                        <p:cTn id="62" dur="1000"/>
                                        <p:tgtEl>
                                          <p:spTgt spid="3076"/>
                                        </p:tgtEl>
                                      </p:cBhvr>
                                    </p:animEffect>
                                    <p:anim calcmode="lin" valueType="num">
                                      <p:cBhvr>
                                        <p:cTn id="63" dur="1000" fill="hold"/>
                                        <p:tgtEl>
                                          <p:spTgt spid="3076"/>
                                        </p:tgtEl>
                                        <p:attrNameLst>
                                          <p:attrName>ppt_x</p:attrName>
                                        </p:attrNameLst>
                                      </p:cBhvr>
                                      <p:tavLst>
                                        <p:tav tm="0">
                                          <p:val>
                                            <p:strVal val="#ppt_x"/>
                                          </p:val>
                                        </p:tav>
                                        <p:tav tm="100000">
                                          <p:val>
                                            <p:strVal val="#ppt_x"/>
                                          </p:val>
                                        </p:tav>
                                      </p:tavLst>
                                    </p:anim>
                                    <p:anim calcmode="lin" valueType="num">
                                      <p:cBhvr>
                                        <p:cTn id="64" dur="1000" fill="hold"/>
                                        <p:tgtEl>
                                          <p:spTgt spid="307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078"/>
                                        </p:tgtEl>
                                        <p:attrNameLst>
                                          <p:attrName>style.visibility</p:attrName>
                                        </p:attrNameLst>
                                      </p:cBhvr>
                                      <p:to>
                                        <p:strVal val="visible"/>
                                      </p:to>
                                    </p:set>
                                    <p:animEffect transition="in" filter="fade">
                                      <p:cBhvr>
                                        <p:cTn id="67" dur="1000"/>
                                        <p:tgtEl>
                                          <p:spTgt spid="3078"/>
                                        </p:tgtEl>
                                      </p:cBhvr>
                                    </p:animEffect>
                                    <p:anim calcmode="lin" valueType="num">
                                      <p:cBhvr>
                                        <p:cTn id="68" dur="1000" fill="hold"/>
                                        <p:tgtEl>
                                          <p:spTgt spid="3078"/>
                                        </p:tgtEl>
                                        <p:attrNameLst>
                                          <p:attrName>ppt_x</p:attrName>
                                        </p:attrNameLst>
                                      </p:cBhvr>
                                      <p:tavLst>
                                        <p:tav tm="0">
                                          <p:val>
                                            <p:strVal val="#ppt_x"/>
                                          </p:val>
                                        </p:tav>
                                        <p:tav tm="100000">
                                          <p:val>
                                            <p:strVal val="#ppt_x"/>
                                          </p:val>
                                        </p:tav>
                                      </p:tavLst>
                                    </p:anim>
                                    <p:anim calcmode="lin" valueType="num">
                                      <p:cBhvr>
                                        <p:cTn id="69" dur="1000" fill="hold"/>
                                        <p:tgtEl>
                                          <p:spTgt spid="307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80"/>
                                        </p:tgtEl>
                                        <p:attrNameLst>
                                          <p:attrName>style.visibility</p:attrName>
                                        </p:attrNameLst>
                                      </p:cBhvr>
                                      <p:to>
                                        <p:strVal val="visible"/>
                                      </p:to>
                                    </p:set>
                                    <p:animEffect transition="in" filter="fade">
                                      <p:cBhvr>
                                        <p:cTn id="72" dur="1000"/>
                                        <p:tgtEl>
                                          <p:spTgt spid="3080"/>
                                        </p:tgtEl>
                                      </p:cBhvr>
                                    </p:animEffect>
                                    <p:anim calcmode="lin" valueType="num">
                                      <p:cBhvr>
                                        <p:cTn id="73" dur="1000" fill="hold"/>
                                        <p:tgtEl>
                                          <p:spTgt spid="3080"/>
                                        </p:tgtEl>
                                        <p:attrNameLst>
                                          <p:attrName>ppt_x</p:attrName>
                                        </p:attrNameLst>
                                      </p:cBhvr>
                                      <p:tavLst>
                                        <p:tav tm="0">
                                          <p:val>
                                            <p:strVal val="#ppt_x"/>
                                          </p:val>
                                        </p:tav>
                                        <p:tav tm="100000">
                                          <p:val>
                                            <p:strVal val="#ppt_x"/>
                                          </p:val>
                                        </p:tav>
                                      </p:tavLst>
                                    </p:anim>
                                    <p:anim calcmode="lin" valueType="num">
                                      <p:cBhvr>
                                        <p:cTn id="74" dur="1000" fill="hold"/>
                                        <p:tgtEl>
                                          <p:spTgt spid="308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082"/>
                                        </p:tgtEl>
                                        <p:attrNameLst>
                                          <p:attrName>style.visibility</p:attrName>
                                        </p:attrNameLst>
                                      </p:cBhvr>
                                      <p:to>
                                        <p:strVal val="visible"/>
                                      </p:to>
                                    </p:set>
                                    <p:animEffect transition="in" filter="fade">
                                      <p:cBhvr>
                                        <p:cTn id="77" dur="1000"/>
                                        <p:tgtEl>
                                          <p:spTgt spid="3082"/>
                                        </p:tgtEl>
                                      </p:cBhvr>
                                    </p:animEffect>
                                    <p:anim calcmode="lin" valueType="num">
                                      <p:cBhvr>
                                        <p:cTn id="78" dur="1000" fill="hold"/>
                                        <p:tgtEl>
                                          <p:spTgt spid="3082"/>
                                        </p:tgtEl>
                                        <p:attrNameLst>
                                          <p:attrName>ppt_x</p:attrName>
                                        </p:attrNameLst>
                                      </p:cBhvr>
                                      <p:tavLst>
                                        <p:tav tm="0">
                                          <p:val>
                                            <p:strVal val="#ppt_x"/>
                                          </p:val>
                                        </p:tav>
                                        <p:tav tm="100000">
                                          <p:val>
                                            <p:strVal val="#ppt_x"/>
                                          </p:val>
                                        </p:tav>
                                      </p:tavLst>
                                    </p:anim>
                                    <p:anim calcmode="lin" valueType="num">
                                      <p:cBhvr>
                                        <p:cTn id="79"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t>Global anti-</a:t>
            </a:r>
            <a:r>
              <a:rPr lang="fr-FR" dirty="0" err="1"/>
              <a:t>aging</a:t>
            </a:r>
            <a:endParaRPr lang="fr-FR" dirty="0"/>
          </a:p>
        </p:txBody>
      </p:sp>
      <p:sp>
        <p:nvSpPr>
          <p:cNvPr id="18" name="ZoneTexte 17"/>
          <p:cNvSpPr txBox="1"/>
          <p:nvPr/>
        </p:nvSpPr>
        <p:spPr>
          <a:xfrm>
            <a:off x="295090" y="6163086"/>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R.15 ml</a:t>
            </a:r>
          </a:p>
        </p:txBody>
      </p:sp>
      <p:sp>
        <p:nvSpPr>
          <p:cNvPr id="29" name="Rectangle 28"/>
          <p:cNvSpPr/>
          <p:nvPr/>
        </p:nvSpPr>
        <p:spPr>
          <a:xfrm>
            <a:off x="3824747" y="4408227"/>
            <a:ext cx="181888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HYALURONIC ACID</a:t>
            </a:r>
            <a:endParaRPr lang="fr-FR" sz="1600" dirty="0">
              <a:solidFill>
                <a:prstClr val="white"/>
              </a:solidFill>
              <a:latin typeface="Kyiv*Type Sans Regular"/>
            </a:endParaRPr>
          </a:p>
        </p:txBody>
      </p:sp>
      <p:sp>
        <p:nvSpPr>
          <p:cNvPr id="33" name="Rectangle 32"/>
          <p:cNvSpPr/>
          <p:nvPr/>
        </p:nvSpPr>
        <p:spPr>
          <a:xfrm>
            <a:off x="5761358" y="4420345"/>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SILK TREE &amp; DIVINE HERB</a:t>
            </a:r>
            <a:endParaRPr lang="fr-FR" sz="1600" dirty="0">
              <a:solidFill>
                <a:prstClr val="white"/>
              </a:solidFill>
              <a:latin typeface="Kyiv*Type Sans Regular"/>
            </a:endParaRPr>
          </a:p>
        </p:txBody>
      </p:sp>
      <p:sp>
        <p:nvSpPr>
          <p:cNvPr id="37" name="Rectangle 36"/>
          <p:cNvSpPr/>
          <p:nvPr/>
        </p:nvSpPr>
        <p:spPr>
          <a:xfrm>
            <a:off x="7495329" y="4416777"/>
            <a:ext cx="2658605"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NATURAL PINK PIGMENTS &amp; ORGANIC SOFT FOCUS POWDER</a:t>
            </a:r>
            <a:endParaRPr lang="fr-FR" sz="1600" dirty="0">
              <a:solidFill>
                <a:prstClr val="white"/>
              </a:solidFill>
              <a:latin typeface="Kyiv*Type Sans Regular"/>
            </a:endParaRPr>
          </a:p>
        </p:txBody>
      </p:sp>
      <p:sp>
        <p:nvSpPr>
          <p:cNvPr id="53" name="Rectangle 52"/>
          <p:cNvSpPr/>
          <p:nvPr/>
        </p:nvSpPr>
        <p:spPr>
          <a:xfrm>
            <a:off x="1773643" y="4426846"/>
            <a:ext cx="1933375"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WHITE LUPIN</a:t>
            </a:r>
          </a:p>
          <a:p>
            <a:pPr algn="ctr" defTabSz="812786">
              <a:defRPr/>
            </a:pPr>
            <a:r>
              <a:rPr lang="fr-FR" sz="1600" dirty="0">
                <a:solidFill>
                  <a:srgbClr val="565655"/>
                </a:solidFill>
                <a:latin typeface="Kyiv*Type Sans Regular"/>
              </a:rPr>
              <a:t>&amp; ALFALFA</a:t>
            </a:r>
            <a:endParaRPr lang="fr-FR" sz="1600" dirty="0">
              <a:solidFill>
                <a:prstClr val="white"/>
              </a:solidFill>
              <a:latin typeface="Kyiv*Type Sans Regular"/>
            </a:endParaRPr>
          </a:p>
        </p:txBody>
      </p:sp>
      <p:sp>
        <p:nvSpPr>
          <p:cNvPr id="55" name="ZoneTexte 54"/>
          <p:cNvSpPr txBox="1"/>
          <p:nvPr/>
        </p:nvSpPr>
        <p:spPr>
          <a:xfrm>
            <a:off x="2004691" y="5966938"/>
            <a:ext cx="1436833" cy="261610"/>
          </a:xfrm>
          <a:prstGeom prst="rect">
            <a:avLst/>
          </a:prstGeom>
          <a:noFill/>
        </p:spPr>
        <p:txBody>
          <a:bodyPr wrap="square" rtlCol="0">
            <a:spAutoFit/>
          </a:bodyPr>
          <a:lstStyle/>
          <a:p>
            <a:pPr algn="ctr"/>
            <a:r>
              <a:rPr lang="fr-FR" sz="1100" dirty="0">
                <a:solidFill>
                  <a:srgbClr val="565655"/>
                </a:solidFill>
                <a:latin typeface="Kyiv*Type Sans Regular"/>
              </a:rPr>
              <a:t>ANTI-PUFFINESS</a:t>
            </a:r>
          </a:p>
        </p:txBody>
      </p:sp>
      <p:sp>
        <p:nvSpPr>
          <p:cNvPr id="56" name="ZoneTexte 55"/>
          <p:cNvSpPr txBox="1"/>
          <p:nvPr/>
        </p:nvSpPr>
        <p:spPr>
          <a:xfrm>
            <a:off x="4027388" y="5942719"/>
            <a:ext cx="1616244" cy="600164"/>
          </a:xfrm>
          <a:prstGeom prst="rect">
            <a:avLst/>
          </a:prstGeom>
          <a:noFill/>
        </p:spPr>
        <p:txBody>
          <a:bodyPr wrap="square" rtlCol="0">
            <a:spAutoFit/>
          </a:bodyPr>
          <a:lstStyle/>
          <a:p>
            <a:pPr algn="ctr"/>
            <a:r>
              <a:rPr lang="fr-FR" sz="1100" dirty="0">
                <a:solidFill>
                  <a:srgbClr val="565655"/>
                </a:solidFill>
                <a:latin typeface="Kyiv*Type Sans Regular"/>
              </a:rPr>
              <a:t>HYDRATING </a:t>
            </a:r>
          </a:p>
          <a:p>
            <a:pPr algn="ctr"/>
            <a:r>
              <a:rPr lang="fr-FR" sz="1100" dirty="0">
                <a:solidFill>
                  <a:srgbClr val="565655"/>
                </a:solidFill>
                <a:latin typeface="Kyiv*Type Sans Regular"/>
              </a:rPr>
              <a:t>RESTRUCTURING</a:t>
            </a:r>
          </a:p>
          <a:p>
            <a:pPr algn="ctr"/>
            <a:r>
              <a:rPr lang="fr-FR" sz="1100" dirty="0">
                <a:solidFill>
                  <a:srgbClr val="565655"/>
                </a:solidFill>
                <a:latin typeface="Kyiv*Type Sans Regular"/>
              </a:rPr>
              <a:t>REDENSIFYING</a:t>
            </a:r>
          </a:p>
        </p:txBody>
      </p:sp>
      <p:sp>
        <p:nvSpPr>
          <p:cNvPr id="61" name="ZoneTexte 60"/>
          <p:cNvSpPr txBox="1"/>
          <p:nvPr/>
        </p:nvSpPr>
        <p:spPr>
          <a:xfrm>
            <a:off x="5761358" y="5951401"/>
            <a:ext cx="1616244" cy="600164"/>
          </a:xfrm>
          <a:prstGeom prst="rect">
            <a:avLst/>
          </a:prstGeom>
          <a:noFill/>
        </p:spPr>
        <p:txBody>
          <a:bodyPr wrap="square" rtlCol="0">
            <a:spAutoFit/>
          </a:bodyPr>
          <a:lstStyle/>
          <a:p>
            <a:pPr algn="ctr"/>
            <a:r>
              <a:rPr lang="fr-FR" sz="1100" dirty="0">
                <a:solidFill>
                  <a:srgbClr val="565655"/>
                </a:solidFill>
                <a:latin typeface="Kyiv*Type Sans Regular"/>
              </a:rPr>
              <a:t>ANTI-DARK CIRCLES</a:t>
            </a:r>
          </a:p>
          <a:p>
            <a:pPr algn="ctr"/>
            <a:r>
              <a:rPr lang="fr-FR" sz="1100" dirty="0">
                <a:solidFill>
                  <a:srgbClr val="565655"/>
                </a:solidFill>
                <a:latin typeface="Kyiv*Type Sans Regular"/>
              </a:rPr>
              <a:t>UPPER EYELID </a:t>
            </a:r>
          </a:p>
          <a:p>
            <a:pPr algn="ctr"/>
            <a:r>
              <a:rPr lang="fr-FR" sz="1100" dirty="0">
                <a:solidFill>
                  <a:srgbClr val="565655"/>
                </a:solidFill>
                <a:latin typeface="Kyiv*Type Sans Regular"/>
              </a:rPr>
              <a:t>LIFT EFFECT</a:t>
            </a:r>
          </a:p>
        </p:txBody>
      </p:sp>
      <p:sp>
        <p:nvSpPr>
          <p:cNvPr id="62" name="ZoneTexte 61"/>
          <p:cNvSpPr txBox="1"/>
          <p:nvPr/>
        </p:nvSpPr>
        <p:spPr>
          <a:xfrm>
            <a:off x="7721474" y="5952900"/>
            <a:ext cx="2324307" cy="430887"/>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ILLUMINATING EFFECT</a:t>
            </a:r>
          </a:p>
          <a:p>
            <a:r>
              <a:rPr lang="fr-FR" dirty="0"/>
              <a:t>BLUR EFFECT</a:t>
            </a:r>
          </a:p>
        </p:txBody>
      </p:sp>
      <p:sp>
        <p:nvSpPr>
          <p:cNvPr id="41" name="Rectangle 40"/>
          <p:cNvSpPr/>
          <p:nvPr/>
        </p:nvSpPr>
        <p:spPr>
          <a:xfrm>
            <a:off x="1978847" y="333785"/>
            <a:ext cx="8234306"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EXCELLENCE CODE CONTOUR</a:t>
            </a:r>
          </a:p>
        </p:txBody>
      </p:sp>
      <p:sp>
        <p:nvSpPr>
          <p:cNvPr id="20" name="Rectangle 19"/>
          <p:cNvSpPr/>
          <p:nvPr/>
        </p:nvSpPr>
        <p:spPr>
          <a:xfrm>
            <a:off x="10256469" y="440822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RED ALGAE</a:t>
            </a:r>
            <a:endParaRPr lang="fr-FR" sz="1600" dirty="0">
              <a:solidFill>
                <a:prstClr val="white"/>
              </a:solidFill>
              <a:latin typeface="Kyiv*Type Sans Regular"/>
            </a:endParaRPr>
          </a:p>
        </p:txBody>
      </p:sp>
      <p:sp>
        <p:nvSpPr>
          <p:cNvPr id="22" name="ZoneTexte 21"/>
          <p:cNvSpPr txBox="1"/>
          <p:nvPr/>
        </p:nvSpPr>
        <p:spPr>
          <a:xfrm>
            <a:off x="10256467" y="5904751"/>
            <a:ext cx="1616246" cy="430887"/>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en-US" dirty="0"/>
              <a:t>BRIGHTNESS / EVEN COMPLEXION</a:t>
            </a:r>
          </a:p>
        </p:txBody>
      </p:sp>
      <p:pic>
        <p:nvPicPr>
          <p:cNvPr id="3076" name="Picture 4" descr="ingredient-acide-hyaluron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3043" y="5158208"/>
            <a:ext cx="544209" cy="7465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ngredient-Algue-rouge-palmaria-palm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266" y="5151085"/>
            <a:ext cx="1214648" cy="7526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gredient-pigments-naturels-roses-poudre-softfocus-b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280" y="5069115"/>
            <a:ext cx="1129434" cy="9942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gredient-arbre-a-soie-et-herbe-div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425" y="5183685"/>
            <a:ext cx="1361536" cy="9193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gredient-complexe-de-lupin-blanc-et-alfal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1105" y="5215393"/>
            <a:ext cx="1214648" cy="7267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xcellence Code Contours Yon-K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388" y="1644940"/>
            <a:ext cx="1266626" cy="441846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e 27"/>
          <p:cNvGrpSpPr/>
          <p:nvPr/>
        </p:nvGrpSpPr>
        <p:grpSpPr>
          <a:xfrm>
            <a:off x="9381677" y="621508"/>
            <a:ext cx="2904754" cy="2537610"/>
            <a:chOff x="1019165" y="2304210"/>
            <a:chExt cx="2904754" cy="2537610"/>
          </a:xfrm>
        </p:grpSpPr>
        <p:pic>
          <p:nvPicPr>
            <p:cNvPr id="30" name="Imag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1"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4</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err="1">
                  <a:solidFill>
                    <a:srgbClr val="3E3E3E"/>
                  </a:solidFill>
                  <a:latin typeface="Roboto Light" panose="02000000000000000000" pitchFamily="2" charset="0"/>
                  <a:ea typeface="Roboto Light" panose="02000000000000000000" pitchFamily="2" charset="0"/>
                  <a:cs typeface="Roboto Mono"/>
                </a:rPr>
                <a:t>ingredients</a:t>
              </a:r>
              <a:r>
                <a:rPr lang="fr-FR" spc="30" dirty="0">
                  <a:solidFill>
                    <a:srgbClr val="3E3E3E"/>
                  </a:solidFill>
                  <a:latin typeface="Roboto Light" panose="02000000000000000000" pitchFamily="2" charset="0"/>
                  <a:ea typeface="Roboto Light" panose="02000000000000000000" pitchFamily="2" charset="0"/>
                  <a:cs typeface="Roboto Mono"/>
                </a:rPr>
                <a:t>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Of </a:t>
              </a:r>
              <a:r>
                <a:rPr lang="fr-FR" spc="30" dirty="0" err="1">
                  <a:solidFill>
                    <a:srgbClr val="3E3E3E"/>
                  </a:solidFill>
                  <a:latin typeface="Roboto Light" panose="02000000000000000000" pitchFamily="2" charset="0"/>
                  <a:ea typeface="Roboto Light" panose="02000000000000000000" pitchFamily="2" charset="0"/>
                  <a:cs typeface="Roboto Mono"/>
                </a:rPr>
                <a:t>natural</a:t>
              </a:r>
              <a:r>
                <a:rPr lang="fr-FR" spc="30" dirty="0">
                  <a:solidFill>
                    <a:srgbClr val="3E3E3E"/>
                  </a:solidFill>
                  <a:latin typeface="Roboto Light" panose="02000000000000000000" pitchFamily="2" charset="0"/>
                  <a:ea typeface="Roboto Light" panose="02000000000000000000" pitchFamily="2" charset="0"/>
                  <a:cs typeface="Roboto Mono"/>
                </a:rPr>
                <a:t> </a:t>
              </a:r>
              <a:r>
                <a:rPr lang="fr-FR" spc="30" dirty="0" err="1">
                  <a:solidFill>
                    <a:srgbClr val="3E3E3E"/>
                  </a:solidFill>
                  <a:latin typeface="Roboto Light" panose="02000000000000000000" pitchFamily="2" charset="0"/>
                  <a:ea typeface="Roboto Light" panose="02000000000000000000" pitchFamily="2" charset="0"/>
                  <a:cs typeface="Roboto Mono"/>
                </a:rPr>
                <a:t>origin</a:t>
              </a:r>
              <a:endParaRPr lang="fr-F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5" name="Rectangle 24"/>
          <p:cNvSpPr/>
          <p:nvPr/>
        </p:nvSpPr>
        <p:spPr>
          <a:xfrm>
            <a:off x="4260580" y="2874155"/>
            <a:ext cx="3832698" cy="707886"/>
          </a:xfrm>
          <a:prstGeom prst="rect">
            <a:avLst/>
          </a:prstGeom>
        </p:spPr>
        <p:txBody>
          <a:bodyPr wrap="square">
            <a:spAutoFit/>
          </a:bodyPr>
          <a:lstStyle/>
          <a:p>
            <a:pPr algn="just"/>
            <a:r>
              <a:rPr lang="en-US" sz="2000" dirty="0">
                <a:solidFill>
                  <a:srgbClr val="3E3E3E"/>
                </a:solidFill>
                <a:latin typeface="Roboto Light" panose="02000000000000000000"/>
              </a:rPr>
              <a:t>High precision applicator with ice cube effect</a:t>
            </a:r>
            <a:endParaRPr lang="fr-FR" sz="2000" b="0" i="0" dirty="0">
              <a:solidFill>
                <a:srgbClr val="3E3E3E"/>
              </a:solidFill>
              <a:effectLst/>
              <a:latin typeface="Roboto Light" panose="02000000000000000000"/>
            </a:endParaRPr>
          </a:p>
        </p:txBody>
      </p:sp>
      <p:pic>
        <p:nvPicPr>
          <p:cNvPr id="26" name="Image 25"/>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spTree>
    <p:extLst>
      <p:ext uri="{BB962C8B-B14F-4D97-AF65-F5344CB8AC3E}">
        <p14:creationId xmlns:p14="http://schemas.microsoft.com/office/powerpoint/2010/main" val="136383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fade">
                                      <p:cBhvr>
                                        <p:cTn id="57" dur="1000"/>
                                        <p:tgtEl>
                                          <p:spTgt spid="3076"/>
                                        </p:tgtEl>
                                      </p:cBhvr>
                                    </p:animEffect>
                                    <p:anim calcmode="lin" valueType="num">
                                      <p:cBhvr>
                                        <p:cTn id="58" dur="1000" fill="hold"/>
                                        <p:tgtEl>
                                          <p:spTgt spid="3076"/>
                                        </p:tgtEl>
                                        <p:attrNameLst>
                                          <p:attrName>ppt_x</p:attrName>
                                        </p:attrNameLst>
                                      </p:cBhvr>
                                      <p:tavLst>
                                        <p:tav tm="0">
                                          <p:val>
                                            <p:strVal val="#ppt_x"/>
                                          </p:val>
                                        </p:tav>
                                        <p:tav tm="100000">
                                          <p:val>
                                            <p:strVal val="#ppt_x"/>
                                          </p:val>
                                        </p:tav>
                                      </p:tavLst>
                                    </p:anim>
                                    <p:anim calcmode="lin" valueType="num">
                                      <p:cBhvr>
                                        <p:cTn id="59" dur="1000" fill="hold"/>
                                        <p:tgtEl>
                                          <p:spTgt spid="30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98"/>
                                        </p:tgtEl>
                                        <p:attrNameLst>
                                          <p:attrName>style.visibility</p:attrName>
                                        </p:attrNameLst>
                                      </p:cBhvr>
                                      <p:to>
                                        <p:strVal val="visible"/>
                                      </p:to>
                                    </p:set>
                                    <p:animEffect transition="in" filter="fade">
                                      <p:cBhvr>
                                        <p:cTn id="62" dur="1000"/>
                                        <p:tgtEl>
                                          <p:spTgt spid="4098"/>
                                        </p:tgtEl>
                                      </p:cBhvr>
                                    </p:animEffect>
                                    <p:anim calcmode="lin" valueType="num">
                                      <p:cBhvr>
                                        <p:cTn id="63" dur="1000" fill="hold"/>
                                        <p:tgtEl>
                                          <p:spTgt spid="4098"/>
                                        </p:tgtEl>
                                        <p:attrNameLst>
                                          <p:attrName>ppt_x</p:attrName>
                                        </p:attrNameLst>
                                      </p:cBhvr>
                                      <p:tavLst>
                                        <p:tav tm="0">
                                          <p:val>
                                            <p:strVal val="#ppt_x"/>
                                          </p:val>
                                        </p:tav>
                                        <p:tav tm="100000">
                                          <p:val>
                                            <p:strVal val="#ppt_x"/>
                                          </p:val>
                                        </p:tav>
                                      </p:tavLst>
                                    </p:anim>
                                    <p:anim calcmode="lin" valueType="num">
                                      <p:cBhvr>
                                        <p:cTn id="64" dur="1000" fill="hold"/>
                                        <p:tgtEl>
                                          <p:spTgt spid="409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100"/>
                                        </p:tgtEl>
                                        <p:attrNameLst>
                                          <p:attrName>style.visibility</p:attrName>
                                        </p:attrNameLst>
                                      </p:cBhvr>
                                      <p:to>
                                        <p:strVal val="visible"/>
                                      </p:to>
                                    </p:set>
                                    <p:animEffect transition="in" filter="fade">
                                      <p:cBhvr>
                                        <p:cTn id="67" dur="1000"/>
                                        <p:tgtEl>
                                          <p:spTgt spid="4100"/>
                                        </p:tgtEl>
                                      </p:cBhvr>
                                    </p:animEffect>
                                    <p:anim calcmode="lin" valueType="num">
                                      <p:cBhvr>
                                        <p:cTn id="68" dur="1000" fill="hold"/>
                                        <p:tgtEl>
                                          <p:spTgt spid="4100"/>
                                        </p:tgtEl>
                                        <p:attrNameLst>
                                          <p:attrName>ppt_x</p:attrName>
                                        </p:attrNameLst>
                                      </p:cBhvr>
                                      <p:tavLst>
                                        <p:tav tm="0">
                                          <p:val>
                                            <p:strVal val="#ppt_x"/>
                                          </p:val>
                                        </p:tav>
                                        <p:tav tm="100000">
                                          <p:val>
                                            <p:strVal val="#ppt_x"/>
                                          </p:val>
                                        </p:tav>
                                      </p:tavLst>
                                    </p:anim>
                                    <p:anim calcmode="lin" valueType="num">
                                      <p:cBhvr>
                                        <p:cTn id="69" dur="1000" fill="hold"/>
                                        <p:tgtEl>
                                          <p:spTgt spid="410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02"/>
                                        </p:tgtEl>
                                        <p:attrNameLst>
                                          <p:attrName>style.visibility</p:attrName>
                                        </p:attrNameLst>
                                      </p:cBhvr>
                                      <p:to>
                                        <p:strVal val="visible"/>
                                      </p:to>
                                    </p:set>
                                    <p:animEffect transition="in" filter="fade">
                                      <p:cBhvr>
                                        <p:cTn id="72" dur="1000"/>
                                        <p:tgtEl>
                                          <p:spTgt spid="4102"/>
                                        </p:tgtEl>
                                      </p:cBhvr>
                                    </p:animEffect>
                                    <p:anim calcmode="lin" valueType="num">
                                      <p:cBhvr>
                                        <p:cTn id="73" dur="1000" fill="hold"/>
                                        <p:tgtEl>
                                          <p:spTgt spid="4102"/>
                                        </p:tgtEl>
                                        <p:attrNameLst>
                                          <p:attrName>ppt_x</p:attrName>
                                        </p:attrNameLst>
                                      </p:cBhvr>
                                      <p:tavLst>
                                        <p:tav tm="0">
                                          <p:val>
                                            <p:strVal val="#ppt_x"/>
                                          </p:val>
                                        </p:tav>
                                        <p:tav tm="100000">
                                          <p:val>
                                            <p:strVal val="#ppt_x"/>
                                          </p:val>
                                        </p:tav>
                                      </p:tavLst>
                                    </p:anim>
                                    <p:anim calcmode="lin" valueType="num">
                                      <p:cBhvr>
                                        <p:cTn id="74" dur="1000" fill="hold"/>
                                        <p:tgtEl>
                                          <p:spTgt spid="410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104"/>
                                        </p:tgtEl>
                                        <p:attrNameLst>
                                          <p:attrName>style.visibility</p:attrName>
                                        </p:attrNameLst>
                                      </p:cBhvr>
                                      <p:to>
                                        <p:strVal val="visible"/>
                                      </p:to>
                                    </p:set>
                                    <p:animEffect transition="in" filter="fade">
                                      <p:cBhvr>
                                        <p:cTn id="77" dur="1000"/>
                                        <p:tgtEl>
                                          <p:spTgt spid="4104"/>
                                        </p:tgtEl>
                                      </p:cBhvr>
                                    </p:animEffect>
                                    <p:anim calcmode="lin" valueType="num">
                                      <p:cBhvr>
                                        <p:cTn id="78" dur="1000" fill="hold"/>
                                        <p:tgtEl>
                                          <p:spTgt spid="4104"/>
                                        </p:tgtEl>
                                        <p:attrNameLst>
                                          <p:attrName>ppt_x</p:attrName>
                                        </p:attrNameLst>
                                      </p:cBhvr>
                                      <p:tavLst>
                                        <p:tav tm="0">
                                          <p:val>
                                            <p:strVal val="#ppt_x"/>
                                          </p:val>
                                        </p:tav>
                                        <p:tav tm="100000">
                                          <p:val>
                                            <p:strVal val="#ppt_x"/>
                                          </p:val>
                                        </p:tav>
                                      </p:tavLst>
                                    </p:anim>
                                    <p:anim calcmode="lin" valueType="num">
                                      <p:cBhvr>
                                        <p:cTn id="79"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err="1"/>
              <a:t>Draining</a:t>
            </a:r>
            <a:r>
              <a:rPr lang="fr-FR" dirty="0"/>
              <a:t>, </a:t>
            </a:r>
            <a:r>
              <a:rPr lang="fr-FR" dirty="0" err="1"/>
              <a:t>tonifying</a:t>
            </a:r>
            <a:endParaRPr lang="fr-FR" dirty="0"/>
          </a:p>
        </p:txBody>
      </p:sp>
      <p:sp>
        <p:nvSpPr>
          <p:cNvPr id="18" name="ZoneTexte 17"/>
          <p:cNvSpPr txBox="1"/>
          <p:nvPr/>
        </p:nvSpPr>
        <p:spPr>
          <a:xfrm>
            <a:off x="295090" y="6163086"/>
            <a:ext cx="1859223" cy="276999"/>
          </a:xfrm>
          <a:prstGeom prst="rect">
            <a:avLst/>
          </a:prstGeom>
          <a:noFill/>
        </p:spPr>
        <p:txBody>
          <a:bodyPr wrap="square" rtlCol="0">
            <a:spAutoFit/>
          </a:bodyPr>
          <a:lstStyle/>
          <a:p>
            <a:pPr algn="ctr"/>
            <a:r>
              <a:rPr lang="fr-FR" sz="1200" dirty="0">
                <a:solidFill>
                  <a:srgbClr val="565655"/>
                </a:solidFill>
                <a:latin typeface="Roboto Light" panose="02000000000000000000"/>
              </a:rPr>
              <a:t>R.15 ml</a:t>
            </a:r>
          </a:p>
        </p:txBody>
      </p:sp>
      <p:sp>
        <p:nvSpPr>
          <p:cNvPr id="29" name="Rectangle 28"/>
          <p:cNvSpPr/>
          <p:nvPr/>
        </p:nvSpPr>
        <p:spPr>
          <a:xfrm>
            <a:off x="3988060" y="4408227"/>
            <a:ext cx="161624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ORGANIC BEECH BUDS </a:t>
            </a:r>
            <a:endParaRPr lang="fr-FR" sz="1600" dirty="0">
              <a:solidFill>
                <a:prstClr val="white"/>
              </a:solidFill>
              <a:latin typeface="Kyiv*Type Sans Regular"/>
            </a:endParaRPr>
          </a:p>
        </p:txBody>
      </p:sp>
      <p:sp>
        <p:nvSpPr>
          <p:cNvPr id="33" name="Rectangle 32"/>
          <p:cNvSpPr/>
          <p:nvPr/>
        </p:nvSpPr>
        <p:spPr>
          <a:xfrm>
            <a:off x="5746156" y="4420345"/>
            <a:ext cx="19657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CHAMOMILE ESSENTIAL OIL</a:t>
            </a:r>
            <a:endParaRPr lang="fr-FR" sz="1600" dirty="0">
              <a:solidFill>
                <a:prstClr val="white"/>
              </a:solidFill>
              <a:latin typeface="Kyiv*Type Sans Regular"/>
            </a:endParaRPr>
          </a:p>
        </p:txBody>
      </p:sp>
      <p:sp>
        <p:nvSpPr>
          <p:cNvPr id="37" name="Rectangle 36"/>
          <p:cNvSpPr/>
          <p:nvPr/>
        </p:nvSpPr>
        <p:spPr>
          <a:xfrm>
            <a:off x="7829629" y="441677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SWEET ALMOND PROTEIN</a:t>
            </a:r>
            <a:endParaRPr lang="fr-FR" sz="1600" dirty="0">
              <a:solidFill>
                <a:prstClr val="white"/>
              </a:solidFill>
              <a:latin typeface="Kyiv*Type Sans Regular"/>
            </a:endParaRPr>
          </a:p>
        </p:txBody>
      </p:sp>
      <p:sp>
        <p:nvSpPr>
          <p:cNvPr id="53" name="Rectangle 52"/>
          <p:cNvSpPr/>
          <p:nvPr/>
        </p:nvSpPr>
        <p:spPr>
          <a:xfrm>
            <a:off x="2254087" y="442745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ARNICA</a:t>
            </a:r>
            <a:endParaRPr lang="fr-FR" sz="1600" dirty="0">
              <a:solidFill>
                <a:prstClr val="white"/>
              </a:solidFill>
              <a:latin typeface="Kyiv*Type Sans Regular"/>
            </a:endParaRPr>
          </a:p>
        </p:txBody>
      </p:sp>
      <p:sp>
        <p:nvSpPr>
          <p:cNvPr id="55" name="ZoneTexte 54"/>
          <p:cNvSpPr txBox="1"/>
          <p:nvPr/>
        </p:nvSpPr>
        <p:spPr>
          <a:xfrm>
            <a:off x="2343792" y="5935230"/>
            <a:ext cx="1436833" cy="261610"/>
          </a:xfrm>
          <a:prstGeom prst="rect">
            <a:avLst/>
          </a:prstGeom>
          <a:noFill/>
        </p:spPr>
        <p:txBody>
          <a:bodyPr wrap="square" rtlCol="0">
            <a:spAutoFit/>
          </a:bodyPr>
          <a:lstStyle/>
          <a:p>
            <a:pPr algn="ctr"/>
            <a:r>
              <a:rPr lang="fr-FR" sz="1100" dirty="0">
                <a:solidFill>
                  <a:srgbClr val="565655"/>
                </a:solidFill>
                <a:latin typeface="Kyiv*Type Sans Regular"/>
              </a:rPr>
              <a:t>DRAINING</a:t>
            </a:r>
          </a:p>
        </p:txBody>
      </p:sp>
      <p:sp>
        <p:nvSpPr>
          <p:cNvPr id="56" name="ZoneTexte 55"/>
          <p:cNvSpPr txBox="1"/>
          <p:nvPr/>
        </p:nvSpPr>
        <p:spPr>
          <a:xfrm>
            <a:off x="3988061" y="5942719"/>
            <a:ext cx="1616244" cy="430887"/>
          </a:xfrm>
          <a:prstGeom prst="rect">
            <a:avLst/>
          </a:prstGeom>
          <a:noFill/>
        </p:spPr>
        <p:txBody>
          <a:bodyPr wrap="square" rtlCol="0">
            <a:spAutoFit/>
          </a:bodyPr>
          <a:lstStyle/>
          <a:p>
            <a:pPr algn="ctr"/>
            <a:r>
              <a:rPr lang="fr-FR" sz="1100" dirty="0">
                <a:solidFill>
                  <a:srgbClr val="565655"/>
                </a:solidFill>
                <a:latin typeface="Kyiv*Type Sans Regular"/>
              </a:rPr>
              <a:t>REGENERATING</a:t>
            </a:r>
          </a:p>
          <a:p>
            <a:pPr algn="ctr"/>
            <a:r>
              <a:rPr lang="fr-FR" sz="1100" dirty="0">
                <a:solidFill>
                  <a:srgbClr val="565655"/>
                </a:solidFill>
                <a:latin typeface="Kyiv*Type Sans Regular"/>
              </a:rPr>
              <a:t>HYDRATING</a:t>
            </a:r>
          </a:p>
        </p:txBody>
      </p:sp>
      <p:sp>
        <p:nvSpPr>
          <p:cNvPr id="61" name="ZoneTexte 60"/>
          <p:cNvSpPr txBox="1"/>
          <p:nvPr/>
        </p:nvSpPr>
        <p:spPr>
          <a:xfrm>
            <a:off x="5958008" y="5935227"/>
            <a:ext cx="1616244" cy="261610"/>
          </a:xfrm>
          <a:prstGeom prst="rect">
            <a:avLst/>
          </a:prstGeom>
          <a:noFill/>
        </p:spPr>
        <p:txBody>
          <a:bodyPr wrap="square" rtlCol="0">
            <a:spAutoFit/>
          </a:bodyPr>
          <a:lstStyle/>
          <a:p>
            <a:pPr algn="ctr"/>
            <a:r>
              <a:rPr lang="fr-FR" sz="1100" dirty="0">
                <a:solidFill>
                  <a:srgbClr val="565655"/>
                </a:solidFill>
                <a:latin typeface="Kyiv*Type Sans Regular"/>
              </a:rPr>
              <a:t>DECONGESTING</a:t>
            </a:r>
          </a:p>
        </p:txBody>
      </p:sp>
      <p:sp>
        <p:nvSpPr>
          <p:cNvPr id="62" name="ZoneTexte 61"/>
          <p:cNvSpPr txBox="1"/>
          <p:nvPr/>
        </p:nvSpPr>
        <p:spPr>
          <a:xfrm>
            <a:off x="7829627" y="5913301"/>
            <a:ext cx="1616246" cy="261610"/>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SMOOTHING</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GEL YEUX</a:t>
            </a:r>
          </a:p>
        </p:txBody>
      </p:sp>
      <p:sp>
        <p:nvSpPr>
          <p:cNvPr id="20" name="Rectangle 19"/>
          <p:cNvSpPr/>
          <p:nvPr/>
        </p:nvSpPr>
        <p:spPr>
          <a:xfrm>
            <a:off x="9587725" y="4408227"/>
            <a:ext cx="2260146"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PEPPER MINT ESSENTIAL OIL</a:t>
            </a:r>
            <a:endParaRPr lang="fr-FR" sz="1600" dirty="0">
              <a:solidFill>
                <a:prstClr val="white"/>
              </a:solidFill>
              <a:latin typeface="Kyiv*Type Sans Regular"/>
            </a:endParaRPr>
          </a:p>
        </p:txBody>
      </p:sp>
      <p:sp>
        <p:nvSpPr>
          <p:cNvPr id="22" name="ZoneTexte 21"/>
          <p:cNvSpPr txBox="1"/>
          <p:nvPr/>
        </p:nvSpPr>
        <p:spPr>
          <a:xfrm>
            <a:off x="9882689" y="5904751"/>
            <a:ext cx="1709850" cy="261610"/>
          </a:xfrm>
          <a:prstGeom prst="rect">
            <a:avLst/>
          </a:prstGeom>
          <a:noFill/>
        </p:spPr>
        <p:txBody>
          <a:bodyPr wrap="square" rtlCol="0">
            <a:spAutoFit/>
          </a:bodyPr>
          <a:lstStyle>
            <a:defPPr>
              <a:defRPr lang="fr-FR"/>
            </a:defPPr>
            <a:lvl1pPr algn="ctr">
              <a:defRPr sz="1100">
                <a:solidFill>
                  <a:srgbClr val="565655"/>
                </a:solidFill>
                <a:latin typeface="Kyiv*Type Sans Regular"/>
              </a:defRPr>
            </a:lvl1pPr>
          </a:lstStyle>
          <a:p>
            <a:r>
              <a:rPr lang="fr-FR" dirty="0"/>
              <a:t>REFRESHING</a:t>
            </a:r>
          </a:p>
        </p:txBody>
      </p:sp>
      <p:pic>
        <p:nvPicPr>
          <p:cNvPr id="5122" name="Picture 2" descr="Gel Contour des Yeux Homme Yon-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45" y="2198995"/>
            <a:ext cx="1822712" cy="38644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gredient-bourgeons-de-hetre-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056" y="5164433"/>
            <a:ext cx="1306252" cy="7536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ngredient-huile-essentielle-de-camom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004" y="5069660"/>
            <a:ext cx="1306252" cy="94340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ngredient-huile-essentielle-de-menthe-poiv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3014" y="5122566"/>
            <a:ext cx="1306252" cy="83734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ngredient-proteine-d-amande-dou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86591">
            <a:off x="8081758" y="5162101"/>
            <a:ext cx="1111983" cy="1149999"/>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9381677" y="621508"/>
            <a:ext cx="2904754" cy="2537610"/>
            <a:chOff x="1019165" y="2304210"/>
            <a:chExt cx="2904754" cy="2537610"/>
          </a:xfrm>
        </p:grpSpPr>
        <p:pic>
          <p:nvPicPr>
            <p:cNvPr id="31" name="Imag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2"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4</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err="1">
                  <a:solidFill>
                    <a:srgbClr val="3E3E3E"/>
                  </a:solidFill>
                  <a:latin typeface="Roboto Light" panose="02000000000000000000" pitchFamily="2" charset="0"/>
                  <a:ea typeface="Roboto Light" panose="02000000000000000000" pitchFamily="2" charset="0"/>
                  <a:cs typeface="Roboto Mono"/>
                </a:rPr>
                <a:t>ingredients</a:t>
              </a:r>
              <a:r>
                <a:rPr lang="fr-FR" spc="30" dirty="0">
                  <a:solidFill>
                    <a:srgbClr val="3E3E3E"/>
                  </a:solidFill>
                  <a:latin typeface="Roboto Light" panose="02000000000000000000" pitchFamily="2" charset="0"/>
                  <a:ea typeface="Roboto Light" panose="02000000000000000000" pitchFamily="2" charset="0"/>
                  <a:cs typeface="Roboto Mono"/>
                </a:rPr>
                <a:t>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Of </a:t>
              </a:r>
              <a:r>
                <a:rPr lang="fr-FR" spc="30" dirty="0" err="1">
                  <a:solidFill>
                    <a:srgbClr val="3E3E3E"/>
                  </a:solidFill>
                  <a:latin typeface="Roboto Light" panose="02000000000000000000" pitchFamily="2" charset="0"/>
                  <a:ea typeface="Roboto Light" panose="02000000000000000000" pitchFamily="2" charset="0"/>
                  <a:cs typeface="Roboto Mono"/>
                </a:rPr>
                <a:t>natural</a:t>
              </a:r>
              <a:r>
                <a:rPr lang="fr-FR" spc="30" dirty="0">
                  <a:solidFill>
                    <a:srgbClr val="3E3E3E"/>
                  </a:solidFill>
                  <a:latin typeface="Roboto Light" panose="02000000000000000000" pitchFamily="2" charset="0"/>
                  <a:ea typeface="Roboto Light" panose="02000000000000000000" pitchFamily="2" charset="0"/>
                  <a:cs typeface="Roboto Mono"/>
                </a:rPr>
                <a:t> </a:t>
              </a:r>
              <a:r>
                <a:rPr lang="fr-FR" spc="30" dirty="0" err="1">
                  <a:solidFill>
                    <a:srgbClr val="3E3E3E"/>
                  </a:solidFill>
                  <a:latin typeface="Roboto Light" panose="02000000000000000000" pitchFamily="2" charset="0"/>
                  <a:ea typeface="Roboto Light" panose="02000000000000000000" pitchFamily="2" charset="0"/>
                  <a:cs typeface="Roboto Mono"/>
                </a:rPr>
                <a:t>origin</a:t>
              </a:r>
              <a:endParaRPr lang="fr-F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5" name="Rectangle 24"/>
          <p:cNvSpPr/>
          <p:nvPr/>
        </p:nvSpPr>
        <p:spPr>
          <a:xfrm>
            <a:off x="4137183" y="2829414"/>
            <a:ext cx="4203970" cy="707886"/>
          </a:xfrm>
          <a:prstGeom prst="rect">
            <a:avLst/>
          </a:prstGeom>
        </p:spPr>
        <p:txBody>
          <a:bodyPr wrap="square">
            <a:spAutoFit/>
          </a:bodyPr>
          <a:lstStyle/>
          <a:p>
            <a:pPr algn="just"/>
            <a:r>
              <a:rPr lang="en-US" sz="2000" dirty="0">
                <a:solidFill>
                  <a:srgbClr val="3E3E3E"/>
                </a:solidFill>
                <a:latin typeface="Roboto Light" panose="02000000000000000000"/>
              </a:rPr>
              <a:t>We love its refreshing gel texture and its energizing scent</a:t>
            </a:r>
          </a:p>
        </p:txBody>
      </p:sp>
      <p:pic>
        <p:nvPicPr>
          <p:cNvPr id="26" name="Image 25"/>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pic>
        <p:nvPicPr>
          <p:cNvPr id="27" name="Image 26">
            <a:extLst>
              <a:ext uri="{FF2B5EF4-FFF2-40B4-BE49-F238E27FC236}">
                <a16:creationId xmlns:a16="http://schemas.microsoft.com/office/drawing/2014/main" id="{0B87C643-888A-4E25-AB8A-BEFD59D8D10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3937" t="14779" r="2309"/>
          <a:stretch/>
        </p:blipFill>
        <p:spPr>
          <a:xfrm>
            <a:off x="2616205" y="5083032"/>
            <a:ext cx="900000" cy="916408"/>
          </a:xfrm>
          <a:prstGeom prst="ellipse">
            <a:avLst/>
          </a:prstGeom>
          <a:ln>
            <a:noFill/>
          </a:ln>
          <a:effectLst/>
        </p:spPr>
      </p:pic>
    </p:spTree>
    <p:extLst>
      <p:ext uri="{BB962C8B-B14F-4D97-AF65-F5344CB8AC3E}">
        <p14:creationId xmlns:p14="http://schemas.microsoft.com/office/powerpoint/2010/main" val="2378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126"/>
                                        </p:tgtEl>
                                        <p:attrNameLst>
                                          <p:attrName>style.visibility</p:attrName>
                                        </p:attrNameLst>
                                      </p:cBhvr>
                                      <p:to>
                                        <p:strVal val="visible"/>
                                      </p:to>
                                    </p:set>
                                    <p:animEffect transition="in" filter="fade">
                                      <p:cBhvr>
                                        <p:cTn id="57" dur="1000"/>
                                        <p:tgtEl>
                                          <p:spTgt spid="5126"/>
                                        </p:tgtEl>
                                      </p:cBhvr>
                                    </p:animEffect>
                                    <p:anim calcmode="lin" valueType="num">
                                      <p:cBhvr>
                                        <p:cTn id="58" dur="1000" fill="hold"/>
                                        <p:tgtEl>
                                          <p:spTgt spid="5126"/>
                                        </p:tgtEl>
                                        <p:attrNameLst>
                                          <p:attrName>ppt_x</p:attrName>
                                        </p:attrNameLst>
                                      </p:cBhvr>
                                      <p:tavLst>
                                        <p:tav tm="0">
                                          <p:val>
                                            <p:strVal val="#ppt_x"/>
                                          </p:val>
                                        </p:tav>
                                        <p:tav tm="100000">
                                          <p:val>
                                            <p:strVal val="#ppt_x"/>
                                          </p:val>
                                        </p:tav>
                                      </p:tavLst>
                                    </p:anim>
                                    <p:anim calcmode="lin" valueType="num">
                                      <p:cBhvr>
                                        <p:cTn id="59" dur="1000" fill="hold"/>
                                        <p:tgtEl>
                                          <p:spTgt spid="51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128"/>
                                        </p:tgtEl>
                                        <p:attrNameLst>
                                          <p:attrName>style.visibility</p:attrName>
                                        </p:attrNameLst>
                                      </p:cBhvr>
                                      <p:to>
                                        <p:strVal val="visible"/>
                                      </p:to>
                                    </p:set>
                                    <p:animEffect transition="in" filter="fade">
                                      <p:cBhvr>
                                        <p:cTn id="62" dur="1000"/>
                                        <p:tgtEl>
                                          <p:spTgt spid="5128"/>
                                        </p:tgtEl>
                                      </p:cBhvr>
                                    </p:animEffect>
                                    <p:anim calcmode="lin" valueType="num">
                                      <p:cBhvr>
                                        <p:cTn id="63" dur="1000" fill="hold"/>
                                        <p:tgtEl>
                                          <p:spTgt spid="5128"/>
                                        </p:tgtEl>
                                        <p:attrNameLst>
                                          <p:attrName>ppt_x</p:attrName>
                                        </p:attrNameLst>
                                      </p:cBhvr>
                                      <p:tavLst>
                                        <p:tav tm="0">
                                          <p:val>
                                            <p:strVal val="#ppt_x"/>
                                          </p:val>
                                        </p:tav>
                                        <p:tav tm="100000">
                                          <p:val>
                                            <p:strVal val="#ppt_x"/>
                                          </p:val>
                                        </p:tav>
                                      </p:tavLst>
                                    </p:anim>
                                    <p:anim calcmode="lin" valueType="num">
                                      <p:cBhvr>
                                        <p:cTn id="64" dur="1000" fill="hold"/>
                                        <p:tgtEl>
                                          <p:spTgt spid="512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130"/>
                                        </p:tgtEl>
                                        <p:attrNameLst>
                                          <p:attrName>style.visibility</p:attrName>
                                        </p:attrNameLst>
                                      </p:cBhvr>
                                      <p:to>
                                        <p:strVal val="visible"/>
                                      </p:to>
                                    </p:set>
                                    <p:animEffect transition="in" filter="fade">
                                      <p:cBhvr>
                                        <p:cTn id="67" dur="1000"/>
                                        <p:tgtEl>
                                          <p:spTgt spid="5130"/>
                                        </p:tgtEl>
                                      </p:cBhvr>
                                    </p:animEffect>
                                    <p:anim calcmode="lin" valueType="num">
                                      <p:cBhvr>
                                        <p:cTn id="68" dur="1000" fill="hold"/>
                                        <p:tgtEl>
                                          <p:spTgt spid="5130"/>
                                        </p:tgtEl>
                                        <p:attrNameLst>
                                          <p:attrName>ppt_x</p:attrName>
                                        </p:attrNameLst>
                                      </p:cBhvr>
                                      <p:tavLst>
                                        <p:tav tm="0">
                                          <p:val>
                                            <p:strVal val="#ppt_x"/>
                                          </p:val>
                                        </p:tav>
                                        <p:tav tm="100000">
                                          <p:val>
                                            <p:strVal val="#ppt_x"/>
                                          </p:val>
                                        </p:tav>
                                      </p:tavLst>
                                    </p:anim>
                                    <p:anim calcmode="lin" valueType="num">
                                      <p:cBhvr>
                                        <p:cTn id="69" dur="1000" fill="hold"/>
                                        <p:tgtEl>
                                          <p:spTgt spid="51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132"/>
                                        </p:tgtEl>
                                        <p:attrNameLst>
                                          <p:attrName>style.visibility</p:attrName>
                                        </p:attrNameLst>
                                      </p:cBhvr>
                                      <p:to>
                                        <p:strVal val="visible"/>
                                      </p:to>
                                    </p:set>
                                    <p:animEffect transition="in" filter="fade">
                                      <p:cBhvr>
                                        <p:cTn id="72" dur="1000"/>
                                        <p:tgtEl>
                                          <p:spTgt spid="5132"/>
                                        </p:tgtEl>
                                      </p:cBhvr>
                                    </p:animEffect>
                                    <p:anim calcmode="lin" valueType="num">
                                      <p:cBhvr>
                                        <p:cTn id="73" dur="1000" fill="hold"/>
                                        <p:tgtEl>
                                          <p:spTgt spid="5132"/>
                                        </p:tgtEl>
                                        <p:attrNameLst>
                                          <p:attrName>ppt_x</p:attrName>
                                        </p:attrNameLst>
                                      </p:cBhvr>
                                      <p:tavLst>
                                        <p:tav tm="0">
                                          <p:val>
                                            <p:strVal val="#ppt_x"/>
                                          </p:val>
                                        </p:tav>
                                        <p:tav tm="100000">
                                          <p:val>
                                            <p:strVal val="#ppt_x"/>
                                          </p:val>
                                        </p:tav>
                                      </p:tavLst>
                                    </p:anim>
                                    <p:anim calcmode="lin" valueType="num">
                                      <p:cBhvr>
                                        <p:cTn id="74" dur="1000" fill="hold"/>
                                        <p:tgtEl>
                                          <p:spTgt spid="513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0" grpId="0" animBg="1"/>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2FADD408-462A-40D3-91A7-9AA3C6EC58AD}"/>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3E3E3E"/>
                </a:solidFill>
                <a:latin typeface="KyivType Sans2" panose="00000500000000000000" pitchFamily="50" charset="0"/>
              </a:rPr>
              <a:t>APPLICATION TIPS</a:t>
            </a:r>
            <a:endParaRPr lang="fr-FR" sz="3600" dirty="0">
              <a:solidFill>
                <a:srgbClr val="3E3E3E"/>
              </a:solidFill>
              <a:latin typeface="KyivType Sans2" panose="00000500000000000000" pitchFamily="50" charset="0"/>
            </a:endParaRPr>
          </a:p>
        </p:txBody>
      </p:sp>
      <p:pic>
        <p:nvPicPr>
          <p:cNvPr id="4" name="Image 3">
            <a:extLst>
              <a:ext uri="{FF2B5EF4-FFF2-40B4-BE49-F238E27FC236}">
                <a16:creationId xmlns:a16="http://schemas.microsoft.com/office/drawing/2014/main" id="{62199353-8F5D-4E07-BBD8-2EDA4C2B358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16323" t="30866" r="67132" b="38961"/>
          <a:stretch/>
        </p:blipFill>
        <p:spPr>
          <a:xfrm>
            <a:off x="4006570" y="2895962"/>
            <a:ext cx="4105836" cy="2244524"/>
          </a:xfrm>
          <a:prstGeom prst="rect">
            <a:avLst/>
          </a:prstGeom>
        </p:spPr>
      </p:pic>
      <p:sp>
        <p:nvSpPr>
          <p:cNvPr id="5" name="Rectangle à coins arrondis 18">
            <a:extLst>
              <a:ext uri="{FF2B5EF4-FFF2-40B4-BE49-F238E27FC236}">
                <a16:creationId xmlns:a16="http://schemas.microsoft.com/office/drawing/2014/main" id="{1EF1751C-B8DD-46B7-A0F4-D02F6C87D6E9}"/>
              </a:ext>
            </a:extLst>
          </p:cNvPr>
          <p:cNvSpPr/>
          <p:nvPr/>
        </p:nvSpPr>
        <p:spPr>
          <a:xfrm>
            <a:off x="3354888" y="1388017"/>
            <a:ext cx="5409200" cy="584775"/>
          </a:xfrm>
          <a:prstGeom prst="rect">
            <a:avLst/>
          </a:prstGeom>
          <a:solidFill>
            <a:srgbClr val="FCF1E8"/>
          </a:solidFill>
          <a:ln w="3175">
            <a:solidFill>
              <a:srgbClr val="F7DECA"/>
            </a:solidFill>
          </a:ln>
        </p:spPr>
        <p:txBody>
          <a:bodyPr wrap="square" rtlCol="0">
            <a:spAutoFit/>
          </a:bodyPr>
          <a:lstStyle/>
          <a:p>
            <a:pPr algn="just"/>
            <a:r>
              <a:rPr lang="en-US" altLang="fr-FR" sz="1600" dirty="0">
                <a:latin typeface="Roboto Light" panose="02000000000000000000" pitchFamily="2" charset="0"/>
                <a:ea typeface="Roboto Light" panose="02000000000000000000" pitchFamily="2" charset="0"/>
              </a:rPr>
              <a:t>Morning and evening, cleanse face and neck with your YON-KA cleanser and then mist with your Lotion YON-KA.</a:t>
            </a:r>
            <a:endParaRPr lang="fr-FR" altLang="fr-FR" sz="1600" dirty="0">
              <a:solidFill>
                <a:schemeClr val="tx1"/>
              </a:solidFill>
              <a:latin typeface="Roboto Light" panose="02000000000000000000" pitchFamily="2" charset="0"/>
              <a:ea typeface="Roboto Light" panose="02000000000000000000" pitchFamily="2" charset="0"/>
            </a:endParaRPr>
          </a:p>
        </p:txBody>
      </p:sp>
      <p:pic>
        <p:nvPicPr>
          <p:cNvPr id="7" name="Image 6">
            <a:extLst>
              <a:ext uri="{FF2B5EF4-FFF2-40B4-BE49-F238E27FC236}">
                <a16:creationId xmlns:a16="http://schemas.microsoft.com/office/drawing/2014/main" id="{5740FF4A-18D2-4906-9EE4-3473A04F70D1}"/>
              </a:ext>
            </a:extLst>
          </p:cNvPr>
          <p:cNvPicPr>
            <a:picLocks noChangeAspect="1"/>
          </p:cNvPicPr>
          <p:nvPr/>
        </p:nvPicPr>
        <p:blipFill rotWithShape="1">
          <a:blip r:embed="rId5"/>
          <a:srcRect l="19522" t="33074" r="70882" b="25346"/>
          <a:stretch/>
        </p:blipFill>
        <p:spPr>
          <a:xfrm>
            <a:off x="1175801" y="2702959"/>
            <a:ext cx="1876681" cy="2437527"/>
          </a:xfrm>
          <a:prstGeom prst="rect">
            <a:avLst/>
          </a:prstGeom>
        </p:spPr>
      </p:pic>
      <p:sp>
        <p:nvSpPr>
          <p:cNvPr id="8" name="ZoneTexte 7">
            <a:extLst>
              <a:ext uri="{FF2B5EF4-FFF2-40B4-BE49-F238E27FC236}">
                <a16:creationId xmlns:a16="http://schemas.microsoft.com/office/drawing/2014/main" id="{4B15B9FD-8C49-43C4-AF8D-A4C47261B146}"/>
              </a:ext>
            </a:extLst>
          </p:cNvPr>
          <p:cNvSpPr txBox="1"/>
          <p:nvPr/>
        </p:nvSpPr>
        <p:spPr>
          <a:xfrm>
            <a:off x="600891" y="5226884"/>
            <a:ext cx="2952206" cy="523220"/>
          </a:xfrm>
          <a:prstGeom prst="rect">
            <a:avLst/>
          </a:prstGeom>
          <a:noFill/>
        </p:spPr>
        <p:txBody>
          <a:bodyPr wrap="square" rtlCol="0">
            <a:spAutoFit/>
          </a:bodyPr>
          <a:lstStyle/>
          <a:p>
            <a:pPr algn="ctr"/>
            <a:r>
              <a:rPr lang="fr-FR" sz="1400" b="1" dirty="0" err="1">
                <a:solidFill>
                  <a:srgbClr val="565655"/>
                </a:solidFill>
                <a:latin typeface="Kyiv*Type Sans Regular"/>
              </a:rPr>
              <a:t>Take</a:t>
            </a:r>
            <a:r>
              <a:rPr lang="fr-FR" sz="1400" b="1" dirty="0">
                <a:solidFill>
                  <a:srgbClr val="565655"/>
                </a:solidFill>
                <a:latin typeface="Kyiv*Type Sans Regular"/>
              </a:rPr>
              <a:t> </a:t>
            </a:r>
            <a:r>
              <a:rPr lang="fr-FR" sz="1400" b="1" dirty="0" err="1">
                <a:solidFill>
                  <a:srgbClr val="565655"/>
                </a:solidFill>
                <a:latin typeface="Kyiv*Type Sans Regular"/>
              </a:rPr>
              <a:t>just</a:t>
            </a:r>
            <a:r>
              <a:rPr lang="fr-FR" sz="1400" b="1" dirty="0">
                <a:solidFill>
                  <a:srgbClr val="565655"/>
                </a:solidFill>
                <a:latin typeface="Kyiv*Type Sans Regular"/>
              </a:rPr>
              <a:t> the </a:t>
            </a:r>
            <a:r>
              <a:rPr lang="fr-FR" sz="1400" b="1" dirty="0" err="1">
                <a:solidFill>
                  <a:srgbClr val="565655"/>
                </a:solidFill>
                <a:latin typeface="Kyiv*Type Sans Regular"/>
              </a:rPr>
              <a:t>rigt</a:t>
            </a:r>
            <a:r>
              <a:rPr lang="fr-FR" sz="1400" b="1" dirty="0">
                <a:solidFill>
                  <a:srgbClr val="565655"/>
                </a:solidFill>
                <a:latin typeface="Kyiv*Type Sans Regular"/>
              </a:rPr>
              <a:t> </a:t>
            </a:r>
            <a:r>
              <a:rPr lang="fr-FR" sz="1400" b="1" dirty="0" err="1">
                <a:solidFill>
                  <a:srgbClr val="565655"/>
                </a:solidFill>
                <a:latin typeface="Kyiv*Type Sans Regular"/>
              </a:rPr>
              <a:t>amount</a:t>
            </a:r>
            <a:endParaRPr lang="fr-FR" sz="1400" b="1" dirty="0">
              <a:solidFill>
                <a:srgbClr val="565655"/>
              </a:solidFill>
              <a:latin typeface="Kyiv*Type Sans Regular"/>
            </a:endParaRPr>
          </a:p>
          <a:p>
            <a:pPr algn="ctr"/>
            <a:r>
              <a:rPr lang="fr-FR" sz="1400" dirty="0">
                <a:solidFill>
                  <a:srgbClr val="565655"/>
                </a:solidFill>
                <a:latin typeface="Kyiv*Type Sans Regular"/>
              </a:rPr>
              <a:t>= a grain of </a:t>
            </a:r>
            <a:r>
              <a:rPr lang="fr-FR" sz="1400" dirty="0" err="1">
                <a:solidFill>
                  <a:srgbClr val="565655"/>
                </a:solidFill>
                <a:latin typeface="Kyiv*Type Sans Regular"/>
              </a:rPr>
              <a:t>rice</a:t>
            </a:r>
            <a:r>
              <a:rPr lang="fr-FR" sz="1400" dirty="0">
                <a:solidFill>
                  <a:srgbClr val="565655"/>
                </a:solidFill>
                <a:latin typeface="Kyiv*Type Sans Regular"/>
              </a:rPr>
              <a:t> for </a:t>
            </a:r>
            <a:r>
              <a:rPr lang="fr-FR" sz="1400" dirty="0" err="1">
                <a:solidFill>
                  <a:srgbClr val="565655"/>
                </a:solidFill>
                <a:latin typeface="Kyiv*Type Sans Regular"/>
              </a:rPr>
              <a:t>both</a:t>
            </a:r>
            <a:r>
              <a:rPr lang="fr-FR" sz="1400" dirty="0">
                <a:solidFill>
                  <a:srgbClr val="565655"/>
                </a:solidFill>
                <a:latin typeface="Kyiv*Type Sans Regular"/>
              </a:rPr>
              <a:t> </a:t>
            </a:r>
            <a:r>
              <a:rPr lang="fr-FR" sz="1400" dirty="0" err="1">
                <a:solidFill>
                  <a:srgbClr val="565655"/>
                </a:solidFill>
                <a:latin typeface="Kyiv*Type Sans Regular"/>
              </a:rPr>
              <a:t>eyes</a:t>
            </a:r>
            <a:endParaRPr lang="fr-FR" sz="1400" dirty="0">
              <a:solidFill>
                <a:srgbClr val="565655"/>
              </a:solidFill>
              <a:latin typeface="Kyiv*Type Sans Regular"/>
            </a:endParaRPr>
          </a:p>
        </p:txBody>
      </p:sp>
      <p:sp>
        <p:nvSpPr>
          <p:cNvPr id="9" name="ZoneTexte 8">
            <a:extLst>
              <a:ext uri="{FF2B5EF4-FFF2-40B4-BE49-F238E27FC236}">
                <a16:creationId xmlns:a16="http://schemas.microsoft.com/office/drawing/2014/main" id="{BD871AF4-A593-4081-B805-481C3EA80BEE}"/>
              </a:ext>
            </a:extLst>
          </p:cNvPr>
          <p:cNvSpPr txBox="1"/>
          <p:nvPr/>
        </p:nvSpPr>
        <p:spPr>
          <a:xfrm>
            <a:off x="4141950" y="5226884"/>
            <a:ext cx="3970456" cy="523220"/>
          </a:xfrm>
          <a:prstGeom prst="rect">
            <a:avLst/>
          </a:prstGeom>
          <a:noFill/>
        </p:spPr>
        <p:txBody>
          <a:bodyPr wrap="square" rtlCol="0">
            <a:spAutoFit/>
          </a:bodyPr>
          <a:lstStyle/>
          <a:p>
            <a:pPr algn="ctr"/>
            <a:r>
              <a:rPr lang="en-US" sz="1400" b="1" dirty="0">
                <a:solidFill>
                  <a:srgbClr val="565655"/>
                </a:solidFill>
                <a:latin typeface="Kyiv*Type Sans Regular"/>
              </a:rPr>
              <a:t>Apply eye contour products at the right place</a:t>
            </a:r>
          </a:p>
          <a:p>
            <a:pPr algn="ctr"/>
            <a:r>
              <a:rPr lang="fr-FR" sz="1400" dirty="0">
                <a:solidFill>
                  <a:srgbClr val="565655"/>
                </a:solidFill>
                <a:latin typeface="Kyiv*Type Sans Regular"/>
              </a:rPr>
              <a:t>= </a:t>
            </a:r>
            <a:r>
              <a:rPr lang="fr-FR" sz="1400" dirty="0" err="1">
                <a:solidFill>
                  <a:srgbClr val="565655"/>
                </a:solidFill>
                <a:latin typeface="Kyiv*Type Sans Regular"/>
              </a:rPr>
              <a:t>following</a:t>
            </a:r>
            <a:r>
              <a:rPr lang="fr-FR" sz="1400" dirty="0">
                <a:solidFill>
                  <a:srgbClr val="565655"/>
                </a:solidFill>
                <a:latin typeface="Kyiv*Type Sans Regular"/>
              </a:rPr>
              <a:t> the </a:t>
            </a:r>
            <a:r>
              <a:rPr lang="fr-FR" sz="1400" dirty="0" err="1">
                <a:solidFill>
                  <a:srgbClr val="565655"/>
                </a:solidFill>
                <a:latin typeface="Kyiv*Type Sans Regular"/>
              </a:rPr>
              <a:t>orbicular</a:t>
            </a:r>
            <a:r>
              <a:rPr lang="fr-FR" sz="1400" dirty="0">
                <a:solidFill>
                  <a:srgbClr val="565655"/>
                </a:solidFill>
                <a:latin typeface="Kyiv*Type Sans Regular"/>
              </a:rPr>
              <a:t> </a:t>
            </a:r>
            <a:r>
              <a:rPr lang="fr-FR" sz="1400" dirty="0" err="1">
                <a:solidFill>
                  <a:srgbClr val="565655"/>
                </a:solidFill>
                <a:latin typeface="Kyiv*Type Sans Regular"/>
              </a:rPr>
              <a:t>bone</a:t>
            </a:r>
            <a:endParaRPr lang="fr-FR" sz="1400" dirty="0">
              <a:solidFill>
                <a:srgbClr val="565655"/>
              </a:solidFill>
              <a:latin typeface="Kyiv*Type Sans Regular"/>
            </a:endParaRPr>
          </a:p>
        </p:txBody>
      </p:sp>
      <p:pic>
        <p:nvPicPr>
          <p:cNvPr id="4098" name="Picture 2" descr="Prévenir l'apparition des rides pattes-d'oie.">
            <a:extLst>
              <a:ext uri="{FF2B5EF4-FFF2-40B4-BE49-F238E27FC236}">
                <a16:creationId xmlns:a16="http://schemas.microsoft.com/office/drawing/2014/main" id="{30079B15-7D5C-411A-B548-810A72973D5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6" b="99482" l="6000" r="96737">
                        <a14:foregroundMark x1="17263" y1="60881" x2="14737" y2="92746"/>
                        <a14:foregroundMark x1="6105" y1="71071" x2="7789" y2="88687"/>
                        <a14:foregroundMark x1="92947" y1="15026" x2="86737" y2="60190"/>
                        <a14:foregroundMark x1="16842" y1="94128" x2="61789" y2="96028"/>
                        <a14:foregroundMark x1="61789" y1="96028" x2="79368" y2="93869"/>
                        <a14:foregroundMark x1="79368" y1="93869" x2="93263" y2="77893"/>
                        <a14:foregroundMark x1="93263" y1="77893" x2="93368" y2="74439"/>
                        <a14:foregroundMark x1="68947" y1="37133" x2="72316" y2="47582"/>
                        <a14:foregroundMark x1="96316" y1="41192" x2="96737" y2="65285"/>
                        <a14:foregroundMark x1="60316" y1="79188" x2="83474" y2="83247"/>
                        <a14:foregroundMark x1="14000" y1="96805" x2="46421" y2="96114"/>
                        <a14:foregroundMark x1="46421" y1="96114" x2="52000" y2="96114"/>
                        <a14:foregroundMark x1="21368" y1="99568" x2="47053" y2="97150"/>
                        <a14:foregroundMark x1="35474" y1="32038" x2="47053" y2="14335"/>
                        <a14:foregroundMark x1="44211" y1="19430" x2="77684" y2="86"/>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376564" y="2799460"/>
            <a:ext cx="1841341" cy="2244524"/>
          </a:xfrm>
          <a:prstGeom prst="ellipse">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8EFA23A3-8A38-415A-B515-F2B7388480B2}"/>
              </a:ext>
            </a:extLst>
          </p:cNvPr>
          <p:cNvSpPr txBox="1"/>
          <p:nvPr/>
        </p:nvSpPr>
        <p:spPr>
          <a:xfrm>
            <a:off x="8112406" y="5226884"/>
            <a:ext cx="3868923" cy="954107"/>
          </a:xfrm>
          <a:prstGeom prst="rect">
            <a:avLst/>
          </a:prstGeom>
          <a:noFill/>
        </p:spPr>
        <p:txBody>
          <a:bodyPr wrap="square" rtlCol="0">
            <a:spAutoFit/>
          </a:bodyPr>
          <a:lstStyle/>
          <a:p>
            <a:pPr algn="ctr"/>
            <a:r>
              <a:rPr lang="en-US" sz="1400" b="1" dirty="0">
                <a:solidFill>
                  <a:srgbClr val="565655"/>
                </a:solidFill>
                <a:latin typeface="Kyiv*Type Sans Regular"/>
              </a:rPr>
              <a:t>Gentle massage with your ring finger</a:t>
            </a:r>
          </a:p>
          <a:p>
            <a:pPr marL="285750" indent="-285750" algn="just">
              <a:buFontTx/>
              <a:buChar char="-"/>
            </a:pPr>
            <a:r>
              <a:rPr lang="fr-FR" sz="1400" dirty="0">
                <a:solidFill>
                  <a:srgbClr val="565655"/>
                </a:solidFill>
                <a:latin typeface="Kyiv*Type Sans Regular"/>
              </a:rPr>
              <a:t>Light tapping to </a:t>
            </a:r>
            <a:r>
              <a:rPr lang="fr-FR" sz="1400" dirty="0" err="1">
                <a:solidFill>
                  <a:srgbClr val="565655"/>
                </a:solidFill>
                <a:latin typeface="Kyiv*Type Sans Regular"/>
              </a:rPr>
              <a:t>erase</a:t>
            </a:r>
            <a:r>
              <a:rPr lang="fr-FR" sz="1400" dirty="0">
                <a:solidFill>
                  <a:srgbClr val="565655"/>
                </a:solidFill>
                <a:latin typeface="Kyiv*Type Sans Regular"/>
              </a:rPr>
              <a:t> </a:t>
            </a:r>
            <a:r>
              <a:rPr lang="fr-FR" sz="1400" dirty="0" err="1">
                <a:solidFill>
                  <a:srgbClr val="565655"/>
                </a:solidFill>
                <a:latin typeface="Kyiv*Type Sans Regular"/>
              </a:rPr>
              <a:t>dark</a:t>
            </a:r>
            <a:r>
              <a:rPr lang="fr-FR" sz="1400" dirty="0">
                <a:solidFill>
                  <a:srgbClr val="565655"/>
                </a:solidFill>
                <a:latin typeface="Kyiv*Type Sans Regular"/>
              </a:rPr>
              <a:t> </a:t>
            </a:r>
            <a:r>
              <a:rPr lang="fr-FR" sz="1400" dirty="0" err="1">
                <a:solidFill>
                  <a:srgbClr val="565655"/>
                </a:solidFill>
                <a:latin typeface="Kyiv*Type Sans Regular"/>
              </a:rPr>
              <a:t>circles</a:t>
            </a:r>
            <a:endParaRPr lang="fr-FR" sz="1400" dirty="0">
              <a:solidFill>
                <a:srgbClr val="565655"/>
              </a:solidFill>
              <a:latin typeface="Kyiv*Type Sans Regular"/>
            </a:endParaRPr>
          </a:p>
          <a:p>
            <a:pPr marL="285750" indent="-285750" algn="just">
              <a:buFontTx/>
              <a:buChar char="-"/>
            </a:pPr>
            <a:r>
              <a:rPr lang="fr-FR" sz="1400" dirty="0" err="1">
                <a:solidFill>
                  <a:srgbClr val="565655"/>
                </a:solidFill>
                <a:latin typeface="Kyiv*Type Sans Regular"/>
              </a:rPr>
              <a:t>Smoothing</a:t>
            </a:r>
            <a:r>
              <a:rPr lang="fr-FR" sz="1400" dirty="0">
                <a:solidFill>
                  <a:srgbClr val="565655"/>
                </a:solidFill>
                <a:latin typeface="Kyiv*Type Sans Regular"/>
              </a:rPr>
              <a:t> </a:t>
            </a:r>
            <a:r>
              <a:rPr lang="fr-FR" sz="1400" dirty="0" err="1">
                <a:solidFill>
                  <a:srgbClr val="565655"/>
                </a:solidFill>
                <a:latin typeface="Kyiv*Type Sans Regular"/>
              </a:rPr>
              <a:t>from</a:t>
            </a:r>
            <a:r>
              <a:rPr lang="fr-FR" sz="1400" dirty="0">
                <a:solidFill>
                  <a:srgbClr val="565655"/>
                </a:solidFill>
                <a:latin typeface="Kyiv*Type Sans Regular"/>
              </a:rPr>
              <a:t> the </a:t>
            </a:r>
            <a:r>
              <a:rPr lang="fr-FR" sz="1400" dirty="0" err="1">
                <a:solidFill>
                  <a:srgbClr val="565655"/>
                </a:solidFill>
                <a:latin typeface="Kyiv*Type Sans Regular"/>
              </a:rPr>
              <a:t>inside</a:t>
            </a:r>
            <a:r>
              <a:rPr lang="fr-FR" sz="1400" dirty="0">
                <a:solidFill>
                  <a:srgbClr val="565655"/>
                </a:solidFill>
                <a:latin typeface="Kyiv*Type Sans Regular"/>
              </a:rPr>
              <a:t> to the </a:t>
            </a:r>
            <a:r>
              <a:rPr lang="fr-FR" sz="1400" dirty="0" err="1">
                <a:solidFill>
                  <a:srgbClr val="565655"/>
                </a:solidFill>
                <a:latin typeface="Kyiv*Type Sans Regular"/>
              </a:rPr>
              <a:t>outside</a:t>
            </a:r>
            <a:r>
              <a:rPr lang="fr-FR" sz="1400" dirty="0">
                <a:solidFill>
                  <a:srgbClr val="565655"/>
                </a:solidFill>
                <a:latin typeface="Kyiv*Type Sans Regular"/>
              </a:rPr>
              <a:t> to </a:t>
            </a:r>
            <a:r>
              <a:rPr lang="fr-FR" sz="1400" dirty="0" err="1">
                <a:solidFill>
                  <a:srgbClr val="565655"/>
                </a:solidFill>
                <a:latin typeface="Kyiv*Type Sans Regular"/>
              </a:rPr>
              <a:t>erase</a:t>
            </a:r>
            <a:r>
              <a:rPr lang="fr-FR" sz="1400" dirty="0">
                <a:solidFill>
                  <a:srgbClr val="565655"/>
                </a:solidFill>
                <a:latin typeface="Kyiv*Type Sans Regular"/>
              </a:rPr>
              <a:t> </a:t>
            </a:r>
            <a:r>
              <a:rPr lang="fr-FR" sz="1400" dirty="0" err="1">
                <a:solidFill>
                  <a:srgbClr val="565655"/>
                </a:solidFill>
                <a:latin typeface="Kyiv*Type Sans Regular"/>
              </a:rPr>
              <a:t>puffiness</a:t>
            </a:r>
            <a:endParaRPr lang="fr-FR" sz="1400" dirty="0">
              <a:solidFill>
                <a:srgbClr val="565655"/>
              </a:solidFill>
              <a:latin typeface="Kyiv*Type Sans Regular"/>
            </a:endParaRPr>
          </a:p>
        </p:txBody>
      </p:sp>
    </p:spTree>
    <p:extLst>
      <p:ext uri="{BB962C8B-B14F-4D97-AF65-F5344CB8AC3E}">
        <p14:creationId xmlns:p14="http://schemas.microsoft.com/office/powerpoint/2010/main" val="1477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C3742455-DE6D-4E09-AC07-FD0FC16F0325}"/>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3E3E3E"/>
                </a:solidFill>
                <a:latin typeface="KyivType Sans2" panose="00000500000000000000" pitchFamily="50" charset="0"/>
              </a:rPr>
              <a:t>SALES TIPS</a:t>
            </a:r>
            <a:endParaRPr lang="fr-FR" sz="3600" dirty="0">
              <a:solidFill>
                <a:srgbClr val="3E3E3E"/>
              </a:solidFill>
              <a:latin typeface="KyivType Sans2" panose="00000500000000000000" pitchFamily="50" charset="0"/>
            </a:endParaRPr>
          </a:p>
        </p:txBody>
      </p:sp>
      <p:sp>
        <p:nvSpPr>
          <p:cNvPr id="3" name="Rectangle 2">
            <a:extLst>
              <a:ext uri="{FF2B5EF4-FFF2-40B4-BE49-F238E27FC236}">
                <a16:creationId xmlns:a16="http://schemas.microsoft.com/office/drawing/2014/main" id="{BD484DAD-B3BE-49DD-B311-FFBBA42B2AFF}"/>
              </a:ext>
            </a:extLst>
          </p:cNvPr>
          <p:cNvSpPr/>
          <p:nvPr/>
        </p:nvSpPr>
        <p:spPr>
          <a:xfrm>
            <a:off x="1703641" y="1303827"/>
            <a:ext cx="8784718" cy="646331"/>
          </a:xfrm>
          <a:prstGeom prst="rect">
            <a:avLst/>
          </a:prstGeom>
        </p:spPr>
        <p:txBody>
          <a:bodyPr wrap="square">
            <a:spAutoFit/>
          </a:bodyPr>
          <a:lstStyle/>
          <a:p>
            <a:pPr algn="ctr">
              <a:defRPr/>
            </a:pPr>
            <a:r>
              <a:rPr lang="en-US" sz="1600" dirty="0">
                <a:solidFill>
                  <a:prstClr val="black"/>
                </a:solidFill>
                <a:latin typeface="Roboto Light" panose="02000000000000000000" pitchFamily="2" charset="0"/>
                <a:ea typeface="Roboto Light" panose="02000000000000000000" pitchFamily="2" charset="0"/>
              </a:rPr>
              <a:t>FACE CREAM </a:t>
            </a:r>
            <a:r>
              <a:rPr lang="en-US" sz="3600" b="1" dirty="0">
                <a:solidFill>
                  <a:prstClr val="black"/>
                </a:solidFill>
                <a:latin typeface="Roboto Light" panose="02000000000000000000" pitchFamily="2" charset="0"/>
                <a:ea typeface="Roboto Light" panose="02000000000000000000" pitchFamily="2" charset="0"/>
              </a:rPr>
              <a:t>VS</a:t>
            </a:r>
            <a:r>
              <a:rPr lang="en-US" sz="1600" dirty="0">
                <a:solidFill>
                  <a:prstClr val="black"/>
                </a:solidFill>
                <a:latin typeface="Roboto Light" panose="02000000000000000000" pitchFamily="2" charset="0"/>
                <a:ea typeface="Roboto Light" panose="02000000000000000000" pitchFamily="2" charset="0"/>
              </a:rPr>
              <a:t> EYE CONTOUR CREAM</a:t>
            </a:r>
          </a:p>
        </p:txBody>
      </p:sp>
      <p:sp>
        <p:nvSpPr>
          <p:cNvPr id="4" name="Rectangle à coins arrondis 18">
            <a:extLst>
              <a:ext uri="{FF2B5EF4-FFF2-40B4-BE49-F238E27FC236}">
                <a16:creationId xmlns:a16="http://schemas.microsoft.com/office/drawing/2014/main" id="{6E0B68C3-B275-40D6-98CD-BCD594C1F4A6}"/>
              </a:ext>
            </a:extLst>
          </p:cNvPr>
          <p:cNvSpPr/>
          <p:nvPr/>
        </p:nvSpPr>
        <p:spPr>
          <a:xfrm>
            <a:off x="1667129" y="2288965"/>
            <a:ext cx="8784718" cy="584775"/>
          </a:xfrm>
          <a:prstGeom prst="rect">
            <a:avLst/>
          </a:prstGeom>
          <a:solidFill>
            <a:srgbClr val="FCF1E8"/>
          </a:solidFill>
          <a:ln w="3175">
            <a:solidFill>
              <a:srgbClr val="F7DECA"/>
            </a:solidFill>
          </a:ln>
        </p:spPr>
        <p:txBody>
          <a:bodyPr wrap="square" rtlCol="0">
            <a:spAutoFit/>
          </a:bodyPr>
          <a:lstStyle/>
          <a:p>
            <a:pPr algn="just"/>
            <a:r>
              <a:rPr lang="en-US" altLang="fr-FR" sz="1600" dirty="0">
                <a:latin typeface="Roboto Light" panose="02000000000000000000" pitchFamily="2" charset="0"/>
                <a:ea typeface="Roboto Light" panose="02000000000000000000" pitchFamily="2" charset="0"/>
              </a:rPr>
              <a:t>The main difference between a face cream applied to the eye contour and an eye contour cream lies in their formulation and adaptation to the specific needs of the delicate skin around the eyes.</a:t>
            </a:r>
            <a:endParaRPr lang="fr-FR" altLang="fr-FR" sz="1600" dirty="0">
              <a:solidFill>
                <a:schemeClr val="tx1"/>
              </a:solidFill>
              <a:latin typeface="Roboto Light" panose="02000000000000000000" pitchFamily="2" charset="0"/>
              <a:ea typeface="Roboto Light" panose="02000000000000000000" pitchFamily="2" charset="0"/>
            </a:endParaRPr>
          </a:p>
        </p:txBody>
      </p:sp>
      <p:pic>
        <p:nvPicPr>
          <p:cNvPr id="6" name="Image 5">
            <a:extLst>
              <a:ext uri="{FF2B5EF4-FFF2-40B4-BE49-F238E27FC236}">
                <a16:creationId xmlns:a16="http://schemas.microsoft.com/office/drawing/2014/main" id="{F6D281DC-3731-4E70-96D8-49243A0FBFB1}"/>
              </a:ext>
            </a:extLst>
          </p:cNvPr>
          <p:cNvPicPr>
            <a:picLocks noChangeAspect="1"/>
          </p:cNvPicPr>
          <p:nvPr/>
        </p:nvPicPr>
        <p:blipFill rotWithShape="1">
          <a:blip r:embed="rId3"/>
          <a:srcRect l="15536" r="75036" b="66792"/>
          <a:stretch/>
        </p:blipFill>
        <p:spPr>
          <a:xfrm>
            <a:off x="1275902" y="3145004"/>
            <a:ext cx="1796222" cy="1896261"/>
          </a:xfrm>
          <a:prstGeom prst="rect">
            <a:avLst/>
          </a:prstGeom>
        </p:spPr>
      </p:pic>
      <p:pic>
        <p:nvPicPr>
          <p:cNvPr id="7" name="Image 6">
            <a:extLst>
              <a:ext uri="{FF2B5EF4-FFF2-40B4-BE49-F238E27FC236}">
                <a16:creationId xmlns:a16="http://schemas.microsoft.com/office/drawing/2014/main" id="{0289E0E7-8686-49FE-BE0C-4FA79BFD0DCC}"/>
              </a:ext>
            </a:extLst>
          </p:cNvPr>
          <p:cNvPicPr>
            <a:picLocks noChangeAspect="1"/>
          </p:cNvPicPr>
          <p:nvPr/>
        </p:nvPicPr>
        <p:blipFill rotWithShape="1">
          <a:blip r:embed="rId3"/>
          <a:srcRect l="15632" t="34570" r="67429" b="39336"/>
          <a:stretch/>
        </p:blipFill>
        <p:spPr>
          <a:xfrm rot="19152977">
            <a:off x="5098041" y="3722186"/>
            <a:ext cx="2065189" cy="953588"/>
          </a:xfrm>
          <a:prstGeom prst="rect">
            <a:avLst/>
          </a:prstGeom>
        </p:spPr>
      </p:pic>
      <p:pic>
        <p:nvPicPr>
          <p:cNvPr id="8" name="Image 7">
            <a:extLst>
              <a:ext uri="{FF2B5EF4-FFF2-40B4-BE49-F238E27FC236}">
                <a16:creationId xmlns:a16="http://schemas.microsoft.com/office/drawing/2014/main" id="{C14390E9-8BF5-4B39-86F2-289B692593DB}"/>
              </a:ext>
            </a:extLst>
          </p:cNvPr>
          <p:cNvPicPr>
            <a:picLocks noChangeAspect="1"/>
          </p:cNvPicPr>
          <p:nvPr/>
        </p:nvPicPr>
        <p:blipFill rotWithShape="1">
          <a:blip r:embed="rId3"/>
          <a:srcRect l="17872" t="62652" r="74093" b="7847"/>
          <a:stretch/>
        </p:blipFill>
        <p:spPr>
          <a:xfrm>
            <a:off x="9385227" y="3356695"/>
            <a:ext cx="1530871" cy="1684570"/>
          </a:xfrm>
          <a:prstGeom prst="rect">
            <a:avLst/>
          </a:prstGeom>
        </p:spPr>
      </p:pic>
      <p:sp>
        <p:nvSpPr>
          <p:cNvPr id="9" name="ZoneTexte 8">
            <a:extLst>
              <a:ext uri="{FF2B5EF4-FFF2-40B4-BE49-F238E27FC236}">
                <a16:creationId xmlns:a16="http://schemas.microsoft.com/office/drawing/2014/main" id="{161283BA-7BB5-4227-BF75-3F1492267EC6}"/>
              </a:ext>
            </a:extLst>
          </p:cNvPr>
          <p:cNvSpPr txBox="1"/>
          <p:nvPr/>
        </p:nvSpPr>
        <p:spPr>
          <a:xfrm>
            <a:off x="600891" y="5226884"/>
            <a:ext cx="2952206" cy="1107996"/>
          </a:xfrm>
          <a:prstGeom prst="rect">
            <a:avLst/>
          </a:prstGeom>
          <a:noFill/>
        </p:spPr>
        <p:txBody>
          <a:bodyPr wrap="square" rtlCol="0">
            <a:spAutoFit/>
          </a:bodyPr>
          <a:lstStyle/>
          <a:p>
            <a:pPr algn="ctr"/>
            <a:r>
              <a:rPr lang="fr-FR" sz="1400" b="1" dirty="0">
                <a:solidFill>
                  <a:srgbClr val="565655"/>
                </a:solidFill>
                <a:latin typeface="Kyiv*Type Sans Regular"/>
              </a:rPr>
              <a:t>FORMULATION AND INGREDIENTS</a:t>
            </a:r>
          </a:p>
          <a:p>
            <a:pPr algn="ctr"/>
            <a:endParaRPr lang="fr-FR" sz="1400" dirty="0">
              <a:solidFill>
                <a:srgbClr val="565655"/>
              </a:solidFill>
              <a:latin typeface="Kyiv*Type Sans Regular"/>
            </a:endParaRPr>
          </a:p>
          <a:p>
            <a:pPr algn="ctr"/>
            <a:r>
              <a:rPr lang="fr-FR" sz="1400" dirty="0">
                <a:solidFill>
                  <a:srgbClr val="565655"/>
                </a:solidFill>
                <a:latin typeface="Kyiv*Type Sans Regular"/>
              </a:rPr>
              <a:t>RICHER &amp; THICKER </a:t>
            </a:r>
            <a:r>
              <a:rPr lang="fr-FR" sz="2400" b="1" dirty="0">
                <a:solidFill>
                  <a:srgbClr val="565655"/>
                </a:solidFill>
                <a:latin typeface="Kyiv*Type Sans Regular"/>
              </a:rPr>
              <a:t>VS</a:t>
            </a:r>
            <a:r>
              <a:rPr lang="fr-FR" sz="1400" dirty="0">
                <a:solidFill>
                  <a:srgbClr val="565655"/>
                </a:solidFill>
                <a:latin typeface="Kyiv*Type Sans Regular"/>
              </a:rPr>
              <a:t> LIGHTER &amp; GENTLER</a:t>
            </a:r>
          </a:p>
        </p:txBody>
      </p:sp>
      <p:sp>
        <p:nvSpPr>
          <p:cNvPr id="10" name="ZoneTexte 9">
            <a:extLst>
              <a:ext uri="{FF2B5EF4-FFF2-40B4-BE49-F238E27FC236}">
                <a16:creationId xmlns:a16="http://schemas.microsoft.com/office/drawing/2014/main" id="{7FB52687-B7DE-4AD3-A589-63CC66ECBEC7}"/>
              </a:ext>
            </a:extLst>
          </p:cNvPr>
          <p:cNvSpPr txBox="1"/>
          <p:nvPr/>
        </p:nvSpPr>
        <p:spPr>
          <a:xfrm>
            <a:off x="4376057" y="5226267"/>
            <a:ext cx="2952206" cy="1538883"/>
          </a:xfrm>
          <a:prstGeom prst="rect">
            <a:avLst/>
          </a:prstGeom>
          <a:noFill/>
        </p:spPr>
        <p:txBody>
          <a:bodyPr wrap="square" rtlCol="0">
            <a:spAutoFit/>
          </a:bodyPr>
          <a:lstStyle/>
          <a:p>
            <a:pPr algn="ctr"/>
            <a:r>
              <a:rPr lang="fr-FR" sz="1400" b="1" dirty="0">
                <a:solidFill>
                  <a:srgbClr val="565655"/>
                </a:solidFill>
                <a:latin typeface="Kyiv*Type Sans Regular"/>
              </a:rPr>
              <a:t>TEXTURE AND ABSORPTION</a:t>
            </a:r>
          </a:p>
          <a:p>
            <a:pPr algn="ctr"/>
            <a:endParaRPr lang="fr-FR" sz="1400" dirty="0">
              <a:solidFill>
                <a:srgbClr val="565655"/>
              </a:solidFill>
              <a:latin typeface="Kyiv*Type Sans Regular"/>
            </a:endParaRPr>
          </a:p>
          <a:p>
            <a:pPr algn="ctr"/>
            <a:r>
              <a:rPr lang="fr-FR" sz="1400" dirty="0">
                <a:solidFill>
                  <a:srgbClr val="565655"/>
                </a:solidFill>
                <a:latin typeface="Kyiv*Type Sans Regular"/>
              </a:rPr>
              <a:t>DEEPLY HYDRATE &amp; NOURISH </a:t>
            </a:r>
            <a:r>
              <a:rPr lang="fr-FR" sz="2400" b="1" dirty="0">
                <a:solidFill>
                  <a:srgbClr val="565655"/>
                </a:solidFill>
                <a:latin typeface="Kyiv*Type Sans Regular"/>
              </a:rPr>
              <a:t>VS</a:t>
            </a:r>
            <a:r>
              <a:rPr lang="fr-FR" sz="1400" dirty="0">
                <a:solidFill>
                  <a:srgbClr val="565655"/>
                </a:solidFill>
                <a:latin typeface="Kyiv*Type Sans Regular"/>
              </a:rPr>
              <a:t> QUICKER ABSORPTION &amp; AVOID MIGRATING INTO THE EYES</a:t>
            </a:r>
          </a:p>
          <a:p>
            <a:pPr algn="ctr"/>
            <a:endParaRPr lang="fr-FR" sz="1400" dirty="0">
              <a:solidFill>
                <a:srgbClr val="565655"/>
              </a:solidFill>
              <a:latin typeface="Kyiv*Type Sans Regular"/>
            </a:endParaRPr>
          </a:p>
        </p:txBody>
      </p:sp>
      <p:sp>
        <p:nvSpPr>
          <p:cNvPr id="11" name="ZoneTexte 10">
            <a:extLst>
              <a:ext uri="{FF2B5EF4-FFF2-40B4-BE49-F238E27FC236}">
                <a16:creationId xmlns:a16="http://schemas.microsoft.com/office/drawing/2014/main" id="{4A035F30-E046-4A01-A15F-6418FD6A3B77}"/>
              </a:ext>
            </a:extLst>
          </p:cNvPr>
          <p:cNvSpPr txBox="1"/>
          <p:nvPr/>
        </p:nvSpPr>
        <p:spPr>
          <a:xfrm>
            <a:off x="8708174" y="5234496"/>
            <a:ext cx="2952206" cy="1538883"/>
          </a:xfrm>
          <a:prstGeom prst="rect">
            <a:avLst/>
          </a:prstGeom>
          <a:noFill/>
        </p:spPr>
        <p:txBody>
          <a:bodyPr wrap="square" rtlCol="0">
            <a:spAutoFit/>
          </a:bodyPr>
          <a:lstStyle/>
          <a:p>
            <a:pPr algn="ctr"/>
            <a:r>
              <a:rPr lang="fr-FR" sz="1400" b="1" dirty="0">
                <a:solidFill>
                  <a:srgbClr val="565655"/>
                </a:solidFill>
                <a:latin typeface="Kyiv*Type Sans Regular"/>
              </a:rPr>
              <a:t>SKINCARE OBJECTIVES</a:t>
            </a:r>
          </a:p>
          <a:p>
            <a:pPr algn="ctr"/>
            <a:endParaRPr lang="fr-FR" sz="1400" b="1" dirty="0">
              <a:solidFill>
                <a:srgbClr val="565655"/>
              </a:solidFill>
              <a:latin typeface="Kyiv*Type Sans Regular"/>
            </a:endParaRPr>
          </a:p>
          <a:p>
            <a:pPr algn="ctr"/>
            <a:r>
              <a:rPr lang="fr-FR" sz="1400" dirty="0">
                <a:solidFill>
                  <a:srgbClr val="565655"/>
                </a:solidFill>
                <a:latin typeface="Kyiv*Type Sans Regular"/>
              </a:rPr>
              <a:t>DIFFERENT GOALS </a:t>
            </a:r>
            <a:r>
              <a:rPr lang="fr-FR" sz="2400" b="1" dirty="0">
                <a:solidFill>
                  <a:srgbClr val="565655"/>
                </a:solidFill>
                <a:latin typeface="Kyiv*Type Sans Regular"/>
              </a:rPr>
              <a:t>VS </a:t>
            </a:r>
            <a:r>
              <a:rPr lang="fr-FR" sz="1400" dirty="0">
                <a:solidFill>
                  <a:srgbClr val="565655"/>
                </a:solidFill>
                <a:latin typeface="Kyiv*Type Sans Regular"/>
              </a:rPr>
              <a:t>TARGET COMMON CONCERNS AROUND THE EYES</a:t>
            </a:r>
          </a:p>
          <a:p>
            <a:pPr algn="ctr"/>
            <a:endParaRPr lang="fr-FR" sz="1400" b="1" dirty="0">
              <a:solidFill>
                <a:srgbClr val="565655"/>
              </a:solidFill>
              <a:latin typeface="Kyiv*Type Sans Regular"/>
            </a:endParaRPr>
          </a:p>
        </p:txBody>
      </p:sp>
    </p:spTree>
    <p:extLst>
      <p:ext uri="{BB962C8B-B14F-4D97-AF65-F5344CB8AC3E}">
        <p14:creationId xmlns:p14="http://schemas.microsoft.com/office/powerpoint/2010/main" val="24573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C2A3AE5-A7C7-4D37-94CC-09F57D10B3D4}"/>
              </a:ext>
            </a:extLst>
          </p:cNvPr>
          <p:cNvSpPr/>
          <p:nvPr/>
        </p:nvSpPr>
        <p:spPr>
          <a:xfrm>
            <a:off x="1689786" y="1315402"/>
            <a:ext cx="8784718" cy="338554"/>
          </a:xfrm>
          <a:prstGeom prst="rect">
            <a:avLst/>
          </a:prstGeom>
        </p:spPr>
        <p:txBody>
          <a:bodyPr wrap="square">
            <a:spAutoFit/>
          </a:bodyPr>
          <a:lstStyle/>
          <a:p>
            <a:pPr algn="ctr">
              <a:defRPr/>
            </a:pPr>
            <a:r>
              <a:rPr lang="en-US" sz="1600" dirty="0">
                <a:solidFill>
                  <a:prstClr val="black"/>
                </a:solidFill>
                <a:latin typeface="Roboto Light" panose="02000000000000000000" pitchFamily="2" charset="0"/>
                <a:ea typeface="Roboto Light" panose="02000000000000000000" pitchFamily="2" charset="0"/>
              </a:rPr>
              <a:t>EXTRA TIPS</a:t>
            </a:r>
          </a:p>
        </p:txBody>
      </p:sp>
      <p:sp>
        <p:nvSpPr>
          <p:cNvPr id="25" name="Titre 2">
            <a:extLst>
              <a:ext uri="{FF2B5EF4-FFF2-40B4-BE49-F238E27FC236}">
                <a16:creationId xmlns:a16="http://schemas.microsoft.com/office/drawing/2014/main" id="{8408628D-0BC6-42DF-9F1C-5EC58D9052BC}"/>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3E3E3E"/>
                </a:solidFill>
                <a:latin typeface="KyivType Sans2" panose="00000500000000000000" pitchFamily="50" charset="0"/>
              </a:rPr>
              <a:t>TAKING CARE OF THE EYE CONTOUR</a:t>
            </a:r>
            <a:endParaRPr lang="fr-FR" sz="3600" dirty="0">
              <a:solidFill>
                <a:srgbClr val="3E3E3E"/>
              </a:solidFill>
              <a:latin typeface="KyivType Sans2" panose="00000500000000000000" pitchFamily="50" charset="0"/>
            </a:endParaRPr>
          </a:p>
        </p:txBody>
      </p:sp>
      <p:grpSp>
        <p:nvGrpSpPr>
          <p:cNvPr id="46" name="Groupe 45">
            <a:extLst>
              <a:ext uri="{FF2B5EF4-FFF2-40B4-BE49-F238E27FC236}">
                <a16:creationId xmlns:a16="http://schemas.microsoft.com/office/drawing/2014/main" id="{E20365F8-8F8C-4245-B8AF-5C9562BF07F7}"/>
              </a:ext>
            </a:extLst>
          </p:cNvPr>
          <p:cNvGrpSpPr/>
          <p:nvPr/>
        </p:nvGrpSpPr>
        <p:grpSpPr>
          <a:xfrm>
            <a:off x="1046091" y="4253548"/>
            <a:ext cx="2706577" cy="2404000"/>
            <a:chOff x="1046091" y="4253548"/>
            <a:chExt cx="2706577" cy="2404000"/>
          </a:xfrm>
        </p:grpSpPr>
        <p:sp>
          <p:nvSpPr>
            <p:cNvPr id="11" name="Ellipse 10">
              <a:extLst>
                <a:ext uri="{FF2B5EF4-FFF2-40B4-BE49-F238E27FC236}">
                  <a16:creationId xmlns:a16="http://schemas.microsoft.com/office/drawing/2014/main" id="{61FDA572-430A-4934-8734-F26DF31327F0}"/>
                </a:ext>
              </a:extLst>
            </p:cNvPr>
            <p:cNvSpPr/>
            <p:nvPr/>
          </p:nvSpPr>
          <p:spPr>
            <a:xfrm>
              <a:off x="1343891" y="4253548"/>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t 11">
              <a:extLst>
                <a:ext uri="{FF2B5EF4-FFF2-40B4-BE49-F238E27FC236}">
                  <a16:creationId xmlns:a16="http://schemas.microsoft.com/office/drawing/2014/main" id="{473E0B28-3824-4C78-802F-E8D3A7B69C4C}"/>
                </a:ext>
              </a:extLst>
            </p:cNvPr>
            <p:cNvGraphicFramePr>
              <a:graphicFrameLocks noChangeAspect="1"/>
            </p:cNvGraphicFramePr>
            <p:nvPr>
              <p:extLst>
                <p:ext uri="{D42A27DB-BD31-4B8C-83A1-F6EECF244321}">
                  <p14:modId xmlns:p14="http://schemas.microsoft.com/office/powerpoint/2010/main" val="3237453904"/>
                </p:ext>
              </p:extLst>
            </p:nvPr>
          </p:nvGraphicFramePr>
          <p:xfrm>
            <a:off x="1716516" y="4621714"/>
            <a:ext cx="1448607" cy="1318283"/>
          </p:xfrm>
          <a:graphic>
            <a:graphicData uri="http://schemas.openxmlformats.org/presentationml/2006/ole">
              <mc:AlternateContent xmlns:mc="http://schemas.openxmlformats.org/markup-compatibility/2006">
                <mc:Choice xmlns:v="urn:schemas-microsoft-com:vml" Requires="v">
                  <p:oleObj spid="_x0000_s2059" name="Bitmap Image" r:id="rId4" imgW="2293560" imgH="2088000" progId="PBrush">
                    <p:embed/>
                  </p:oleObj>
                </mc:Choice>
                <mc:Fallback>
                  <p:oleObj name="Bitmap Image" r:id="rId4" imgW="2293560" imgH="2088000" progId="PBrush">
                    <p:embed/>
                    <p:pic>
                      <p:nvPicPr>
                        <p:cNvPr id="12" name="Objet 11">
                          <a:extLst>
                            <a:ext uri="{FF2B5EF4-FFF2-40B4-BE49-F238E27FC236}">
                              <a16:creationId xmlns:a16="http://schemas.microsoft.com/office/drawing/2014/main" id="{473E0B28-3824-4C78-802F-E8D3A7B69C4C}"/>
                            </a:ext>
                          </a:extLst>
                        </p:cNvPr>
                        <p:cNvPicPr/>
                        <p:nvPr/>
                      </p:nvPicPr>
                      <p:blipFill>
                        <a:blip r:embed="rId5"/>
                        <a:stretch>
                          <a:fillRect/>
                        </a:stretch>
                      </p:blipFill>
                      <p:spPr>
                        <a:xfrm>
                          <a:off x="1716516" y="4621714"/>
                          <a:ext cx="1448607" cy="1318283"/>
                        </a:xfrm>
                        <a:prstGeom prst="rect">
                          <a:avLst/>
                        </a:prstGeom>
                      </p:spPr>
                    </p:pic>
                  </p:oleObj>
                </mc:Fallback>
              </mc:AlternateContent>
            </a:graphicData>
          </a:graphic>
        </p:graphicFrame>
        <p:sp>
          <p:nvSpPr>
            <p:cNvPr id="29" name="ZoneTexte 28">
              <a:extLst>
                <a:ext uri="{FF2B5EF4-FFF2-40B4-BE49-F238E27FC236}">
                  <a16:creationId xmlns:a16="http://schemas.microsoft.com/office/drawing/2014/main" id="{E555B8F2-1CE8-4C11-A8FB-8CD39DD8E50A}"/>
                </a:ext>
              </a:extLst>
            </p:cNvPr>
            <p:cNvSpPr txBox="1"/>
            <p:nvPr/>
          </p:nvSpPr>
          <p:spPr>
            <a:xfrm>
              <a:off x="1046091" y="6351081"/>
              <a:ext cx="2706577"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MAINTAIN A HEALTHY LIFESTYLE</a:t>
              </a:r>
            </a:p>
          </p:txBody>
        </p:sp>
      </p:grpSp>
      <p:grpSp>
        <p:nvGrpSpPr>
          <p:cNvPr id="40" name="Groupe 39">
            <a:extLst>
              <a:ext uri="{FF2B5EF4-FFF2-40B4-BE49-F238E27FC236}">
                <a16:creationId xmlns:a16="http://schemas.microsoft.com/office/drawing/2014/main" id="{C1B00188-2D41-4972-ABEF-DF01DE5E134E}"/>
              </a:ext>
            </a:extLst>
          </p:cNvPr>
          <p:cNvGrpSpPr/>
          <p:nvPr/>
        </p:nvGrpSpPr>
        <p:grpSpPr>
          <a:xfrm>
            <a:off x="253808" y="1514630"/>
            <a:ext cx="2138960" cy="2448330"/>
            <a:chOff x="138058" y="1514630"/>
            <a:chExt cx="2138960" cy="2448330"/>
          </a:xfrm>
        </p:grpSpPr>
        <p:sp>
          <p:nvSpPr>
            <p:cNvPr id="21" name="Ellipse 20">
              <a:extLst>
                <a:ext uri="{FF2B5EF4-FFF2-40B4-BE49-F238E27FC236}">
                  <a16:creationId xmlns:a16="http://schemas.microsoft.com/office/drawing/2014/main" id="{3D4C5E0F-FFA4-4366-B7CF-90DB484CF049}"/>
                </a:ext>
              </a:extLst>
            </p:cNvPr>
            <p:cNvSpPr/>
            <p:nvPr/>
          </p:nvSpPr>
          <p:spPr>
            <a:xfrm>
              <a:off x="138058" y="1514630"/>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70A27F2D-3D2B-4409-B561-354FA02AFFBF}"/>
                </a:ext>
              </a:extLst>
            </p:cNvPr>
            <p:cNvSpPr txBox="1"/>
            <p:nvPr/>
          </p:nvSpPr>
          <p:spPr>
            <a:xfrm>
              <a:off x="166039" y="3656493"/>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USE SUITABLE PRODUCTS</a:t>
              </a:r>
            </a:p>
          </p:txBody>
        </p:sp>
        <p:pic>
          <p:nvPicPr>
            <p:cNvPr id="35" name="Image 34">
              <a:extLst>
                <a:ext uri="{FF2B5EF4-FFF2-40B4-BE49-F238E27FC236}">
                  <a16:creationId xmlns:a16="http://schemas.microsoft.com/office/drawing/2014/main" id="{DFBD7160-FCE3-4ECF-971F-65DFBBAA1699}"/>
                </a:ext>
              </a:extLst>
            </p:cNvPr>
            <p:cNvPicPr>
              <a:picLocks noChangeAspect="1"/>
            </p:cNvPicPr>
            <p:nvPr/>
          </p:nvPicPr>
          <p:blipFill rotWithShape="1">
            <a:blip r:embed="rId6"/>
            <a:srcRect l="15490" t="-1" r="77060" b="59395"/>
            <a:stretch/>
          </p:blipFill>
          <p:spPr>
            <a:xfrm>
              <a:off x="658999" y="1696805"/>
              <a:ext cx="1030787" cy="1683929"/>
            </a:xfrm>
            <a:prstGeom prst="rect">
              <a:avLst/>
            </a:prstGeom>
          </p:spPr>
        </p:pic>
      </p:grpSp>
      <p:grpSp>
        <p:nvGrpSpPr>
          <p:cNvPr id="44" name="Groupe 43">
            <a:extLst>
              <a:ext uri="{FF2B5EF4-FFF2-40B4-BE49-F238E27FC236}">
                <a16:creationId xmlns:a16="http://schemas.microsoft.com/office/drawing/2014/main" id="{AD5EFE98-4F90-443D-8248-00C26DDC517C}"/>
              </a:ext>
            </a:extLst>
          </p:cNvPr>
          <p:cNvGrpSpPr/>
          <p:nvPr/>
        </p:nvGrpSpPr>
        <p:grpSpPr>
          <a:xfrm>
            <a:off x="7803965" y="1514630"/>
            <a:ext cx="2110979" cy="2387375"/>
            <a:chOff x="8363525" y="1514630"/>
            <a:chExt cx="2110979" cy="2387375"/>
          </a:xfrm>
        </p:grpSpPr>
        <p:sp>
          <p:nvSpPr>
            <p:cNvPr id="3" name="Ellipse 2">
              <a:extLst>
                <a:ext uri="{FF2B5EF4-FFF2-40B4-BE49-F238E27FC236}">
                  <a16:creationId xmlns:a16="http://schemas.microsoft.com/office/drawing/2014/main" id="{FD099EBB-24BB-4A2E-BEA7-B96A51AC8021}"/>
                </a:ext>
              </a:extLst>
            </p:cNvPr>
            <p:cNvSpPr/>
            <p:nvPr/>
          </p:nvSpPr>
          <p:spPr>
            <a:xfrm>
              <a:off x="8363525" y="1514630"/>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8F209A0A-F4A7-4A16-8994-D7E9D20CCEBB}"/>
                </a:ext>
              </a:extLst>
            </p:cNvPr>
            <p:cNvSpPr txBox="1"/>
            <p:nvPr/>
          </p:nvSpPr>
          <p:spPr>
            <a:xfrm>
              <a:off x="8363525" y="3595538"/>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PROTECT FROM THE SUN</a:t>
              </a:r>
            </a:p>
          </p:txBody>
        </p:sp>
        <p:pic>
          <p:nvPicPr>
            <p:cNvPr id="36" name="Image 35">
              <a:extLst>
                <a:ext uri="{FF2B5EF4-FFF2-40B4-BE49-F238E27FC236}">
                  <a16:creationId xmlns:a16="http://schemas.microsoft.com/office/drawing/2014/main" id="{2A07A26C-F391-4D0D-9E12-91BC7B96D459}"/>
                </a:ext>
              </a:extLst>
            </p:cNvPr>
            <p:cNvPicPr>
              <a:picLocks noChangeAspect="1"/>
            </p:cNvPicPr>
            <p:nvPr/>
          </p:nvPicPr>
          <p:blipFill rotWithShape="1">
            <a:blip r:embed="rId6"/>
            <a:srcRect l="15388" t="44950" r="76034" b="40400"/>
            <a:stretch/>
          </p:blipFill>
          <p:spPr>
            <a:xfrm>
              <a:off x="8727653" y="2254106"/>
              <a:ext cx="1382721" cy="707827"/>
            </a:xfrm>
            <a:prstGeom prst="rect">
              <a:avLst/>
            </a:prstGeom>
          </p:spPr>
        </p:pic>
      </p:grpSp>
      <p:grpSp>
        <p:nvGrpSpPr>
          <p:cNvPr id="39" name="Groupe 38">
            <a:extLst>
              <a:ext uri="{FF2B5EF4-FFF2-40B4-BE49-F238E27FC236}">
                <a16:creationId xmlns:a16="http://schemas.microsoft.com/office/drawing/2014/main" id="{805C01C1-FE97-43E7-9077-7058EBCA5728}"/>
              </a:ext>
            </a:extLst>
          </p:cNvPr>
          <p:cNvGrpSpPr/>
          <p:nvPr/>
        </p:nvGrpSpPr>
        <p:grpSpPr>
          <a:xfrm>
            <a:off x="5985867" y="4187672"/>
            <a:ext cx="2706577" cy="2404331"/>
            <a:chOff x="6273091" y="4172523"/>
            <a:chExt cx="2706577" cy="2404331"/>
          </a:xfrm>
        </p:grpSpPr>
        <p:sp>
          <p:nvSpPr>
            <p:cNvPr id="6" name="Ellipse 5">
              <a:extLst>
                <a:ext uri="{FF2B5EF4-FFF2-40B4-BE49-F238E27FC236}">
                  <a16:creationId xmlns:a16="http://schemas.microsoft.com/office/drawing/2014/main" id="{4E417239-6B5D-45AB-8B42-A9E346439BF4}"/>
                </a:ext>
              </a:extLst>
            </p:cNvPr>
            <p:cNvSpPr/>
            <p:nvPr/>
          </p:nvSpPr>
          <p:spPr>
            <a:xfrm>
              <a:off x="6570891" y="4172523"/>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9A4103D-1454-4094-B41C-7569CEB111E5}"/>
                </a:ext>
              </a:extLst>
            </p:cNvPr>
            <p:cNvSpPr txBox="1"/>
            <p:nvPr/>
          </p:nvSpPr>
          <p:spPr>
            <a:xfrm>
              <a:off x="6273091" y="6270387"/>
              <a:ext cx="2706577"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USE COLD COMPRESSES</a:t>
              </a:r>
            </a:p>
          </p:txBody>
        </p:sp>
        <p:pic>
          <p:nvPicPr>
            <p:cNvPr id="38" name="Image 37">
              <a:extLst>
                <a:ext uri="{FF2B5EF4-FFF2-40B4-BE49-F238E27FC236}">
                  <a16:creationId xmlns:a16="http://schemas.microsoft.com/office/drawing/2014/main" id="{C98DBFB8-E69B-490E-A84D-54D33EBD89F1}"/>
                </a:ext>
              </a:extLst>
            </p:cNvPr>
            <p:cNvPicPr>
              <a:picLocks noChangeAspect="1"/>
            </p:cNvPicPr>
            <p:nvPr/>
          </p:nvPicPr>
          <p:blipFill rotWithShape="1">
            <a:blip r:embed="rId6"/>
            <a:srcRect l="15195" t="61315" r="76227" b="9442"/>
            <a:stretch/>
          </p:blipFill>
          <p:spPr>
            <a:xfrm>
              <a:off x="6935018" y="4483972"/>
              <a:ext cx="1382721" cy="1412936"/>
            </a:xfrm>
            <a:prstGeom prst="rect">
              <a:avLst/>
            </a:prstGeom>
          </p:spPr>
        </p:pic>
      </p:grpSp>
      <p:grpSp>
        <p:nvGrpSpPr>
          <p:cNvPr id="43" name="Groupe 42">
            <a:extLst>
              <a:ext uri="{FF2B5EF4-FFF2-40B4-BE49-F238E27FC236}">
                <a16:creationId xmlns:a16="http://schemas.microsoft.com/office/drawing/2014/main" id="{45F2C973-0954-45F5-B6D1-870CB8A49B17}"/>
              </a:ext>
            </a:extLst>
          </p:cNvPr>
          <p:cNvGrpSpPr/>
          <p:nvPr/>
        </p:nvGrpSpPr>
        <p:grpSpPr>
          <a:xfrm>
            <a:off x="3874888" y="2224129"/>
            <a:ext cx="2285758" cy="2397585"/>
            <a:chOff x="4250791" y="2224129"/>
            <a:chExt cx="2285758" cy="2397585"/>
          </a:xfrm>
        </p:grpSpPr>
        <p:sp>
          <p:nvSpPr>
            <p:cNvPr id="14" name="Ellipse 13">
              <a:extLst>
                <a:ext uri="{FF2B5EF4-FFF2-40B4-BE49-F238E27FC236}">
                  <a16:creationId xmlns:a16="http://schemas.microsoft.com/office/drawing/2014/main" id="{62556679-E265-4A1C-BEEE-8C21487D174D}"/>
                </a:ext>
              </a:extLst>
            </p:cNvPr>
            <p:cNvSpPr/>
            <p:nvPr/>
          </p:nvSpPr>
          <p:spPr>
            <a:xfrm>
              <a:off x="4250791" y="225410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5079AFBB-2C73-48C9-92DF-91B7620CB67A}"/>
                </a:ext>
              </a:extLst>
            </p:cNvPr>
            <p:cNvSpPr txBox="1"/>
            <p:nvPr/>
          </p:nvSpPr>
          <p:spPr>
            <a:xfrm>
              <a:off x="4386712" y="4315247"/>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APPLY GENTLY</a:t>
              </a:r>
            </a:p>
          </p:txBody>
        </p:sp>
        <p:pic>
          <p:nvPicPr>
            <p:cNvPr id="34" name="Image 33">
              <a:extLst>
                <a:ext uri="{FF2B5EF4-FFF2-40B4-BE49-F238E27FC236}">
                  <a16:creationId xmlns:a16="http://schemas.microsoft.com/office/drawing/2014/main" id="{B20B22D6-03D3-415E-B135-B881193A6F38}"/>
                </a:ext>
              </a:extLst>
            </p:cNvPr>
            <p:cNvPicPr>
              <a:picLocks noChangeAspect="1"/>
            </p:cNvPicPr>
            <p:nvPr/>
          </p:nvPicPr>
          <p:blipFill rotWithShape="1">
            <a:blip r:embed="rId6"/>
            <a:srcRect l="24686" t="-1" r="69048" b="59395"/>
            <a:stretch/>
          </p:blipFill>
          <p:spPr>
            <a:xfrm>
              <a:off x="4949996" y="2494856"/>
              <a:ext cx="763929" cy="1483887"/>
            </a:xfrm>
            <a:prstGeom prst="rect">
              <a:avLst/>
            </a:prstGeom>
          </p:spPr>
        </p:pic>
        <p:sp>
          <p:nvSpPr>
            <p:cNvPr id="41" name="object 18">
              <a:extLst>
                <a:ext uri="{FF2B5EF4-FFF2-40B4-BE49-F238E27FC236}">
                  <a16:creationId xmlns:a16="http://schemas.microsoft.com/office/drawing/2014/main" id="{45307915-E5F4-461B-9741-93393AC39160}"/>
                </a:ext>
              </a:extLst>
            </p:cNvPr>
            <p:cNvSpPr/>
            <p:nvPr/>
          </p:nvSpPr>
          <p:spPr>
            <a:xfrm rot="19453703" flipV="1">
              <a:off x="5414841" y="2224129"/>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rgbClr val="D5E3F0"/>
            </a:solidFill>
          </p:spPr>
          <p:txBody>
            <a:bodyPr wrap="square" lIns="0" tIns="0" rIns="0" bIns="0" rtlCol="0"/>
            <a:lstStyle/>
            <a:p>
              <a:endParaRPr>
                <a:latin typeface="Roboto" panose="02000000000000000000" pitchFamily="2" charset="0"/>
                <a:ea typeface="Roboto" panose="02000000000000000000" pitchFamily="2" charset="0"/>
              </a:endParaRPr>
            </a:p>
          </p:txBody>
        </p:sp>
      </p:grpSp>
      <p:grpSp>
        <p:nvGrpSpPr>
          <p:cNvPr id="5" name="Groupe 4">
            <a:extLst>
              <a:ext uri="{FF2B5EF4-FFF2-40B4-BE49-F238E27FC236}">
                <a16:creationId xmlns:a16="http://schemas.microsoft.com/office/drawing/2014/main" id="{6082FBEE-FBB3-4461-A6C4-8821B8D3D863}"/>
              </a:ext>
            </a:extLst>
          </p:cNvPr>
          <p:cNvGrpSpPr/>
          <p:nvPr/>
        </p:nvGrpSpPr>
        <p:grpSpPr>
          <a:xfrm>
            <a:off x="9329066" y="3994239"/>
            <a:ext cx="2358435" cy="2338455"/>
            <a:chOff x="9656618" y="4253548"/>
            <a:chExt cx="2358435" cy="2338455"/>
          </a:xfrm>
        </p:grpSpPr>
        <p:sp>
          <p:nvSpPr>
            <p:cNvPr id="18" name="Ellipse 17">
              <a:extLst>
                <a:ext uri="{FF2B5EF4-FFF2-40B4-BE49-F238E27FC236}">
                  <a16:creationId xmlns:a16="http://schemas.microsoft.com/office/drawing/2014/main" id="{4C785EC3-1A4C-430A-9AB8-5C1A1412E354}"/>
                </a:ext>
              </a:extLst>
            </p:cNvPr>
            <p:cNvSpPr/>
            <p:nvPr/>
          </p:nvSpPr>
          <p:spPr>
            <a:xfrm>
              <a:off x="9861892" y="4253548"/>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0703BEA2-F52C-45C5-B2E3-92B0E4D7099C}"/>
                </a:ext>
              </a:extLst>
            </p:cNvPr>
            <p:cNvSpPr txBox="1"/>
            <p:nvPr/>
          </p:nvSpPr>
          <p:spPr>
            <a:xfrm>
              <a:off x="9656618" y="6285536"/>
              <a:ext cx="2358435"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HYDRATE REGULARLY</a:t>
              </a:r>
            </a:p>
          </p:txBody>
        </p:sp>
        <p:pic>
          <p:nvPicPr>
            <p:cNvPr id="4" name="Image 3">
              <a:extLst>
                <a:ext uri="{FF2B5EF4-FFF2-40B4-BE49-F238E27FC236}">
                  <a16:creationId xmlns:a16="http://schemas.microsoft.com/office/drawing/2014/main" id="{2A857C70-B1DB-4DE9-A68D-3A1D30DC1298}"/>
                </a:ext>
              </a:extLst>
            </p:cNvPr>
            <p:cNvPicPr>
              <a:picLocks noChangeAspect="1"/>
            </p:cNvPicPr>
            <p:nvPr/>
          </p:nvPicPr>
          <p:blipFill rotWithShape="1">
            <a:blip r:embed="rId7"/>
            <a:srcRect l="25191" t="6614"/>
            <a:stretch/>
          </p:blipFill>
          <p:spPr>
            <a:xfrm>
              <a:off x="10474504" y="4610964"/>
              <a:ext cx="926733" cy="1321001"/>
            </a:xfrm>
            <a:prstGeom prst="rect">
              <a:avLst/>
            </a:prstGeom>
          </p:spPr>
        </p:pic>
      </p:grpSp>
    </p:spTree>
    <p:extLst>
      <p:ext uri="{BB962C8B-B14F-4D97-AF65-F5344CB8AC3E}">
        <p14:creationId xmlns:p14="http://schemas.microsoft.com/office/powerpoint/2010/main" val="34781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5257DCD9-7062-4C85-9309-DADF1D224FEC}"/>
              </a:ext>
            </a:extLst>
          </p:cNvPr>
          <p:cNvSpPr txBox="1">
            <a:spLocks/>
          </p:cNvSpPr>
          <p:nvPr/>
        </p:nvSpPr>
        <p:spPr>
          <a:xfrm>
            <a:off x="395750" y="455181"/>
            <a:ext cx="11327476" cy="1018948"/>
          </a:xfrm>
          <a:prstGeom prst="rect">
            <a:avLst/>
          </a:prstGeom>
        </p:spPr>
        <p:txBody>
          <a:bodyPr vert="horz" lIns="91440" tIns="45720" rIns="91440" bIns="45720" rtlCol="0">
            <a:noAutofit/>
          </a:bodyPr>
          <a:lstStyle>
            <a:defPPr>
              <a:defRPr lang="fr-FR"/>
            </a:defPPr>
            <a:lvl1pPr algn="ctr">
              <a:lnSpc>
                <a:spcPct val="90000"/>
              </a:lnSpc>
              <a:spcBef>
                <a:spcPts val="1000"/>
              </a:spcBef>
              <a:buFont typeface="Arial" panose="020B0604020202020204" pitchFamily="34" charset="0"/>
              <a:buNone/>
              <a:defRPr sz="44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t>
            </a:r>
            <a:r>
              <a:rPr lang="en-US" dirty="0" err="1"/>
              <a:t>Exceptionals</a:t>
            </a:r>
            <a:endParaRPr lang="en-US" dirty="0"/>
          </a:p>
          <a:p>
            <a:r>
              <a:rPr lang="en-US" sz="2800" dirty="0"/>
              <a:t>-</a:t>
            </a:r>
            <a:r>
              <a:rPr lang="en-US" dirty="0"/>
              <a:t> </a:t>
            </a:r>
            <a:r>
              <a:rPr lang="en-US" sz="2800" dirty="0"/>
              <a:t>45/90 min -</a:t>
            </a:r>
          </a:p>
        </p:txBody>
      </p:sp>
      <p:sp>
        <p:nvSpPr>
          <p:cNvPr id="7" name="ZoneTexte 5">
            <a:extLst>
              <a:ext uri="{FF2B5EF4-FFF2-40B4-BE49-F238E27FC236}">
                <a16:creationId xmlns:a16="http://schemas.microsoft.com/office/drawing/2014/main" id="{D76346C7-5B34-4E1C-AF27-CFD55A9F6FB0}"/>
              </a:ext>
            </a:extLst>
          </p:cNvPr>
          <p:cNvSpPr txBox="1"/>
          <p:nvPr/>
        </p:nvSpPr>
        <p:spPr>
          <a:xfrm>
            <a:off x="2429170" y="2309161"/>
            <a:ext cx="7333659" cy="954107"/>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t>Most advanced and premium category</a:t>
            </a:r>
          </a:p>
          <a:p>
            <a:pPr marL="0" indent="0" algn="ctr">
              <a:buNone/>
            </a:pPr>
            <a:r>
              <a:rPr lang="en-US" sz="2800" dirty="0"/>
              <a:t>With aventurine YON-KA crystals massage</a:t>
            </a:r>
            <a:endParaRPr lang="fr-FR" sz="2800" dirty="0"/>
          </a:p>
        </p:txBody>
      </p:sp>
      <p:sp>
        <p:nvSpPr>
          <p:cNvPr id="8" name="ZoneTexte 5">
            <a:extLst>
              <a:ext uri="{FF2B5EF4-FFF2-40B4-BE49-F238E27FC236}">
                <a16:creationId xmlns:a16="http://schemas.microsoft.com/office/drawing/2014/main" id="{FF0EC521-5B7D-454F-A446-408967B0E4F1}"/>
              </a:ext>
            </a:extLst>
          </p:cNvPr>
          <p:cNvSpPr txBox="1"/>
          <p:nvPr/>
        </p:nvSpPr>
        <p:spPr>
          <a:xfrm>
            <a:off x="1876843" y="3883540"/>
            <a:ext cx="3493180" cy="1200329"/>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fr-FR" dirty="0"/>
              <a:t>EYE AND LIP PERFECTION</a:t>
            </a:r>
          </a:p>
          <a:p>
            <a:pPr marL="0" indent="0" algn="ctr">
              <a:buNone/>
            </a:pPr>
            <a:r>
              <a:rPr lang="fr-FR" dirty="0" err="1"/>
              <a:t>Exceptional</a:t>
            </a:r>
            <a:r>
              <a:rPr lang="fr-FR" dirty="0"/>
              <a:t> </a:t>
            </a:r>
            <a:r>
              <a:rPr lang="fr-FR" dirty="0" err="1"/>
              <a:t>targeted</a:t>
            </a:r>
            <a:r>
              <a:rPr lang="fr-FR" dirty="0"/>
              <a:t> anti-</a:t>
            </a:r>
            <a:r>
              <a:rPr lang="fr-FR" dirty="0" err="1"/>
              <a:t>aging</a:t>
            </a:r>
            <a:r>
              <a:rPr lang="fr-FR" dirty="0"/>
              <a:t> </a:t>
            </a:r>
            <a:r>
              <a:rPr lang="fr-FR" dirty="0" err="1"/>
              <a:t>treatment</a:t>
            </a:r>
            <a:r>
              <a:rPr lang="fr-FR" dirty="0"/>
              <a:t> to </a:t>
            </a:r>
            <a:r>
              <a:rPr lang="fr-FR" dirty="0" err="1"/>
              <a:t>refresh</a:t>
            </a:r>
            <a:r>
              <a:rPr lang="fr-FR" dirty="0"/>
              <a:t> and </a:t>
            </a:r>
            <a:r>
              <a:rPr lang="fr-FR" dirty="0" err="1"/>
              <a:t>plump</a:t>
            </a:r>
            <a:r>
              <a:rPr lang="fr-FR" dirty="0"/>
              <a:t> the </a:t>
            </a:r>
            <a:r>
              <a:rPr lang="fr-FR" dirty="0" err="1"/>
              <a:t>eye</a:t>
            </a:r>
            <a:r>
              <a:rPr lang="fr-FR" dirty="0"/>
              <a:t> and </a:t>
            </a:r>
            <a:r>
              <a:rPr lang="fr-FR" dirty="0" err="1"/>
              <a:t>lip</a:t>
            </a:r>
            <a:r>
              <a:rPr lang="fr-FR" dirty="0"/>
              <a:t> contours</a:t>
            </a:r>
          </a:p>
        </p:txBody>
      </p:sp>
      <p:sp>
        <p:nvSpPr>
          <p:cNvPr id="9" name="ZoneTexte 5">
            <a:extLst>
              <a:ext uri="{FF2B5EF4-FFF2-40B4-BE49-F238E27FC236}">
                <a16:creationId xmlns:a16="http://schemas.microsoft.com/office/drawing/2014/main" id="{1491995A-7CCB-4E46-A160-988DF2B59A07}"/>
              </a:ext>
            </a:extLst>
          </p:cNvPr>
          <p:cNvSpPr txBox="1"/>
          <p:nvPr/>
        </p:nvSpPr>
        <p:spPr>
          <a:xfrm>
            <a:off x="6821977" y="3883540"/>
            <a:ext cx="3493180" cy="923330"/>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fr-FR" dirty="0"/>
              <a:t>EXCELLENCE CODE </a:t>
            </a:r>
          </a:p>
          <a:p>
            <a:pPr marL="0" indent="0" algn="ctr">
              <a:buNone/>
            </a:pPr>
            <a:r>
              <a:rPr lang="fr-FR" dirty="0" err="1"/>
              <a:t>Exceptional</a:t>
            </a:r>
            <a:r>
              <a:rPr lang="fr-FR" dirty="0"/>
              <a:t> global anti-</a:t>
            </a:r>
            <a:r>
              <a:rPr lang="fr-FR" dirty="0" err="1"/>
              <a:t>aging</a:t>
            </a:r>
            <a:r>
              <a:rPr lang="fr-FR" dirty="0"/>
              <a:t> </a:t>
            </a:r>
            <a:r>
              <a:rPr lang="fr-FR" dirty="0" err="1"/>
              <a:t>treatment</a:t>
            </a:r>
            <a:r>
              <a:rPr lang="fr-FR" dirty="0"/>
              <a:t> </a:t>
            </a:r>
          </a:p>
        </p:txBody>
      </p:sp>
      <p:sp>
        <p:nvSpPr>
          <p:cNvPr id="11" name="ZoneTexte 5">
            <a:extLst>
              <a:ext uri="{FF2B5EF4-FFF2-40B4-BE49-F238E27FC236}">
                <a16:creationId xmlns:a16="http://schemas.microsoft.com/office/drawing/2014/main" id="{F39BA296-48E0-4872-A04D-3A44813DFB27}"/>
              </a:ext>
            </a:extLst>
          </p:cNvPr>
          <p:cNvSpPr txBox="1"/>
          <p:nvPr/>
        </p:nvSpPr>
        <p:spPr>
          <a:xfrm>
            <a:off x="2071008" y="5955574"/>
            <a:ext cx="7976960" cy="400110"/>
          </a:xfrm>
          <a:prstGeom prst="rect">
            <a:avLst/>
          </a:prstGeom>
          <a:solidFill>
            <a:srgbClr val="D5E3F0"/>
          </a:solid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t>EYE &amp; LIP CONTOUR MASSAGE with crystals and CELL ENERGY</a:t>
            </a:r>
            <a:r>
              <a:rPr lang="en-US" sz="1600" b="1" dirty="0"/>
              <a:t>*</a:t>
            </a:r>
            <a:r>
              <a:rPr lang="en-US" sz="2000" b="1" dirty="0"/>
              <a:t> serum</a:t>
            </a:r>
            <a:endParaRPr lang="fr-FR" sz="2000" dirty="0"/>
          </a:p>
        </p:txBody>
      </p:sp>
      <p:sp>
        <p:nvSpPr>
          <p:cNvPr id="13" name="object 18">
            <a:extLst>
              <a:ext uri="{FF2B5EF4-FFF2-40B4-BE49-F238E27FC236}">
                <a16:creationId xmlns:a16="http://schemas.microsoft.com/office/drawing/2014/main" id="{6EDB417D-6E18-43A8-A0B6-1B1ED2B7F61B}"/>
              </a:ext>
            </a:extLst>
          </p:cNvPr>
          <p:cNvSpPr/>
          <p:nvPr/>
        </p:nvSpPr>
        <p:spPr>
          <a:xfrm rot="12630072">
            <a:off x="4266248" y="5379746"/>
            <a:ext cx="860443" cy="210747"/>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4" name="object 18">
            <a:extLst>
              <a:ext uri="{FF2B5EF4-FFF2-40B4-BE49-F238E27FC236}">
                <a16:creationId xmlns:a16="http://schemas.microsoft.com/office/drawing/2014/main" id="{33961B47-E3A1-4FE3-BD58-9B845E56C957}"/>
              </a:ext>
            </a:extLst>
          </p:cNvPr>
          <p:cNvSpPr/>
          <p:nvPr/>
        </p:nvSpPr>
        <p:spPr>
          <a:xfrm rot="19787997" flipV="1">
            <a:off x="6819816" y="5369465"/>
            <a:ext cx="860443" cy="223569"/>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2" name="ZoneTexte 11">
            <a:extLst>
              <a:ext uri="{FF2B5EF4-FFF2-40B4-BE49-F238E27FC236}">
                <a16:creationId xmlns:a16="http://schemas.microsoft.com/office/drawing/2014/main" id="{E4FCB0C5-824A-4068-89C1-DF7224A15FC6}"/>
              </a:ext>
            </a:extLst>
          </p:cNvPr>
          <p:cNvSpPr txBox="1"/>
          <p:nvPr/>
        </p:nvSpPr>
        <p:spPr>
          <a:xfrm>
            <a:off x="9144000" y="6402819"/>
            <a:ext cx="2925021" cy="276999"/>
          </a:xfrm>
          <a:prstGeom prst="rect">
            <a:avLst/>
          </a:prstGeom>
          <a:noFill/>
        </p:spPr>
        <p:txBody>
          <a:bodyPr wrap="square" rtlCol="0">
            <a:spAutoFit/>
          </a:bodyPr>
          <a:lstStyle/>
          <a:p>
            <a:pPr algn="ctr"/>
            <a:r>
              <a:rPr lang="fr-FR" sz="1200" dirty="0">
                <a:solidFill>
                  <a:srgbClr val="565655"/>
                </a:solidFill>
                <a:latin typeface="Roboto Light" panose="02000000000000000000"/>
              </a:rPr>
              <a:t>* Or the mix of 2 </a:t>
            </a:r>
            <a:r>
              <a:rPr lang="fr-FR" sz="1200" dirty="0" err="1">
                <a:solidFill>
                  <a:srgbClr val="565655"/>
                </a:solidFill>
                <a:latin typeface="Roboto Light" panose="02000000000000000000"/>
              </a:rPr>
              <a:t>eye</a:t>
            </a:r>
            <a:r>
              <a:rPr lang="fr-FR" sz="1200" dirty="0">
                <a:solidFill>
                  <a:srgbClr val="565655"/>
                </a:solidFill>
                <a:latin typeface="Roboto Light" panose="02000000000000000000"/>
              </a:rPr>
              <a:t> &amp; </a:t>
            </a:r>
            <a:r>
              <a:rPr lang="fr-FR" sz="1200" dirty="0" err="1">
                <a:solidFill>
                  <a:srgbClr val="565655"/>
                </a:solidFill>
                <a:latin typeface="Roboto Light" panose="02000000000000000000"/>
              </a:rPr>
              <a:t>lip</a:t>
            </a:r>
            <a:r>
              <a:rPr lang="fr-FR" sz="1200" dirty="0">
                <a:solidFill>
                  <a:srgbClr val="565655"/>
                </a:solidFill>
                <a:latin typeface="Roboto Light" panose="02000000000000000000"/>
              </a:rPr>
              <a:t> contour </a:t>
            </a:r>
            <a:r>
              <a:rPr lang="fr-FR" sz="1200" dirty="0" err="1">
                <a:solidFill>
                  <a:srgbClr val="565655"/>
                </a:solidFill>
                <a:latin typeface="Roboto Light" panose="02000000000000000000"/>
              </a:rPr>
              <a:t>cream</a:t>
            </a:r>
            <a:endParaRPr lang="fr-FR" sz="1200" dirty="0">
              <a:solidFill>
                <a:srgbClr val="565655"/>
              </a:solidFill>
              <a:latin typeface="Roboto Light" panose="02000000000000000000"/>
            </a:endParaRPr>
          </a:p>
        </p:txBody>
      </p:sp>
    </p:spTree>
    <p:extLst>
      <p:ext uri="{BB962C8B-B14F-4D97-AF65-F5344CB8AC3E}">
        <p14:creationId xmlns:p14="http://schemas.microsoft.com/office/powerpoint/2010/main" val="11989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423085CC-2767-44A1-99BA-75CB1FBA3C71}"/>
              </a:ext>
            </a:extLst>
          </p:cNvPr>
          <p:cNvGrpSpPr/>
          <p:nvPr/>
        </p:nvGrpSpPr>
        <p:grpSpPr>
          <a:xfrm>
            <a:off x="5467518" y="1998968"/>
            <a:ext cx="1183940" cy="1232258"/>
            <a:chOff x="656723" y="1762908"/>
            <a:chExt cx="2729664" cy="2729664"/>
          </a:xfrm>
        </p:grpSpPr>
        <p:sp>
          <p:nvSpPr>
            <p:cNvPr id="38" name="Ellipse 37">
              <a:extLst>
                <a:ext uri="{FF2B5EF4-FFF2-40B4-BE49-F238E27FC236}">
                  <a16:creationId xmlns:a16="http://schemas.microsoft.com/office/drawing/2014/main" id="{87EDA036-1B1E-43E4-8D5C-CB49A1815469}"/>
                </a:ext>
              </a:extLst>
            </p:cNvPr>
            <p:cNvSpPr/>
            <p:nvPr/>
          </p:nvSpPr>
          <p:spPr>
            <a:xfrm>
              <a:off x="656723" y="1762908"/>
              <a:ext cx="2729664" cy="2729664"/>
            </a:xfrm>
            <a:prstGeom prst="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9" name="Ellipse 4">
              <a:extLst>
                <a:ext uri="{FF2B5EF4-FFF2-40B4-BE49-F238E27FC236}">
                  <a16:creationId xmlns:a16="http://schemas.microsoft.com/office/drawing/2014/main" id="{03659F0D-C567-416A-9F74-912EC882CA2E}"/>
                </a:ext>
              </a:extLst>
            </p:cNvPr>
            <p:cNvSpPr txBox="1"/>
            <p:nvPr/>
          </p:nvSpPr>
          <p:spPr>
            <a:xfrm>
              <a:off x="913766" y="2483248"/>
              <a:ext cx="2177014" cy="1361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5" name="Sous-titre 2">
            <a:extLst>
              <a:ext uri="{FF2B5EF4-FFF2-40B4-BE49-F238E27FC236}">
                <a16:creationId xmlns:a16="http://schemas.microsoft.com/office/drawing/2014/main" id="{5257DCD9-7062-4C85-9309-DADF1D224FEC}"/>
              </a:ext>
            </a:extLst>
          </p:cNvPr>
          <p:cNvSpPr txBox="1">
            <a:spLocks/>
          </p:cNvSpPr>
          <p:nvPr/>
        </p:nvSpPr>
        <p:spPr>
          <a:xfrm>
            <a:off x="1629329" y="1222164"/>
            <a:ext cx="8860317" cy="461665"/>
          </a:xfrm>
          <a:prstGeom prst="rect">
            <a:avLst/>
          </a:prstGeom>
          <a:noFill/>
        </p:spPr>
        <p:txBody>
          <a:bodyPr wrap="square" rtlCol="0">
            <a:spAutoFit/>
          </a:bodyPr>
          <a:lstStyle>
            <a:defPPr>
              <a:defRPr lang="fr-FR"/>
            </a:defPPr>
            <a:lvl1pPr algn="ctr">
              <a:defRPr sz="2400">
                <a:latin typeface="KyivType Sans Medium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Aventurine, its cosmetic virtues</a:t>
            </a:r>
          </a:p>
        </p:txBody>
      </p:sp>
      <p:sp>
        <p:nvSpPr>
          <p:cNvPr id="5" name="Forme libre : forme 4">
            <a:extLst>
              <a:ext uri="{FF2B5EF4-FFF2-40B4-BE49-F238E27FC236}">
                <a16:creationId xmlns:a16="http://schemas.microsoft.com/office/drawing/2014/main" id="{774C0509-9504-4635-9168-313F5F4EED28}"/>
              </a:ext>
            </a:extLst>
          </p:cNvPr>
          <p:cNvSpPr/>
          <p:nvPr/>
        </p:nvSpPr>
        <p:spPr>
          <a:xfrm>
            <a:off x="725168" y="3558392"/>
            <a:ext cx="1874121" cy="1241628"/>
          </a:xfrm>
          <a:custGeom>
            <a:avLst/>
            <a:gdLst>
              <a:gd name="connsiteX0" fmla="*/ 0 w 2300162"/>
              <a:gd name="connsiteY0" fmla="*/ 0 h 2284967"/>
              <a:gd name="connsiteX1" fmla="*/ 2300162 w 2300162"/>
              <a:gd name="connsiteY1" fmla="*/ 0 h 2284967"/>
              <a:gd name="connsiteX2" fmla="*/ 2300162 w 2300162"/>
              <a:gd name="connsiteY2" fmla="*/ 2284967 h 2284967"/>
              <a:gd name="connsiteX3" fmla="*/ 0 w 2300162"/>
              <a:gd name="connsiteY3" fmla="*/ 2284967 h 2284967"/>
              <a:gd name="connsiteX4" fmla="*/ 0 w 2300162"/>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62" h="2284967">
                <a:moveTo>
                  <a:pt x="0" y="0"/>
                </a:moveTo>
                <a:lnTo>
                  <a:pt x="2300162" y="0"/>
                </a:lnTo>
                <a:lnTo>
                  <a:pt x="2300162"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kern="1200" cap="small" baseline="0" dirty="0">
                <a:latin typeface="Roboto Condensed Light" panose="02000000000000000000" pitchFamily="2" charset="0"/>
                <a:ea typeface="Roboto Condensed Light" panose="02000000000000000000" pitchFamily="2" charset="0"/>
              </a:rPr>
              <a:t>Draining / Decongestant </a:t>
            </a:r>
          </a:p>
          <a:p>
            <a:pPr marL="228600" lvl="1" indent="-228600" algn="l" defTabSz="889000">
              <a:lnSpc>
                <a:spcPct val="90000"/>
              </a:lnSpc>
              <a:spcBef>
                <a:spcPct val="0"/>
              </a:spcBef>
              <a:spcAft>
                <a:spcPct val="15000"/>
              </a:spcAft>
              <a:buChar char="•"/>
            </a:pPr>
            <a:r>
              <a:rPr lang="fr-FR" sz="1600" kern="1200" dirty="0" err="1">
                <a:latin typeface="Roboto Condensed Light" panose="02000000000000000000" pitchFamily="2" charset="0"/>
                <a:ea typeface="Roboto Condensed Light" panose="02000000000000000000" pitchFamily="2" charset="0"/>
              </a:rPr>
              <a:t>Anti-dark circles </a:t>
            </a:r>
            <a:endParaRPr lang="fr-FR" sz="1600" kern="1200" dirty="0">
              <a:latin typeface="Roboto Condensed Light" panose="02000000000000000000" pitchFamily="2" charset="0"/>
              <a:ea typeface="Roboto Condensed Light" panose="02000000000000000000" pitchFamily="2" charset="0"/>
            </a:endParaRPr>
          </a:p>
          <a:p>
            <a:pPr marL="228600" lvl="1" indent="-228600" algn="l" defTabSz="889000">
              <a:lnSpc>
                <a:spcPct val="90000"/>
              </a:lnSpc>
              <a:spcBef>
                <a:spcPct val="0"/>
              </a:spcBef>
              <a:spcAft>
                <a:spcPct val="15000"/>
              </a:spcAft>
              <a:buChar char="•"/>
            </a:pPr>
            <a:r>
              <a:rPr lang="fr-FR" sz="1600" kern="1200" dirty="0">
                <a:latin typeface="Roboto Condensed Light" panose="02000000000000000000" pitchFamily="2" charset="0"/>
                <a:ea typeface="Roboto Condensed Light" panose="02000000000000000000" pitchFamily="2" charset="0"/>
              </a:rPr>
              <a:t>Anti-pockets </a:t>
            </a:r>
          </a:p>
        </p:txBody>
      </p:sp>
      <p:sp>
        <p:nvSpPr>
          <p:cNvPr id="6" name="Forme libre : forme 5">
            <a:extLst>
              <a:ext uri="{FF2B5EF4-FFF2-40B4-BE49-F238E27FC236}">
                <a16:creationId xmlns:a16="http://schemas.microsoft.com/office/drawing/2014/main" id="{095FB85C-495A-4403-85FA-FAA2461F2098}"/>
              </a:ext>
            </a:extLst>
          </p:cNvPr>
          <p:cNvSpPr/>
          <p:nvPr/>
        </p:nvSpPr>
        <p:spPr>
          <a:xfrm>
            <a:off x="2948959" y="3558392"/>
            <a:ext cx="1874122"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cap="small" dirty="0">
                <a:latin typeface="Roboto Condensed Light" panose="02000000000000000000" pitchFamily="2" charset="0"/>
                <a:ea typeface="Roboto Condensed Light" panose="02000000000000000000" pitchFamily="2" charset="0"/>
              </a:rPr>
              <a:t>Detoxifying</a:t>
            </a:r>
            <a:r>
              <a:rPr lang="fr-FR" sz="2000" kern="1200" cap="small" baseline="0" dirty="0">
                <a:latin typeface="Roboto Condensed Light" panose="02000000000000000000" pitchFamily="2" charset="0"/>
                <a:ea typeface="Roboto Condensed Light" panose="02000000000000000000" pitchFamily="2" charset="0"/>
              </a:rPr>
              <a:t> </a:t>
            </a:r>
          </a:p>
          <a:p>
            <a:pPr marL="228600" lvl="1" indent="-228600" defTabSz="889000">
              <a:lnSpc>
                <a:spcPct val="90000"/>
              </a:lnSpc>
              <a:spcBef>
                <a:spcPct val="0"/>
              </a:spcBef>
              <a:spcAft>
                <a:spcPct val="15000"/>
              </a:spcAft>
              <a:buChar char="•"/>
            </a:pPr>
            <a:r>
              <a:rPr lang="fr-FR" sz="1600" dirty="0">
                <a:latin typeface="Roboto Condensed Light" panose="02000000000000000000" pitchFamily="2" charset="0"/>
                <a:ea typeface="Roboto Condensed Light" panose="02000000000000000000" pitchFamily="2" charset="0"/>
              </a:rPr>
              <a:t>Improves the elimination of toxins </a:t>
            </a:r>
          </a:p>
        </p:txBody>
      </p:sp>
      <p:sp>
        <p:nvSpPr>
          <p:cNvPr id="7" name="Forme libre : forme 6">
            <a:extLst>
              <a:ext uri="{FF2B5EF4-FFF2-40B4-BE49-F238E27FC236}">
                <a16:creationId xmlns:a16="http://schemas.microsoft.com/office/drawing/2014/main" id="{C3A3EF70-BB35-4F0F-ADEF-3B1C225E401B}"/>
              </a:ext>
            </a:extLst>
          </p:cNvPr>
          <p:cNvSpPr/>
          <p:nvPr/>
        </p:nvSpPr>
        <p:spPr>
          <a:xfrm>
            <a:off x="5172751" y="3558392"/>
            <a:ext cx="1874122"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cap="small" dirty="0">
                <a:latin typeface="Roboto Condensed Light" panose="02000000000000000000" pitchFamily="2" charset="0"/>
                <a:ea typeface="Roboto Condensed Light" panose="02000000000000000000" pitchFamily="2" charset="0"/>
              </a:rPr>
              <a:t>Smoothing / </a:t>
            </a:r>
            <a:r>
              <a:rPr lang="fr-FR" cap="small" dirty="0" err="1">
                <a:latin typeface="Roboto Condensed Light" panose="02000000000000000000" pitchFamily="2" charset="0"/>
                <a:ea typeface="Roboto Condensed Light" panose="02000000000000000000" pitchFamily="2" charset="0"/>
              </a:rPr>
              <a:t>Plumping </a:t>
            </a:r>
            <a:endParaRPr lang="fr-FR" cap="small" dirty="0">
              <a:latin typeface="Roboto Condensed Light" panose="02000000000000000000" pitchFamily="2" charset="0"/>
              <a:ea typeface="Roboto Condensed Light" panose="02000000000000000000" pitchFamily="2" charset="0"/>
            </a:endParaRPr>
          </a:p>
          <a:p>
            <a:pPr marL="228600" lvl="1" indent="-228600" defTabSz="889000">
              <a:lnSpc>
                <a:spcPct val="90000"/>
              </a:lnSpc>
              <a:spcBef>
                <a:spcPct val="0"/>
              </a:spcBef>
              <a:spcAft>
                <a:spcPct val="15000"/>
              </a:spcAft>
              <a:buChar char="•"/>
            </a:pPr>
            <a:r>
              <a:rPr lang="fr-FR" sz="1600" dirty="0">
                <a:latin typeface="Roboto Condensed Light" panose="02000000000000000000" pitchFamily="2" charset="0"/>
                <a:ea typeface="Roboto Condensed Light" panose="02000000000000000000" pitchFamily="2" charset="0"/>
              </a:rPr>
              <a:t>Reduces fine lines and wrinkles </a:t>
            </a:r>
          </a:p>
        </p:txBody>
      </p:sp>
      <p:sp>
        <p:nvSpPr>
          <p:cNvPr id="8" name="Forme libre : forme 7">
            <a:extLst>
              <a:ext uri="{FF2B5EF4-FFF2-40B4-BE49-F238E27FC236}">
                <a16:creationId xmlns:a16="http://schemas.microsoft.com/office/drawing/2014/main" id="{8B2630CE-6DA6-4D82-859E-DC44963DF7BF}"/>
              </a:ext>
            </a:extLst>
          </p:cNvPr>
          <p:cNvSpPr/>
          <p:nvPr/>
        </p:nvSpPr>
        <p:spPr>
          <a:xfrm>
            <a:off x="7396543" y="3546366"/>
            <a:ext cx="1874120"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fr-FR" cap="small" dirty="0">
                <a:latin typeface="Roboto Condensed Light" panose="02000000000000000000" pitchFamily="2" charset="0"/>
                <a:ea typeface="Roboto Condensed Light" panose="02000000000000000000" pitchFamily="2" charset="0"/>
              </a:rPr>
              <a:t>Liftant </a:t>
            </a:r>
          </a:p>
          <a:p>
            <a:pPr marL="228600" lvl="1" indent="-228600" defTabSz="889000">
              <a:lnSpc>
                <a:spcPct val="90000"/>
              </a:lnSpc>
              <a:spcBef>
                <a:spcPct val="0"/>
              </a:spcBef>
              <a:spcAft>
                <a:spcPct val="15000"/>
              </a:spcAft>
              <a:buChar char="•"/>
            </a:pPr>
            <a:r>
              <a:rPr lang="fr-FR" sz="1600" dirty="0">
                <a:latin typeface="Roboto Condensed Light" panose="02000000000000000000" pitchFamily="2" charset="0"/>
                <a:ea typeface="Roboto Condensed Light" panose="02000000000000000000" pitchFamily="2" charset="0"/>
              </a:rPr>
              <a:t>Tones the eyelid </a:t>
            </a:r>
          </a:p>
        </p:txBody>
      </p:sp>
      <p:sp>
        <p:nvSpPr>
          <p:cNvPr id="9" name="Forme libre : forme 8">
            <a:extLst>
              <a:ext uri="{FF2B5EF4-FFF2-40B4-BE49-F238E27FC236}">
                <a16:creationId xmlns:a16="http://schemas.microsoft.com/office/drawing/2014/main" id="{AB3D001F-8758-409B-8393-BE05E8C02BDB}"/>
              </a:ext>
            </a:extLst>
          </p:cNvPr>
          <p:cNvSpPr/>
          <p:nvPr/>
        </p:nvSpPr>
        <p:spPr>
          <a:xfrm>
            <a:off x="9620333" y="3546366"/>
            <a:ext cx="1874120" cy="1241628"/>
          </a:xfrm>
          <a:custGeom>
            <a:avLst/>
            <a:gdLst>
              <a:gd name="connsiteX0" fmla="*/ 0 w 3808279"/>
              <a:gd name="connsiteY0" fmla="*/ 0 h 2284967"/>
              <a:gd name="connsiteX1" fmla="*/ 3808279 w 3808279"/>
              <a:gd name="connsiteY1" fmla="*/ 0 h 2284967"/>
              <a:gd name="connsiteX2" fmla="*/ 3808279 w 3808279"/>
              <a:gd name="connsiteY2" fmla="*/ 2284967 h 2284967"/>
              <a:gd name="connsiteX3" fmla="*/ 0 w 3808279"/>
              <a:gd name="connsiteY3" fmla="*/ 2284967 h 2284967"/>
              <a:gd name="connsiteX4" fmla="*/ 0 w 3808279"/>
              <a:gd name="connsiteY4" fmla="*/ 0 h 228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279" h="2284967">
                <a:moveTo>
                  <a:pt x="0" y="0"/>
                </a:moveTo>
                <a:lnTo>
                  <a:pt x="3808279" y="0"/>
                </a:lnTo>
                <a:lnTo>
                  <a:pt x="3808279" y="2284967"/>
                </a:lnTo>
                <a:lnTo>
                  <a:pt x="0" y="2284967"/>
                </a:lnTo>
                <a:lnTo>
                  <a:pt x="0" y="0"/>
                </a:lnTo>
                <a:close/>
              </a:path>
            </a:pathLst>
          </a:custGeom>
          <a:solidFill>
            <a:srgbClr val="EBE7E4"/>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cap="small" dirty="0">
                <a:latin typeface="Roboto Condensed Light" panose="02000000000000000000" pitchFamily="2" charset="0"/>
                <a:ea typeface="Roboto Condensed Light" panose="02000000000000000000" pitchFamily="2" charset="0"/>
              </a:rPr>
              <a:t>Relaxing</a:t>
            </a:r>
            <a:r>
              <a:rPr lang="fr-FR" sz="2000" kern="1200" cap="small" baseline="0" dirty="0">
                <a:latin typeface="Roboto Condensed Light" panose="02000000000000000000" pitchFamily="2" charset="0"/>
                <a:ea typeface="Roboto Condensed Light" panose="02000000000000000000" pitchFamily="2" charset="0"/>
              </a:rPr>
              <a:t> </a:t>
            </a:r>
          </a:p>
          <a:p>
            <a:pPr marL="228600" lvl="1" indent="-228600" algn="l" defTabSz="889000">
              <a:lnSpc>
                <a:spcPct val="90000"/>
              </a:lnSpc>
              <a:spcBef>
                <a:spcPct val="0"/>
              </a:spcBef>
              <a:spcAft>
                <a:spcPct val="15000"/>
              </a:spcAft>
              <a:buChar char="•"/>
            </a:pPr>
            <a:r>
              <a:rPr lang="fr-FR" sz="1600" dirty="0">
                <a:latin typeface="Roboto Condensed Light" panose="02000000000000000000" pitchFamily="2" charset="0"/>
                <a:ea typeface="Roboto Condensed Light" panose="02000000000000000000" pitchFamily="2" charset="0"/>
              </a:rPr>
              <a:t>Rebalance </a:t>
            </a:r>
          </a:p>
          <a:p>
            <a:pPr marL="228600" lvl="1" indent="-228600" algn="l" defTabSz="889000">
              <a:lnSpc>
                <a:spcPct val="90000"/>
              </a:lnSpc>
              <a:spcBef>
                <a:spcPct val="0"/>
              </a:spcBef>
              <a:spcAft>
                <a:spcPct val="15000"/>
              </a:spcAft>
              <a:buChar char="•"/>
            </a:pPr>
            <a:r>
              <a:rPr lang="fr-FR" sz="1600" dirty="0">
                <a:latin typeface="Roboto Condensed Light" panose="02000000000000000000" pitchFamily="2" charset="0"/>
                <a:ea typeface="Roboto Condensed Light" panose="02000000000000000000" pitchFamily="2" charset="0"/>
              </a:rPr>
              <a:t>Harmonise </a:t>
            </a:r>
          </a:p>
        </p:txBody>
      </p:sp>
      <p:sp>
        <p:nvSpPr>
          <p:cNvPr id="10" name="Sous-titre 2">
            <a:extLst>
              <a:ext uri="{FF2B5EF4-FFF2-40B4-BE49-F238E27FC236}">
                <a16:creationId xmlns:a16="http://schemas.microsoft.com/office/drawing/2014/main" id="{77C3D580-8CB6-4B5F-8ABF-8C30BBBF8287}"/>
              </a:ext>
            </a:extLst>
          </p:cNvPr>
          <p:cNvSpPr txBox="1">
            <a:spLocks/>
          </p:cNvSpPr>
          <p:nvPr/>
        </p:nvSpPr>
        <p:spPr>
          <a:xfrm>
            <a:off x="89841" y="523885"/>
            <a:ext cx="12039943" cy="502702"/>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YON-KA crystals</a:t>
            </a:r>
            <a:endParaRPr lang="fr-FR" dirty="0"/>
          </a:p>
        </p:txBody>
      </p:sp>
    </p:spTree>
    <p:extLst>
      <p:ext uri="{BB962C8B-B14F-4D97-AF65-F5344CB8AC3E}">
        <p14:creationId xmlns:p14="http://schemas.microsoft.com/office/powerpoint/2010/main" val="33943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5A87D38A-CDA3-441B-B54A-A372F5A6E304}"/>
              </a:ext>
            </a:extLst>
          </p:cNvPr>
          <p:cNvSpPr txBox="1">
            <a:spLocks/>
          </p:cNvSpPr>
          <p:nvPr/>
        </p:nvSpPr>
        <p:spPr>
          <a:xfrm>
            <a:off x="89841" y="221237"/>
            <a:ext cx="12039943" cy="1107996"/>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Traditional Chinese </a:t>
            </a:r>
            <a:r>
              <a:rPr lang="en-US" dirty="0" err="1"/>
              <a:t>Medecine</a:t>
            </a:r>
            <a:endParaRPr lang="en-US" dirty="0"/>
          </a:p>
          <a:p>
            <a:pPr>
              <a:lnSpc>
                <a:spcPct val="100000"/>
              </a:lnSpc>
            </a:pPr>
            <a:r>
              <a:rPr lang="en-US" sz="2800" dirty="0"/>
              <a:t>- Objectives -</a:t>
            </a:r>
            <a:endParaRPr lang="fr-FR" sz="2800" dirty="0"/>
          </a:p>
        </p:txBody>
      </p:sp>
      <p:sp>
        <p:nvSpPr>
          <p:cNvPr id="7" name="Titre 1">
            <a:extLst>
              <a:ext uri="{FF2B5EF4-FFF2-40B4-BE49-F238E27FC236}">
                <a16:creationId xmlns:a16="http://schemas.microsoft.com/office/drawing/2014/main" id="{7807772D-64FD-4FEC-B8DE-C65BE79A35CB}"/>
              </a:ext>
            </a:extLst>
          </p:cNvPr>
          <p:cNvSpPr>
            <a:spLocks noGrp="1"/>
          </p:cNvSpPr>
          <p:nvPr/>
        </p:nvSpPr>
        <p:spPr>
          <a:xfrm>
            <a:off x="246180" y="5008552"/>
            <a:ext cx="37338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2">
                    <a:lumMod val="25000"/>
                  </a:schemeClr>
                </a:solidFill>
                <a:latin typeface="Butler" panose="02070803080706020303" pitchFamily="18" charset="0"/>
                <a:ea typeface="+mj-ea"/>
                <a:cs typeface="+mj-cs"/>
              </a:defRPr>
            </a:lvl1pPr>
          </a:lstStyle>
          <a:p>
            <a:r>
              <a:rPr lang="fr-FR" sz="2400" b="1" cap="small" dirty="0">
                <a:solidFill>
                  <a:srgbClr val="E7E6E6">
                    <a:lumMod val="25000"/>
                  </a:srgbClr>
                </a:solidFill>
                <a:latin typeface="+mn-lt"/>
                <a:ea typeface="+mn-ea"/>
                <a:cs typeface="+mn-cs"/>
              </a:rPr>
              <a:t>Balance </a:t>
            </a:r>
            <a:br>
              <a:rPr lang="fr-FR" sz="2400" cap="small" dirty="0">
                <a:solidFill>
                  <a:srgbClr val="E7E6E6">
                    <a:lumMod val="25000"/>
                  </a:srgbClr>
                </a:solidFill>
                <a:latin typeface="+mn-lt"/>
                <a:ea typeface="+mn-ea"/>
                <a:cs typeface="+mn-cs"/>
              </a:rPr>
            </a:br>
            <a:r>
              <a:rPr lang="fr-FR" sz="2000" cap="small" dirty="0">
                <a:solidFill>
                  <a:srgbClr val="E7E6E6">
                    <a:lumMod val="25000"/>
                  </a:srgbClr>
                </a:solidFill>
                <a:latin typeface="+mn-lt"/>
                <a:ea typeface="+mn-ea"/>
                <a:cs typeface="+mn-cs"/>
              </a:rPr>
              <a:t>the energies</a:t>
            </a:r>
            <a:endParaRPr lang="fr-FR" dirty="0">
              <a:latin typeface="+mn-lt"/>
            </a:endParaRPr>
          </a:p>
        </p:txBody>
      </p:sp>
      <p:pic>
        <p:nvPicPr>
          <p:cNvPr id="8" name="Picture 4" descr="Harmoniser ses chakras | Tao et Spiritualité">
            <a:extLst>
              <a:ext uri="{FF2B5EF4-FFF2-40B4-BE49-F238E27FC236}">
                <a16:creationId xmlns:a16="http://schemas.microsoft.com/office/drawing/2014/main" id="{22D4CF6D-EB8C-4210-B1F6-E3BBCADD96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256" y="2580056"/>
            <a:ext cx="1649647" cy="2294968"/>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a:extLst>
              <a:ext uri="{FF2B5EF4-FFF2-40B4-BE49-F238E27FC236}">
                <a16:creationId xmlns:a16="http://schemas.microsoft.com/office/drawing/2014/main" id="{F929D817-4808-423E-9F36-7C6BE89E9A65}"/>
              </a:ext>
            </a:extLst>
          </p:cNvPr>
          <p:cNvSpPr txBox="1">
            <a:spLocks/>
          </p:cNvSpPr>
          <p:nvPr/>
        </p:nvSpPr>
        <p:spPr>
          <a:xfrm>
            <a:off x="4143978" y="5053102"/>
            <a:ext cx="3936021" cy="1236464"/>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small" spc="0" normalizeH="0" baseline="0" noProof="0" dirty="0">
                <a:ln>
                  <a:noFill/>
                </a:ln>
                <a:solidFill>
                  <a:srgbClr val="E7E6E6">
                    <a:lumMod val="25000"/>
                  </a:srgbClr>
                </a:solidFill>
                <a:effectLst/>
                <a:uLnTx/>
                <a:uFillTx/>
                <a:latin typeface="Calibri"/>
                <a:ea typeface="+mj-ea"/>
                <a:cs typeface="+mj-cs"/>
              </a:rPr>
              <a:t>Maintain </a:t>
            </a:r>
            <a:br>
              <a:rPr kumimoji="0" lang="fr-FR" sz="2400" b="1" i="0" u="none" strike="noStrike" kern="1200" cap="small" spc="0" normalizeH="0" baseline="0" noProof="0" dirty="0">
                <a:ln>
                  <a:noFill/>
                </a:ln>
                <a:solidFill>
                  <a:srgbClr val="E7E6E6">
                    <a:lumMod val="25000"/>
                  </a:srgbClr>
                </a:solidFill>
                <a:effectLst/>
                <a:uLnTx/>
                <a:uFillTx/>
                <a:latin typeface="Calibri"/>
                <a:ea typeface="+mj-ea"/>
                <a:cs typeface="+mj-cs"/>
              </a:rPr>
            </a:br>
            <a:r>
              <a:rPr kumimoji="0" lang="fr-FR" sz="2000" b="0" i="0" u="none" strike="noStrike" kern="1200" cap="small" spc="0" normalizeH="0" baseline="0" noProof="0" dirty="0">
                <a:ln>
                  <a:noFill/>
                </a:ln>
                <a:solidFill>
                  <a:srgbClr val="E7E6E6">
                    <a:lumMod val="25000"/>
                  </a:srgbClr>
                </a:solidFill>
                <a:effectLst/>
                <a:uLnTx/>
                <a:uFillTx/>
                <a:latin typeface="Calibri"/>
                <a:ea typeface="+mj-ea"/>
                <a:cs typeface="+mj-cs"/>
              </a:rPr>
              <a:t>in good health</a:t>
            </a:r>
            <a:endParaRPr kumimoji="0" lang="fr-FR" sz="3600" b="0" i="0" u="none" strike="noStrike" kern="1200" cap="none" spc="0" normalizeH="0" baseline="0" noProof="0" dirty="0">
              <a:ln>
                <a:noFill/>
              </a:ln>
              <a:solidFill>
                <a:srgbClr val="E7E6E6">
                  <a:lumMod val="25000"/>
                </a:srgbClr>
              </a:solidFill>
              <a:effectLst/>
              <a:uLnTx/>
              <a:uFillTx/>
              <a:latin typeface="Calibri"/>
              <a:ea typeface="+mj-ea"/>
              <a:cs typeface="+mj-cs"/>
            </a:endParaRPr>
          </a:p>
        </p:txBody>
      </p:sp>
      <p:pic>
        <p:nvPicPr>
          <p:cNvPr id="15" name="Picture 2" descr="Personnes En Bonne Santé Portant Des Icônes Différentes | Vecteur Gratuite">
            <a:extLst>
              <a:ext uri="{FF2B5EF4-FFF2-40B4-BE49-F238E27FC236}">
                <a16:creationId xmlns:a16="http://schemas.microsoft.com/office/drawing/2014/main" id="{3534C769-AD89-4CD5-B1A1-71BCCDF59C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112" y="2459225"/>
            <a:ext cx="2485705" cy="216183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a:extLst>
              <a:ext uri="{FF2B5EF4-FFF2-40B4-BE49-F238E27FC236}">
                <a16:creationId xmlns:a16="http://schemas.microsoft.com/office/drawing/2014/main" id="{84148189-035D-4E81-9CFE-13F6556563E8}"/>
              </a:ext>
            </a:extLst>
          </p:cNvPr>
          <p:cNvCxnSpPr/>
          <p:nvPr/>
        </p:nvCxnSpPr>
        <p:spPr>
          <a:xfrm>
            <a:off x="5809810" y="5053102"/>
            <a:ext cx="46231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Titre 1">
            <a:extLst>
              <a:ext uri="{FF2B5EF4-FFF2-40B4-BE49-F238E27FC236}">
                <a16:creationId xmlns:a16="http://schemas.microsoft.com/office/drawing/2014/main" id="{A58B6F4C-1E49-4A8B-BE68-6416017361EC}"/>
              </a:ext>
            </a:extLst>
          </p:cNvPr>
          <p:cNvSpPr txBox="1">
            <a:spLocks/>
          </p:cNvSpPr>
          <p:nvPr/>
        </p:nvSpPr>
        <p:spPr>
          <a:xfrm>
            <a:off x="8428120" y="5005164"/>
            <a:ext cx="3422628" cy="1236464"/>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small" spc="0" normalizeH="0" baseline="0" noProof="0" dirty="0">
                <a:ln>
                  <a:noFill/>
                </a:ln>
                <a:solidFill>
                  <a:srgbClr val="E7E6E6">
                    <a:lumMod val="25000"/>
                  </a:srgbClr>
                </a:solidFill>
                <a:effectLst/>
                <a:uLnTx/>
                <a:uFillTx/>
                <a:latin typeface="Calibri"/>
                <a:ea typeface="+mj-ea"/>
                <a:cs typeface="+mj-cs"/>
              </a:rPr>
              <a:t>Notify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0" i="0" u="none" strike="noStrike" kern="1200" cap="small" spc="0" normalizeH="0" baseline="0" noProof="0" dirty="0">
                <a:ln>
                  <a:noFill/>
                </a:ln>
                <a:solidFill>
                  <a:srgbClr val="E7E6E6">
                    <a:lumMod val="25000"/>
                  </a:srgbClr>
                </a:solidFill>
                <a:effectLst/>
                <a:uLnTx/>
                <a:uFillTx/>
                <a:latin typeface="Calibri"/>
                <a:ea typeface="+mj-ea"/>
                <a:cs typeface="+mj-cs"/>
              </a:rPr>
              <a:t>imbalances &amp; diseases</a:t>
            </a:r>
            <a:endParaRPr kumimoji="0" lang="fr-FR" sz="3600" b="0" i="0" u="none" strike="noStrike" kern="1200" cap="none" spc="0" normalizeH="0" baseline="0" noProof="0" dirty="0">
              <a:ln>
                <a:noFill/>
              </a:ln>
              <a:solidFill>
                <a:srgbClr val="E7E6E6">
                  <a:lumMod val="25000"/>
                </a:srgbClr>
              </a:solidFill>
              <a:effectLst/>
              <a:uLnTx/>
              <a:uFillTx/>
              <a:latin typeface="Calibri"/>
              <a:ea typeface="+mj-ea"/>
              <a:cs typeface="+mj-cs"/>
            </a:endParaRPr>
          </a:p>
        </p:txBody>
      </p:sp>
      <p:pic>
        <p:nvPicPr>
          <p:cNvPr id="12" name="Picture 6" descr="Images Desequilibre | Vecteurs, photos et PSD gratuits">
            <a:extLst>
              <a:ext uri="{FF2B5EF4-FFF2-40B4-BE49-F238E27FC236}">
                <a16:creationId xmlns:a16="http://schemas.microsoft.com/office/drawing/2014/main" id="{2C7D5562-F099-4ACD-AC2B-D374A6A18B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1907" y="2711729"/>
            <a:ext cx="2312860" cy="203162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a:extLst>
              <a:ext uri="{FF2B5EF4-FFF2-40B4-BE49-F238E27FC236}">
                <a16:creationId xmlns:a16="http://schemas.microsoft.com/office/drawing/2014/main" id="{6FC549DE-7244-4717-8FC9-AF7FF7C34693}"/>
              </a:ext>
            </a:extLst>
          </p:cNvPr>
          <p:cNvCxnSpPr/>
          <p:nvPr/>
        </p:nvCxnSpPr>
        <p:spPr>
          <a:xfrm>
            <a:off x="9827182" y="5025395"/>
            <a:ext cx="46231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1D84792B-CF9D-4DFA-81C8-365B7B5B953A}"/>
              </a:ext>
            </a:extLst>
          </p:cNvPr>
          <p:cNvCxnSpPr/>
          <p:nvPr/>
        </p:nvCxnSpPr>
        <p:spPr>
          <a:xfrm>
            <a:off x="1840970" y="5053102"/>
            <a:ext cx="462311"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04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aisselle, tasse, tasse en carton&#10;&#10;Description générée automatiquement">
            <a:extLst>
              <a:ext uri="{FF2B5EF4-FFF2-40B4-BE49-F238E27FC236}">
                <a16:creationId xmlns:a16="http://schemas.microsoft.com/office/drawing/2014/main" id="{C48AC011-216E-4498-BBD5-604CFF3AB0F7}"/>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45736" b="17569"/>
          <a:stretch/>
        </p:blipFill>
        <p:spPr>
          <a:xfrm>
            <a:off x="0" y="0"/>
            <a:ext cx="12192000" cy="6858000"/>
          </a:xfrm>
          <a:prstGeom prst="rect">
            <a:avLst/>
          </a:prstGeom>
        </p:spPr>
      </p:pic>
    </p:spTree>
    <p:extLst>
      <p:ext uri="{BB962C8B-B14F-4D97-AF65-F5344CB8AC3E}">
        <p14:creationId xmlns:p14="http://schemas.microsoft.com/office/powerpoint/2010/main" val="35868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4D8C9F67-E1D9-4140-B266-0E28173741E4}"/>
              </a:ext>
            </a:extLst>
          </p:cNvPr>
          <p:cNvSpPr txBox="1">
            <a:spLocks/>
          </p:cNvSpPr>
          <p:nvPr/>
        </p:nvSpPr>
        <p:spPr>
          <a:xfrm>
            <a:off x="89841" y="318701"/>
            <a:ext cx="12039943" cy="913070"/>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energy points</a:t>
            </a:r>
          </a:p>
          <a:p>
            <a:r>
              <a:rPr lang="en-US" sz="2800" dirty="0"/>
              <a:t>- 3 sec pressure on each point -</a:t>
            </a:r>
            <a:endParaRPr lang="fr-FR" sz="2800" dirty="0"/>
          </a:p>
        </p:txBody>
      </p:sp>
      <p:pic>
        <p:nvPicPr>
          <p:cNvPr id="7" name="Image 6">
            <a:extLst>
              <a:ext uri="{FF2B5EF4-FFF2-40B4-BE49-F238E27FC236}">
                <a16:creationId xmlns:a16="http://schemas.microsoft.com/office/drawing/2014/main" id="{F1129757-0E63-4040-9076-C21297B74DB5}"/>
              </a:ext>
            </a:extLst>
          </p:cNvPr>
          <p:cNvPicPr>
            <a:picLocks noChangeAspect="1"/>
          </p:cNvPicPr>
          <p:nvPr/>
        </p:nvPicPr>
        <p:blipFill rotWithShape="1">
          <a:blip r:embed="rId3"/>
          <a:srcRect l="8579" t="15229" r="61777" b="54314"/>
          <a:stretch/>
        </p:blipFill>
        <p:spPr>
          <a:xfrm>
            <a:off x="3348871" y="1693510"/>
            <a:ext cx="5421234" cy="3133165"/>
          </a:xfrm>
          <a:prstGeom prst="rect">
            <a:avLst/>
          </a:prstGeom>
        </p:spPr>
      </p:pic>
      <p:sp>
        <p:nvSpPr>
          <p:cNvPr id="8" name="ZoneTexte 13">
            <a:extLst>
              <a:ext uri="{FF2B5EF4-FFF2-40B4-BE49-F238E27FC236}">
                <a16:creationId xmlns:a16="http://schemas.microsoft.com/office/drawing/2014/main" id="{AC83C08B-BD10-4157-90E9-20EA44DDCAA0}"/>
              </a:ext>
            </a:extLst>
          </p:cNvPr>
          <p:cNvSpPr txBox="1"/>
          <p:nvPr/>
        </p:nvSpPr>
        <p:spPr>
          <a:xfrm>
            <a:off x="2825836" y="4635344"/>
            <a:ext cx="6833553" cy="1754326"/>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Century Gothic" panose="020B0502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latin typeface="Roboto Condensed Light" panose="02000000000000000000" pitchFamily="2" charset="0"/>
                <a:ea typeface="Roboto Condensed Light" panose="02000000000000000000" pitchFamily="2" charset="0"/>
              </a:rPr>
              <a:t>Improves</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elimination</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draining</a:t>
            </a:r>
            <a:r>
              <a:rPr lang="fr-FR" dirty="0">
                <a:latin typeface="Roboto Condensed Light" panose="02000000000000000000" pitchFamily="2" charset="0"/>
                <a:ea typeface="Roboto Condensed Light" panose="02000000000000000000" pitchFamily="2" charset="0"/>
              </a:rPr>
              <a:t> &amp; </a:t>
            </a:r>
            <a:r>
              <a:rPr lang="fr-FR" dirty="0" err="1">
                <a:latin typeface="Roboto Condensed Light" panose="02000000000000000000" pitchFamily="2" charset="0"/>
                <a:ea typeface="Roboto Condensed Light" panose="02000000000000000000" pitchFamily="2" charset="0"/>
              </a:rPr>
              <a:t>decongesting</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effect</a:t>
            </a:r>
            <a:endParaRPr lang="fr-FR" dirty="0">
              <a:latin typeface="Roboto Condensed Light" panose="02000000000000000000" pitchFamily="2" charset="0"/>
              <a:ea typeface="Roboto Condensed Light" panose="02000000000000000000" pitchFamily="2" charset="0"/>
            </a:endParaRPr>
          </a:p>
          <a:p>
            <a:r>
              <a:rPr lang="fr-FR" dirty="0" err="1">
                <a:latin typeface="Roboto Condensed Light" panose="02000000000000000000" pitchFamily="2" charset="0"/>
                <a:ea typeface="Roboto Condensed Light" panose="02000000000000000000" pitchFamily="2" charset="0"/>
              </a:rPr>
              <a:t>Improves</a:t>
            </a:r>
            <a:r>
              <a:rPr lang="fr-FR" dirty="0">
                <a:latin typeface="Roboto Condensed Light" panose="02000000000000000000" pitchFamily="2" charset="0"/>
                <a:ea typeface="Roboto Condensed Light" panose="02000000000000000000" pitchFamily="2" charset="0"/>
              </a:rPr>
              <a:t> digestion</a:t>
            </a:r>
          </a:p>
          <a:p>
            <a:r>
              <a:rPr lang="fr-FR" dirty="0" err="1">
                <a:latin typeface="Roboto Condensed Light" panose="02000000000000000000" pitchFamily="2" charset="0"/>
                <a:ea typeface="Roboto Condensed Light" panose="02000000000000000000" pitchFamily="2" charset="0"/>
              </a:rPr>
              <a:t>Decongesting</a:t>
            </a:r>
            <a:endParaRPr lang="fr-FR" dirty="0">
              <a:latin typeface="Roboto Condensed Light" panose="02000000000000000000" pitchFamily="2" charset="0"/>
              <a:ea typeface="Roboto Condensed Light" panose="02000000000000000000" pitchFamily="2" charset="0"/>
            </a:endParaRPr>
          </a:p>
          <a:p>
            <a:r>
              <a:rPr lang="fr-FR" dirty="0" err="1">
                <a:latin typeface="Roboto Condensed Light" panose="02000000000000000000" pitchFamily="2" charset="0"/>
                <a:ea typeface="Roboto Condensed Light" panose="02000000000000000000" pitchFamily="2" charset="0"/>
              </a:rPr>
              <a:t>Relieves</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headache</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calms</a:t>
            </a:r>
            <a:r>
              <a:rPr lang="fr-FR" dirty="0">
                <a:latin typeface="Roboto Condensed Light" panose="02000000000000000000" pitchFamily="2" charset="0"/>
                <a:ea typeface="Roboto Condensed Light" panose="02000000000000000000" pitchFamily="2" charset="0"/>
              </a:rPr>
              <a:t> the </a:t>
            </a:r>
            <a:r>
              <a:rPr lang="fr-FR" dirty="0" err="1">
                <a:latin typeface="Roboto Condensed Light" panose="02000000000000000000" pitchFamily="2" charset="0"/>
                <a:ea typeface="Roboto Condensed Light" panose="02000000000000000000" pitchFamily="2" charset="0"/>
              </a:rPr>
              <a:t>mind</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soothes</a:t>
            </a:r>
            <a:r>
              <a:rPr lang="fr-FR" dirty="0">
                <a:latin typeface="Roboto Condensed Light" panose="02000000000000000000" pitchFamily="2" charset="0"/>
                <a:ea typeface="Roboto Condensed Light" panose="02000000000000000000" pitchFamily="2" charset="0"/>
              </a:rPr>
              <a:t> the </a:t>
            </a:r>
            <a:r>
              <a:rPr lang="fr-FR" dirty="0" err="1">
                <a:latin typeface="Roboto Condensed Light" panose="02000000000000000000" pitchFamily="2" charset="0"/>
                <a:ea typeface="Roboto Condensed Light" panose="02000000000000000000" pitchFamily="2" charset="0"/>
              </a:rPr>
              <a:t>eyes</a:t>
            </a:r>
            <a:endParaRPr lang="fr-FR" dirty="0">
              <a:latin typeface="Roboto Condensed Light" panose="02000000000000000000" pitchFamily="2" charset="0"/>
              <a:ea typeface="Roboto Condensed Light" panose="02000000000000000000" pitchFamily="2" charset="0"/>
            </a:endParaRPr>
          </a:p>
          <a:p>
            <a:r>
              <a:rPr lang="fr-FR" dirty="0" err="1">
                <a:latin typeface="Roboto Condensed Light" panose="02000000000000000000" pitchFamily="2" charset="0"/>
                <a:ea typeface="Roboto Condensed Light" panose="02000000000000000000" pitchFamily="2" charset="0"/>
              </a:rPr>
              <a:t>Improves</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elimination</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draining</a:t>
            </a:r>
            <a:r>
              <a:rPr lang="fr-FR" dirty="0">
                <a:latin typeface="Roboto Condensed Light" panose="02000000000000000000" pitchFamily="2" charset="0"/>
                <a:ea typeface="Roboto Condensed Light" panose="02000000000000000000" pitchFamily="2" charset="0"/>
              </a:rPr>
              <a:t> &amp; </a:t>
            </a:r>
            <a:r>
              <a:rPr lang="fr-FR" dirty="0" err="1">
                <a:latin typeface="Roboto Condensed Light" panose="02000000000000000000" pitchFamily="2" charset="0"/>
                <a:ea typeface="Roboto Condensed Light" panose="02000000000000000000" pitchFamily="2" charset="0"/>
              </a:rPr>
              <a:t>decongesting</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effect</a:t>
            </a:r>
            <a:endParaRPr lang="fr-FR" dirty="0">
              <a:latin typeface="Roboto Condensed Light" panose="02000000000000000000" pitchFamily="2" charset="0"/>
              <a:ea typeface="Roboto Condensed Light" panose="02000000000000000000" pitchFamily="2" charset="0"/>
            </a:endParaRPr>
          </a:p>
          <a:p>
            <a:r>
              <a:rPr lang="fr-FR" dirty="0" err="1">
                <a:latin typeface="Roboto Condensed Light" panose="02000000000000000000" pitchFamily="2" charset="0"/>
                <a:ea typeface="Roboto Condensed Light" panose="02000000000000000000" pitchFamily="2" charset="0"/>
              </a:rPr>
              <a:t>Soothes</a:t>
            </a:r>
            <a:r>
              <a:rPr lang="fr-FR" dirty="0">
                <a:latin typeface="Roboto Condensed Light" panose="02000000000000000000" pitchFamily="2" charset="0"/>
                <a:ea typeface="Roboto Condensed Light" panose="02000000000000000000" pitchFamily="2" charset="0"/>
              </a:rPr>
              <a:t> the </a:t>
            </a:r>
            <a:r>
              <a:rPr lang="fr-FR" dirty="0" err="1">
                <a:latin typeface="Roboto Condensed Light" panose="02000000000000000000" pitchFamily="2" charset="0"/>
                <a:ea typeface="Roboto Condensed Light" panose="02000000000000000000" pitchFamily="2" charset="0"/>
              </a:rPr>
              <a:t>mind</a:t>
            </a:r>
            <a:r>
              <a:rPr lang="fr-FR" dirty="0">
                <a:latin typeface="Roboto Condensed Light" panose="02000000000000000000" pitchFamily="2" charset="0"/>
                <a:ea typeface="Roboto Condensed Light" panose="02000000000000000000" pitchFamily="2" charset="0"/>
              </a:rPr>
              <a:t>, </a:t>
            </a:r>
            <a:r>
              <a:rPr lang="fr-FR" dirty="0" err="1">
                <a:latin typeface="Roboto Condensed Light" panose="02000000000000000000" pitchFamily="2" charset="0"/>
                <a:ea typeface="Roboto Condensed Light" panose="02000000000000000000" pitchFamily="2" charset="0"/>
              </a:rPr>
              <a:t>dissipates</a:t>
            </a:r>
            <a:r>
              <a:rPr lang="fr-FR" dirty="0">
                <a:latin typeface="Roboto Condensed Light" panose="02000000000000000000" pitchFamily="2" charset="0"/>
                <a:ea typeface="Roboto Condensed Light" panose="02000000000000000000" pitchFamily="2" charset="0"/>
              </a:rPr>
              <a:t> pain</a:t>
            </a:r>
          </a:p>
        </p:txBody>
      </p:sp>
    </p:spTree>
    <p:extLst>
      <p:ext uri="{BB962C8B-B14F-4D97-AF65-F5344CB8AC3E}">
        <p14:creationId xmlns:p14="http://schemas.microsoft.com/office/powerpoint/2010/main" val="41381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9C462B27-AC05-481B-BF87-ED53857B89D5}"/>
              </a:ext>
            </a:extLst>
          </p:cNvPr>
          <p:cNvPicPr>
            <a:picLocks noGrp="1" noChangeAspect="1"/>
          </p:cNvPicPr>
          <p:nvPr/>
        </p:nvPicPr>
        <p:blipFill rotWithShape="1">
          <a:blip r:embed="rId3"/>
          <a:srcRect l="8853" t="16465" r="62911" b="46215"/>
          <a:stretch/>
        </p:blipFill>
        <p:spPr>
          <a:xfrm>
            <a:off x="3574256" y="1554162"/>
            <a:ext cx="5043488" cy="3749675"/>
          </a:xfrm>
          <a:prstGeom prst="rect">
            <a:avLst/>
          </a:prstGeom>
        </p:spPr>
      </p:pic>
      <p:sp>
        <p:nvSpPr>
          <p:cNvPr id="5" name="ZoneTexte 5">
            <a:extLst>
              <a:ext uri="{FF2B5EF4-FFF2-40B4-BE49-F238E27FC236}">
                <a16:creationId xmlns:a16="http://schemas.microsoft.com/office/drawing/2014/main" id="{5567E407-9416-43A0-827D-FA415C1EDF26}"/>
              </a:ext>
            </a:extLst>
          </p:cNvPr>
          <p:cNvSpPr txBox="1"/>
          <p:nvPr/>
        </p:nvSpPr>
        <p:spPr>
          <a:xfrm>
            <a:off x="3788769" y="5052358"/>
            <a:ext cx="7333659" cy="1477328"/>
          </a:xfrm>
          <a:prstGeom prst="rect">
            <a:avLst/>
          </a:prstGeom>
          <a:noFill/>
        </p:spPr>
        <p:txBody>
          <a:bodyPr wrap="square" rtlCol="0">
            <a:spAutoFit/>
          </a:bodyPr>
          <a:lstStyle>
            <a:defPPr>
              <a:defRPr lang="fr-FR"/>
            </a:defPPr>
            <a:lvl1pPr marL="342900" indent="-342900" algn="just">
              <a:buAutoNum type="arabicPeriod"/>
              <a:defRPr>
                <a:solidFill>
                  <a:schemeClr val="tx1">
                    <a:lumMod val="65000"/>
                    <a:lumOff val="35000"/>
                  </a:schemeClr>
                </a:solidFill>
                <a:latin typeface="Roboto Condensed Light" panose="02000000000000000000" pitchFamily="2" charset="0"/>
                <a:ea typeface="Roboto Condensed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Improves</a:t>
            </a:r>
            <a:r>
              <a:rPr lang="fr-FR" dirty="0"/>
              <a:t> digestion</a:t>
            </a:r>
          </a:p>
          <a:p>
            <a:r>
              <a:rPr lang="fr-FR" dirty="0" err="1"/>
              <a:t>Regulates</a:t>
            </a:r>
            <a:r>
              <a:rPr lang="fr-FR" dirty="0"/>
              <a:t> all conception </a:t>
            </a:r>
            <a:r>
              <a:rPr lang="fr-FR" dirty="0" err="1"/>
              <a:t>vessels</a:t>
            </a:r>
            <a:endParaRPr lang="fr-FR" dirty="0"/>
          </a:p>
          <a:p>
            <a:r>
              <a:rPr lang="fr-FR" dirty="0" err="1"/>
              <a:t>Empties</a:t>
            </a:r>
            <a:r>
              <a:rPr lang="fr-FR" dirty="0"/>
              <a:t> and quiet the </a:t>
            </a:r>
            <a:r>
              <a:rPr lang="fr-FR" dirty="0" err="1"/>
              <a:t>mind</a:t>
            </a:r>
            <a:r>
              <a:rPr lang="fr-FR" dirty="0"/>
              <a:t>, </a:t>
            </a:r>
            <a:r>
              <a:rPr lang="fr-FR" dirty="0" err="1"/>
              <a:t>promotes</a:t>
            </a:r>
            <a:r>
              <a:rPr lang="fr-FR" dirty="0"/>
              <a:t> concentration</a:t>
            </a:r>
          </a:p>
          <a:p>
            <a:r>
              <a:rPr lang="fr-FR" dirty="0" err="1"/>
              <a:t>Empties</a:t>
            </a:r>
            <a:r>
              <a:rPr lang="fr-FR" dirty="0"/>
              <a:t> and quiet the </a:t>
            </a:r>
            <a:r>
              <a:rPr lang="fr-FR" dirty="0" err="1"/>
              <a:t>mind</a:t>
            </a:r>
            <a:r>
              <a:rPr lang="fr-FR" dirty="0"/>
              <a:t>, </a:t>
            </a:r>
            <a:r>
              <a:rPr lang="fr-FR" dirty="0" err="1"/>
              <a:t>promotes</a:t>
            </a:r>
            <a:r>
              <a:rPr lang="fr-FR" dirty="0"/>
              <a:t> concentration</a:t>
            </a:r>
          </a:p>
          <a:p>
            <a:r>
              <a:rPr lang="fr-FR" dirty="0" err="1"/>
              <a:t>Calms</a:t>
            </a:r>
            <a:r>
              <a:rPr lang="fr-FR" dirty="0"/>
              <a:t> the </a:t>
            </a:r>
            <a:r>
              <a:rPr lang="fr-FR" dirty="0" err="1"/>
              <a:t>mind</a:t>
            </a:r>
            <a:r>
              <a:rPr lang="fr-FR" dirty="0"/>
              <a:t>, opens nasal </a:t>
            </a:r>
            <a:r>
              <a:rPr lang="fr-FR" dirty="0" err="1"/>
              <a:t>walls</a:t>
            </a:r>
            <a:endParaRPr lang="fr-FR" dirty="0"/>
          </a:p>
        </p:txBody>
      </p:sp>
      <p:sp>
        <p:nvSpPr>
          <p:cNvPr id="8" name="Sous-titre 2">
            <a:extLst>
              <a:ext uri="{FF2B5EF4-FFF2-40B4-BE49-F238E27FC236}">
                <a16:creationId xmlns:a16="http://schemas.microsoft.com/office/drawing/2014/main" id="{F3280FB3-17FE-44FF-AB02-869697A879AC}"/>
              </a:ext>
            </a:extLst>
          </p:cNvPr>
          <p:cNvSpPr txBox="1">
            <a:spLocks/>
          </p:cNvSpPr>
          <p:nvPr/>
        </p:nvSpPr>
        <p:spPr>
          <a:xfrm>
            <a:off x="89841" y="318701"/>
            <a:ext cx="12039943" cy="913070"/>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energy points</a:t>
            </a:r>
          </a:p>
          <a:p>
            <a:r>
              <a:rPr lang="en-US" sz="2800" dirty="0"/>
              <a:t>- 3 sec pressure on each point -</a:t>
            </a:r>
            <a:endParaRPr lang="fr-FR" sz="2800" dirty="0"/>
          </a:p>
        </p:txBody>
      </p:sp>
    </p:spTree>
    <p:extLst>
      <p:ext uri="{BB962C8B-B14F-4D97-AF65-F5344CB8AC3E}">
        <p14:creationId xmlns:p14="http://schemas.microsoft.com/office/powerpoint/2010/main" val="326265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9272F4-79F2-4858-AFD1-6E7D0370F904}"/>
              </a:ext>
            </a:extLst>
          </p:cNvPr>
          <p:cNvSpPr txBox="1">
            <a:spLocks/>
          </p:cNvSpPr>
          <p:nvPr/>
        </p:nvSpPr>
        <p:spPr>
          <a:xfrm>
            <a:off x="1411985" y="631489"/>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LET'S PLAY!</a:t>
            </a:r>
            <a:endParaRPr lang="fr-FR" sz="4000" dirty="0">
              <a:solidFill>
                <a:srgbClr val="3E3E3E"/>
              </a:solidFill>
              <a:latin typeface="KyivType Sans2" panose="00000500000000000000" pitchFamily="50" charset="0"/>
            </a:endParaRPr>
          </a:p>
        </p:txBody>
      </p:sp>
      <p:sp>
        <p:nvSpPr>
          <p:cNvPr id="4" name="ZoneTexte 3">
            <a:extLst>
              <a:ext uri="{FF2B5EF4-FFF2-40B4-BE49-F238E27FC236}">
                <a16:creationId xmlns:a16="http://schemas.microsoft.com/office/drawing/2014/main" id="{96026A97-A104-4D96-9759-9C3E877A2620}"/>
              </a:ext>
            </a:extLst>
          </p:cNvPr>
          <p:cNvSpPr txBox="1"/>
          <p:nvPr/>
        </p:nvSpPr>
        <p:spPr>
          <a:xfrm>
            <a:off x="618953" y="2130851"/>
            <a:ext cx="2863549" cy="830997"/>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GET YOUR PHONE READY AND </a:t>
            </a:r>
            <a:r>
              <a:rPr lang="en-US" sz="1600" b="1" i="0" dirty="0">
                <a:solidFill>
                  <a:srgbClr val="505050"/>
                </a:solidFill>
                <a:effectLst/>
                <a:latin typeface="Roboto Light" panose="02000000000000000000" pitchFamily="2" charset="0"/>
                <a:ea typeface="Roboto Light" panose="02000000000000000000" pitchFamily="2" charset="0"/>
              </a:rPr>
              <a:t>SCAN THE QR CODE </a:t>
            </a:r>
            <a:r>
              <a:rPr lang="en-US" sz="1600" b="0" i="0" dirty="0">
                <a:solidFill>
                  <a:srgbClr val="505050"/>
                </a:solidFill>
                <a:effectLst/>
                <a:latin typeface="Roboto Light" panose="02000000000000000000" pitchFamily="2" charset="0"/>
                <a:ea typeface="Roboto Light" panose="02000000000000000000" pitchFamily="2" charset="0"/>
              </a:rPr>
              <a:t>THAT WILL BE DISPLAYED</a:t>
            </a:r>
          </a:p>
        </p:txBody>
      </p:sp>
      <p:sp>
        <p:nvSpPr>
          <p:cNvPr id="5" name="ZoneTexte 4">
            <a:extLst>
              <a:ext uri="{FF2B5EF4-FFF2-40B4-BE49-F238E27FC236}">
                <a16:creationId xmlns:a16="http://schemas.microsoft.com/office/drawing/2014/main" id="{74B2BB4F-2C0F-4BD1-A106-03DAEFE67659}"/>
              </a:ext>
            </a:extLst>
          </p:cNvPr>
          <p:cNvSpPr txBox="1"/>
          <p:nvPr/>
        </p:nvSpPr>
        <p:spPr>
          <a:xfrm>
            <a:off x="3910987" y="2130851"/>
            <a:ext cx="2334170" cy="584775"/>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INDICATE YOUR </a:t>
            </a:r>
            <a:r>
              <a:rPr lang="en-US" sz="1600" b="1" i="0" dirty="0">
                <a:solidFill>
                  <a:srgbClr val="505050"/>
                </a:solidFill>
                <a:effectLst/>
                <a:latin typeface="Roboto Light" panose="02000000000000000000" pitchFamily="2" charset="0"/>
                <a:ea typeface="Roboto Light" panose="02000000000000000000" pitchFamily="2" charset="0"/>
              </a:rPr>
              <a:t>NAME</a:t>
            </a:r>
            <a:r>
              <a:rPr lang="en-US" sz="1600" b="0" i="0" dirty="0">
                <a:solidFill>
                  <a:srgbClr val="505050"/>
                </a:solidFill>
                <a:effectLst/>
                <a:latin typeface="Roboto Light" panose="02000000000000000000" pitchFamily="2" charset="0"/>
                <a:ea typeface="Roboto Light" panose="02000000000000000000" pitchFamily="2" charset="0"/>
              </a:rPr>
              <a:t> AND </a:t>
            </a:r>
            <a:r>
              <a:rPr lang="en-US" sz="1600" b="1" i="0" dirty="0">
                <a:solidFill>
                  <a:srgbClr val="505050"/>
                </a:solidFill>
                <a:effectLst/>
                <a:latin typeface="Roboto Light" panose="02000000000000000000" pitchFamily="2" charset="0"/>
                <a:ea typeface="Roboto Light" panose="02000000000000000000" pitchFamily="2" charset="0"/>
              </a:rPr>
              <a:t>COUNTRY</a:t>
            </a:r>
          </a:p>
        </p:txBody>
      </p:sp>
      <p:sp>
        <p:nvSpPr>
          <p:cNvPr id="6" name="ZoneTexte 5">
            <a:extLst>
              <a:ext uri="{FF2B5EF4-FFF2-40B4-BE49-F238E27FC236}">
                <a16:creationId xmlns:a16="http://schemas.microsoft.com/office/drawing/2014/main" id="{ABE575DA-73E2-481D-AF56-B18505761835}"/>
              </a:ext>
            </a:extLst>
          </p:cNvPr>
          <p:cNvSpPr txBox="1"/>
          <p:nvPr/>
        </p:nvSpPr>
        <p:spPr>
          <a:xfrm>
            <a:off x="6673642" y="2130851"/>
            <a:ext cx="2334170" cy="584775"/>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PERSONALISE YOUR AVATAR IF YOU LIKE</a:t>
            </a:r>
            <a:endParaRPr lang="en-US" sz="1600" b="1" i="0" dirty="0">
              <a:solidFill>
                <a:srgbClr val="505050"/>
              </a:solidFill>
              <a:effectLst/>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2F319790-2792-40F1-B6C9-7204597B2096}"/>
              </a:ext>
            </a:extLst>
          </p:cNvPr>
          <p:cNvSpPr txBox="1"/>
          <p:nvPr/>
        </p:nvSpPr>
        <p:spPr>
          <a:xfrm>
            <a:off x="9436297" y="2095672"/>
            <a:ext cx="2334170" cy="1077218"/>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READ THE QUESTION ON </a:t>
            </a:r>
            <a:r>
              <a:rPr lang="en-US" sz="1600" b="1" i="0" dirty="0">
                <a:solidFill>
                  <a:srgbClr val="505050"/>
                </a:solidFill>
                <a:effectLst/>
                <a:latin typeface="Roboto Light" panose="02000000000000000000" pitchFamily="2" charset="0"/>
                <a:ea typeface="Roboto Light" panose="02000000000000000000" pitchFamily="2" charset="0"/>
              </a:rPr>
              <a:t>THE COMPUTER </a:t>
            </a:r>
            <a:r>
              <a:rPr lang="en-US" sz="1600" b="0" i="0" dirty="0">
                <a:solidFill>
                  <a:srgbClr val="505050"/>
                </a:solidFill>
                <a:effectLst/>
                <a:latin typeface="Roboto Light" panose="02000000000000000000" pitchFamily="2" charset="0"/>
                <a:ea typeface="Roboto Light" panose="02000000000000000000" pitchFamily="2" charset="0"/>
              </a:rPr>
              <a:t>AND ANSWER IT ON </a:t>
            </a:r>
            <a:r>
              <a:rPr lang="en-US" sz="1600" b="1" i="0" dirty="0">
                <a:solidFill>
                  <a:srgbClr val="505050"/>
                </a:solidFill>
                <a:effectLst/>
                <a:latin typeface="Roboto Light" panose="02000000000000000000" pitchFamily="2" charset="0"/>
                <a:ea typeface="Roboto Light" panose="02000000000000000000" pitchFamily="2" charset="0"/>
              </a:rPr>
              <a:t>YOUR PHONE</a:t>
            </a:r>
          </a:p>
        </p:txBody>
      </p:sp>
      <p:pic>
        <p:nvPicPr>
          <p:cNvPr id="5122" name="Picture 2">
            <a:extLst>
              <a:ext uri="{FF2B5EF4-FFF2-40B4-BE49-F238E27FC236}">
                <a16:creationId xmlns:a16="http://schemas.microsoft.com/office/drawing/2014/main" id="{B33D2999-4805-4658-893A-58756918E2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0348" y="2915265"/>
            <a:ext cx="1860758" cy="317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A030365F-BF20-4F70-9139-ACD28E6AEE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7693" y="2915265"/>
            <a:ext cx="1860758" cy="31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6B1C2951-5D33-484E-B830-4A8540596A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1670" y="3334767"/>
            <a:ext cx="1718764" cy="291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 8">
            <a:extLst>
              <a:ext uri="{FF2B5EF4-FFF2-40B4-BE49-F238E27FC236}">
                <a16:creationId xmlns:a16="http://schemas.microsoft.com/office/drawing/2014/main" id="{639BE6E8-D9BE-4D58-AD16-D58AC2B45934}"/>
              </a:ext>
            </a:extLst>
          </p:cNvPr>
          <p:cNvGraphicFramePr>
            <a:graphicFrameLocks noChangeAspect="1"/>
          </p:cNvGraphicFramePr>
          <p:nvPr/>
        </p:nvGraphicFramePr>
        <p:xfrm>
          <a:off x="1528395" y="3220085"/>
          <a:ext cx="1265237" cy="2408237"/>
        </p:xfrm>
        <a:graphic>
          <a:graphicData uri="http://schemas.openxmlformats.org/presentationml/2006/ole">
            <mc:AlternateContent xmlns:mc="http://schemas.openxmlformats.org/markup-compatibility/2006">
              <mc:Choice xmlns:v="urn:schemas-microsoft-com:vml" Requires="v">
                <p:oleObj spid="_x0000_s3080" name="Bitmap Image" r:id="rId7" imgW="1265040" imgH="2408040" progId="PBrush">
                  <p:embed/>
                </p:oleObj>
              </mc:Choice>
              <mc:Fallback>
                <p:oleObj name="Bitmap Image" r:id="rId7" imgW="1265040" imgH="2408040" progId="PBrush">
                  <p:embed/>
                  <p:pic>
                    <p:nvPicPr>
                      <p:cNvPr id="9" name="Objet 8">
                        <a:extLst>
                          <a:ext uri="{FF2B5EF4-FFF2-40B4-BE49-F238E27FC236}">
                            <a16:creationId xmlns:a16="http://schemas.microsoft.com/office/drawing/2014/main" id="{639BE6E8-D9BE-4D58-AD16-D58AC2B45934}"/>
                          </a:ext>
                        </a:extLst>
                      </p:cNvPr>
                      <p:cNvPicPr/>
                      <p:nvPr/>
                    </p:nvPicPr>
                    <p:blipFill>
                      <a:blip r:embed="rId8"/>
                      <a:stretch>
                        <a:fillRect/>
                      </a:stretch>
                    </p:blipFill>
                    <p:spPr>
                      <a:xfrm>
                        <a:off x="1528395" y="3220085"/>
                        <a:ext cx="1265237" cy="2408237"/>
                      </a:xfrm>
                      <a:prstGeom prst="rect">
                        <a:avLst/>
                      </a:prstGeom>
                    </p:spPr>
                  </p:pic>
                </p:oleObj>
              </mc:Fallback>
            </mc:AlternateContent>
          </a:graphicData>
        </a:graphic>
      </p:graphicFrame>
    </p:spTree>
    <p:extLst>
      <p:ext uri="{BB962C8B-B14F-4D97-AF65-F5344CB8AC3E}">
        <p14:creationId xmlns:p14="http://schemas.microsoft.com/office/powerpoint/2010/main" val="8195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F96C620-9C99-49ED-A80D-E455B9247A3C}"/>
              </a:ext>
            </a:extLst>
          </p:cNvPr>
          <p:cNvPicPr>
            <a:picLocks noChangeAspect="1"/>
          </p:cNvPicPr>
          <p:nvPr/>
        </p:nvPicPr>
        <p:blipFill rotWithShape="1">
          <a:blip r:embed="rId2"/>
          <a:srcRect l="20593" t="24658" r="62451" b="46434"/>
          <a:stretch/>
        </p:blipFill>
        <p:spPr>
          <a:xfrm>
            <a:off x="276447" y="1892184"/>
            <a:ext cx="5715235" cy="2920682"/>
          </a:xfrm>
          <a:prstGeom prst="rect">
            <a:avLst/>
          </a:prstGeom>
        </p:spPr>
      </p:pic>
      <p:pic>
        <p:nvPicPr>
          <p:cNvPr id="8" name="Image 7">
            <a:extLst>
              <a:ext uri="{FF2B5EF4-FFF2-40B4-BE49-F238E27FC236}">
                <a16:creationId xmlns:a16="http://schemas.microsoft.com/office/drawing/2014/main" id="{B38E94E2-E7FA-46A6-8B39-B346B448A24B}"/>
              </a:ext>
            </a:extLst>
          </p:cNvPr>
          <p:cNvPicPr>
            <a:picLocks noChangeAspect="1"/>
          </p:cNvPicPr>
          <p:nvPr/>
        </p:nvPicPr>
        <p:blipFill rotWithShape="1">
          <a:blip r:embed="rId2"/>
          <a:srcRect l="20593" t="53514" r="62451" b="14938"/>
          <a:stretch/>
        </p:blipFill>
        <p:spPr>
          <a:xfrm>
            <a:off x="6096000" y="1892184"/>
            <a:ext cx="5715235" cy="3187418"/>
          </a:xfrm>
          <a:prstGeom prst="rect">
            <a:avLst/>
          </a:prstGeom>
        </p:spPr>
      </p:pic>
      <p:sp>
        <p:nvSpPr>
          <p:cNvPr id="9" name="Sous-titre 2">
            <a:extLst>
              <a:ext uri="{FF2B5EF4-FFF2-40B4-BE49-F238E27FC236}">
                <a16:creationId xmlns:a16="http://schemas.microsoft.com/office/drawing/2014/main" id="{6392372D-7237-443F-9F31-581BA7359A17}"/>
              </a:ext>
            </a:extLst>
          </p:cNvPr>
          <p:cNvSpPr txBox="1">
            <a:spLocks/>
          </p:cNvSpPr>
          <p:nvPr/>
        </p:nvSpPr>
        <p:spPr>
          <a:xfrm>
            <a:off x="89841" y="723651"/>
            <a:ext cx="12039943" cy="913070"/>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Eye and Lip techniques with crystals</a:t>
            </a:r>
          </a:p>
          <a:p>
            <a:r>
              <a:rPr lang="en-US" sz="2800" dirty="0"/>
              <a:t>- 10 min-</a:t>
            </a:r>
            <a:endParaRPr lang="fr-FR" sz="2800" dirty="0"/>
          </a:p>
        </p:txBody>
      </p:sp>
      <p:pic>
        <p:nvPicPr>
          <p:cNvPr id="11" name="Image 10">
            <a:extLst>
              <a:ext uri="{FF2B5EF4-FFF2-40B4-BE49-F238E27FC236}">
                <a16:creationId xmlns:a16="http://schemas.microsoft.com/office/drawing/2014/main" id="{A474EF58-2DD2-4C51-914F-8E880EF19705}"/>
              </a:ext>
            </a:extLst>
          </p:cNvPr>
          <p:cNvPicPr>
            <a:picLocks noChangeAspect="1"/>
          </p:cNvPicPr>
          <p:nvPr/>
        </p:nvPicPr>
        <p:blipFill rotWithShape="1">
          <a:blip r:embed="rId3"/>
          <a:srcRect l="15698" t="19887" r="75756" b="50000"/>
          <a:stretch/>
        </p:blipFill>
        <p:spPr>
          <a:xfrm>
            <a:off x="5297790" y="5238342"/>
            <a:ext cx="1387784" cy="1465670"/>
          </a:xfrm>
          <a:prstGeom prst="rect">
            <a:avLst/>
          </a:prstGeom>
        </p:spPr>
      </p:pic>
    </p:spTree>
    <p:extLst>
      <p:ext uri="{BB962C8B-B14F-4D97-AF65-F5344CB8AC3E}">
        <p14:creationId xmlns:p14="http://schemas.microsoft.com/office/powerpoint/2010/main" val="195394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C448A52C-E751-4BC4-BB09-73AE7329E389}"/>
              </a:ext>
            </a:extLst>
          </p:cNvPr>
          <p:cNvSpPr txBox="1">
            <a:spLocks/>
          </p:cNvSpPr>
          <p:nvPr/>
        </p:nvSpPr>
        <p:spPr>
          <a:xfrm>
            <a:off x="636105" y="1525948"/>
            <a:ext cx="10919790" cy="57845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r>
              <a:rPr lang="fr-FR" sz="16600" dirty="0" err="1">
                <a:latin typeface="Midnight Signature" panose="02000500000000090000" pitchFamily="50" charset="0"/>
              </a:rPr>
              <a:t>Thanhs</a:t>
            </a:r>
            <a:r>
              <a:rPr lang="fr-FR" sz="16600" dirty="0">
                <a:latin typeface="Midnight Signature" panose="02000500000000090000" pitchFamily="50" charset="0"/>
              </a:rPr>
              <a:t> !</a:t>
            </a:r>
          </a:p>
        </p:txBody>
      </p:sp>
    </p:spTree>
    <p:extLst>
      <p:ext uri="{BB962C8B-B14F-4D97-AF65-F5344CB8AC3E}">
        <p14:creationId xmlns:p14="http://schemas.microsoft.com/office/powerpoint/2010/main" val="205506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487488" y="4483121"/>
            <a:ext cx="9144000" cy="1754326"/>
          </a:xfrm>
          <a:noFill/>
        </p:spPr>
        <p:txBody>
          <a:bodyPr wrap="square" rtlCol="0">
            <a:spAutoFit/>
          </a:bodyPr>
          <a:lstStyle/>
          <a:p>
            <a:pPr algn="ctr">
              <a:lnSpc>
                <a:spcPct val="100000"/>
              </a:lnSpc>
            </a:pPr>
            <a:r>
              <a:rPr lang="en-US" sz="5400" dirty="0">
                <a:solidFill>
                  <a:srgbClr val="3E3E3E"/>
                </a:solidFill>
                <a:latin typeface="KyivType Sans2" panose="00000500000000000000" pitchFamily="50" charset="0"/>
              </a:rPr>
              <a:t>Eye and Lip </a:t>
            </a:r>
            <a:br>
              <a:rPr lang="en-US" sz="5400" dirty="0">
                <a:solidFill>
                  <a:srgbClr val="3E3E3E"/>
                </a:solidFill>
                <a:latin typeface="KyivType Sans2" panose="00000500000000000000" pitchFamily="50" charset="0"/>
              </a:rPr>
            </a:br>
            <a:r>
              <a:rPr lang="en-US" sz="5400" dirty="0">
                <a:solidFill>
                  <a:srgbClr val="3E3E3E"/>
                </a:solidFill>
                <a:latin typeface="KyivType Sans2" panose="00000500000000000000" pitchFamily="50" charset="0"/>
              </a:rPr>
              <a:t>tips and techniques</a:t>
            </a:r>
            <a:endParaRPr lang="fr-FR" sz="5400" dirty="0">
              <a:solidFill>
                <a:srgbClr val="3E3E3E"/>
              </a:solidFill>
              <a:latin typeface="KyivType Sans2" panose="00000500000000000000" pitchFamily="50" charset="0"/>
            </a:endParaRPr>
          </a:p>
        </p:txBody>
      </p:sp>
      <p:pic>
        <p:nvPicPr>
          <p:cNvPr id="4" name="Picture 2" descr="https://brindillesparis.com/wp-content/uploads/2018/01/soins-contour-des-yeux.jpg"/>
          <p:cNvPicPr>
            <a:picLocks noChangeAspect="1" noChangeArrowheads="1"/>
          </p:cNvPicPr>
          <p:nvPr/>
        </p:nvPicPr>
        <p:blipFill rotWithShape="1">
          <a:blip r:embed="rId3">
            <a:extLst>
              <a:ext uri="{28A0092B-C50C-407E-A947-70E740481C1C}">
                <a14:useLocalDpi xmlns:a14="http://schemas.microsoft.com/office/drawing/2010/main" val="0"/>
              </a:ext>
            </a:extLst>
          </a:blip>
          <a:srcRect l="-819" t="16094" r="27526" b="20044"/>
          <a:stretch/>
        </p:blipFill>
        <p:spPr bwMode="auto">
          <a:xfrm>
            <a:off x="3085665" y="1018576"/>
            <a:ext cx="5947646" cy="307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8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CC8C-19D1-4947-86E9-B963A845A6AB}"/>
              </a:ext>
            </a:extLst>
          </p:cNvPr>
          <p:cNvSpPr/>
          <p:nvPr/>
        </p:nvSpPr>
        <p:spPr>
          <a:xfrm>
            <a:off x="1805212" y="1482433"/>
            <a:ext cx="8784718" cy="307777"/>
          </a:xfrm>
          <a:prstGeom prst="rect">
            <a:avLst/>
          </a:prstGeom>
        </p:spPr>
        <p:txBody>
          <a:bodyPr wrap="square">
            <a:spAutoFit/>
          </a:bodyPr>
          <a:lstStyle/>
          <a:p>
            <a:pPr algn="ctr">
              <a:defRPr/>
            </a:pPr>
            <a:r>
              <a:rPr lang="en-US" sz="1400" dirty="0">
                <a:solidFill>
                  <a:prstClr val="black"/>
                </a:solidFill>
                <a:latin typeface="Roboto Light" panose="02000000000000000000" pitchFamily="2" charset="0"/>
                <a:ea typeface="Roboto Light" panose="02000000000000000000" pitchFamily="2" charset="0"/>
              </a:rPr>
              <a:t>The skin around the eyes is particularly delicate and sensitive</a:t>
            </a:r>
          </a:p>
        </p:txBody>
      </p:sp>
      <p:grpSp>
        <p:nvGrpSpPr>
          <p:cNvPr id="22" name="Groupe 21">
            <a:extLst>
              <a:ext uri="{FF2B5EF4-FFF2-40B4-BE49-F238E27FC236}">
                <a16:creationId xmlns:a16="http://schemas.microsoft.com/office/drawing/2014/main" id="{FBD2D196-2BE2-49E3-959D-3E73B297A3CA}"/>
              </a:ext>
            </a:extLst>
          </p:cNvPr>
          <p:cNvGrpSpPr/>
          <p:nvPr/>
        </p:nvGrpSpPr>
        <p:grpSpPr>
          <a:xfrm>
            <a:off x="654253" y="3429000"/>
            <a:ext cx="1666217" cy="2102325"/>
            <a:chOff x="684358" y="2954334"/>
            <a:chExt cx="1666217" cy="2102325"/>
          </a:xfrm>
          <a:solidFill>
            <a:srgbClr val="F7DECA"/>
          </a:solidFill>
        </p:grpSpPr>
        <p:pic>
          <p:nvPicPr>
            <p:cNvPr id="19" name="Graphique 18" descr="Badge 1 avec un remplissage uni">
              <a:extLst>
                <a:ext uri="{FF2B5EF4-FFF2-40B4-BE49-F238E27FC236}">
                  <a16:creationId xmlns:a16="http://schemas.microsoft.com/office/drawing/2014/main" id="{3B118A4D-C814-4AFD-A4A6-77C48F2293C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894" y="2954334"/>
              <a:ext cx="914400" cy="914400"/>
            </a:xfrm>
            <a:prstGeom prst="rect">
              <a:avLst/>
            </a:prstGeom>
          </p:spPr>
        </p:pic>
        <p:sp>
          <p:nvSpPr>
            <p:cNvPr id="27" name="ZoneTexte 26">
              <a:extLst>
                <a:ext uri="{FF2B5EF4-FFF2-40B4-BE49-F238E27FC236}">
                  <a16:creationId xmlns:a16="http://schemas.microsoft.com/office/drawing/2014/main" id="{82832A2C-08DE-48C2-A005-9E3FC75541E0}"/>
                </a:ext>
              </a:extLst>
            </p:cNvPr>
            <p:cNvSpPr txBox="1"/>
            <p:nvPr/>
          </p:nvSpPr>
          <p:spPr>
            <a:xfrm>
              <a:off x="684358" y="4545881"/>
              <a:ext cx="1666217" cy="510778"/>
            </a:xfrm>
            <a:prstGeom prst="roundRect">
              <a:avLst/>
            </a:prstGeom>
            <a:grpFill/>
            <a:ln w="3175">
              <a:noFill/>
            </a:ln>
          </p:spPr>
          <p:txBody>
            <a:bodyPr wrap="square" rtlCol="0">
              <a:spAutoFit/>
            </a:bodyPr>
            <a:lstStyle/>
            <a:p>
              <a:pPr algn="ctr"/>
              <a:r>
                <a:rPr lang="en-US" sz="1200" dirty="0">
                  <a:latin typeface="Roboto Light" panose="02000000000000000000" pitchFamily="2" charset="0"/>
                  <a:ea typeface="Roboto Light" panose="02000000000000000000" pitchFamily="2" charset="0"/>
                </a:rPr>
                <a:t>THIN AND DELICATE SKIN</a:t>
              </a:r>
              <a:endParaRPr lang="fr-FR" sz="1200" dirty="0">
                <a:latin typeface="Roboto Light" panose="02000000000000000000" pitchFamily="2" charset="0"/>
                <a:ea typeface="Roboto Light" panose="02000000000000000000" pitchFamily="2" charset="0"/>
              </a:endParaRPr>
            </a:p>
          </p:txBody>
        </p:sp>
      </p:grpSp>
      <p:grpSp>
        <p:nvGrpSpPr>
          <p:cNvPr id="23" name="Groupe 22">
            <a:extLst>
              <a:ext uri="{FF2B5EF4-FFF2-40B4-BE49-F238E27FC236}">
                <a16:creationId xmlns:a16="http://schemas.microsoft.com/office/drawing/2014/main" id="{11850DFB-1D82-4886-9870-F31A225C4E7C}"/>
              </a:ext>
            </a:extLst>
          </p:cNvPr>
          <p:cNvGrpSpPr/>
          <p:nvPr/>
        </p:nvGrpSpPr>
        <p:grpSpPr>
          <a:xfrm>
            <a:off x="2785527" y="3413958"/>
            <a:ext cx="1980227" cy="2110546"/>
            <a:chOff x="1028368" y="2946112"/>
            <a:chExt cx="1980227" cy="2110546"/>
          </a:xfrm>
          <a:solidFill>
            <a:srgbClr val="F7DECA"/>
          </a:solidFill>
        </p:grpSpPr>
        <p:pic>
          <p:nvPicPr>
            <p:cNvPr id="17" name="Graphique 16" descr="Badge avec un remplissage uni">
              <a:extLst>
                <a:ext uri="{FF2B5EF4-FFF2-40B4-BE49-F238E27FC236}">
                  <a16:creationId xmlns:a16="http://schemas.microsoft.com/office/drawing/2014/main" id="{209D7DF1-B52C-4072-9F2F-D9AACC5268C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61281" y="2946112"/>
              <a:ext cx="914400" cy="914400"/>
            </a:xfrm>
            <a:prstGeom prst="rect">
              <a:avLst/>
            </a:prstGeom>
          </p:spPr>
        </p:pic>
        <p:sp>
          <p:nvSpPr>
            <p:cNvPr id="28" name="ZoneTexte 27">
              <a:extLst>
                <a:ext uri="{FF2B5EF4-FFF2-40B4-BE49-F238E27FC236}">
                  <a16:creationId xmlns:a16="http://schemas.microsoft.com/office/drawing/2014/main" id="{76FD91E0-F3B3-4FA1-93DE-CD7073582CB2}"/>
                </a:ext>
              </a:extLst>
            </p:cNvPr>
            <p:cNvSpPr txBox="1"/>
            <p:nvPr/>
          </p:nvSpPr>
          <p:spPr>
            <a:xfrm>
              <a:off x="1028368" y="4545880"/>
              <a:ext cx="1980227" cy="510778"/>
            </a:xfrm>
            <a:prstGeom prst="roundRect">
              <a:avLst/>
            </a:prstGeom>
            <a:grpFill/>
            <a:ln w="3175">
              <a:noFill/>
            </a:ln>
          </p:spPr>
          <p:txBody>
            <a:bodyPr wrap="square" rtlCol="0">
              <a:spAutoFit/>
            </a:bodyPr>
            <a:lstStyle/>
            <a:p>
              <a:pPr algn="ctr"/>
              <a:r>
                <a:rPr lang="en-US" sz="1200" dirty="0">
                  <a:latin typeface="Roboto Light" panose="02000000000000000000" pitchFamily="2" charset="0"/>
                  <a:ea typeface="Roboto Light" panose="02000000000000000000" pitchFamily="2" charset="0"/>
                </a:rPr>
                <a:t>FEWER SEBACEOUS AND SWEAT GLANDS</a:t>
              </a:r>
              <a:endParaRPr lang="fr-FR" sz="1200" dirty="0">
                <a:latin typeface="Roboto Light" panose="02000000000000000000" pitchFamily="2" charset="0"/>
                <a:ea typeface="Roboto Light" panose="02000000000000000000" pitchFamily="2" charset="0"/>
              </a:endParaRPr>
            </a:p>
          </p:txBody>
        </p:sp>
      </p:grpSp>
      <p:grpSp>
        <p:nvGrpSpPr>
          <p:cNvPr id="30" name="Groupe 29">
            <a:extLst>
              <a:ext uri="{FF2B5EF4-FFF2-40B4-BE49-F238E27FC236}">
                <a16:creationId xmlns:a16="http://schemas.microsoft.com/office/drawing/2014/main" id="{407E6139-5CB8-4F63-9CFB-7BD492ACF024}"/>
              </a:ext>
            </a:extLst>
          </p:cNvPr>
          <p:cNvGrpSpPr/>
          <p:nvPr/>
        </p:nvGrpSpPr>
        <p:grpSpPr>
          <a:xfrm>
            <a:off x="5311088" y="3413958"/>
            <a:ext cx="1468119" cy="2123246"/>
            <a:chOff x="3107286" y="2933412"/>
            <a:chExt cx="1468119" cy="2123246"/>
          </a:xfrm>
          <a:solidFill>
            <a:srgbClr val="F7DECA"/>
          </a:solidFill>
        </p:grpSpPr>
        <p:pic>
          <p:nvPicPr>
            <p:cNvPr id="15" name="Graphique 14" descr="Badge 3 avec un remplissage uni">
              <a:extLst>
                <a:ext uri="{FF2B5EF4-FFF2-40B4-BE49-F238E27FC236}">
                  <a16:creationId xmlns:a16="http://schemas.microsoft.com/office/drawing/2014/main" id="{3699F68E-5C84-404D-AB2C-7B72C067879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81095" y="2933412"/>
              <a:ext cx="914400" cy="914400"/>
            </a:xfrm>
            <a:prstGeom prst="rect">
              <a:avLst/>
            </a:prstGeom>
          </p:spPr>
        </p:pic>
        <p:sp>
          <p:nvSpPr>
            <p:cNvPr id="29" name="ZoneTexte 28">
              <a:extLst>
                <a:ext uri="{FF2B5EF4-FFF2-40B4-BE49-F238E27FC236}">
                  <a16:creationId xmlns:a16="http://schemas.microsoft.com/office/drawing/2014/main" id="{4099668D-2144-41D5-9666-02960108AC02}"/>
                </a:ext>
              </a:extLst>
            </p:cNvPr>
            <p:cNvSpPr txBox="1"/>
            <p:nvPr/>
          </p:nvSpPr>
          <p:spPr>
            <a:xfrm>
              <a:off x="3107286" y="4545880"/>
              <a:ext cx="1468119" cy="510778"/>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LACK OF ADIPOSE TISSUE</a:t>
              </a:r>
            </a:p>
          </p:txBody>
        </p:sp>
      </p:grpSp>
      <p:grpSp>
        <p:nvGrpSpPr>
          <p:cNvPr id="32" name="Groupe 31">
            <a:extLst>
              <a:ext uri="{FF2B5EF4-FFF2-40B4-BE49-F238E27FC236}">
                <a16:creationId xmlns:a16="http://schemas.microsoft.com/office/drawing/2014/main" id="{F51889D0-4101-486C-A207-74E210F204A3}"/>
              </a:ext>
            </a:extLst>
          </p:cNvPr>
          <p:cNvGrpSpPr/>
          <p:nvPr/>
        </p:nvGrpSpPr>
        <p:grpSpPr>
          <a:xfrm>
            <a:off x="7333882" y="3413958"/>
            <a:ext cx="1980227" cy="2325681"/>
            <a:chOff x="4515600" y="2935288"/>
            <a:chExt cx="1980227" cy="2325681"/>
          </a:xfrm>
          <a:solidFill>
            <a:srgbClr val="F7DECA"/>
          </a:solidFill>
        </p:grpSpPr>
        <p:pic>
          <p:nvPicPr>
            <p:cNvPr id="13" name="Graphique 12" descr="Badge 4 avec un remplissage uni">
              <a:extLst>
                <a:ext uri="{FF2B5EF4-FFF2-40B4-BE49-F238E27FC236}">
                  <a16:creationId xmlns:a16="http://schemas.microsoft.com/office/drawing/2014/main" id="{C17EC2B1-F5AC-4722-B053-3CB1FE0CC88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48513" y="2935288"/>
              <a:ext cx="914400" cy="914400"/>
            </a:xfrm>
            <a:prstGeom prst="rect">
              <a:avLst/>
            </a:prstGeom>
          </p:spPr>
        </p:pic>
        <p:sp>
          <p:nvSpPr>
            <p:cNvPr id="31" name="ZoneTexte 30">
              <a:extLst>
                <a:ext uri="{FF2B5EF4-FFF2-40B4-BE49-F238E27FC236}">
                  <a16:creationId xmlns:a16="http://schemas.microsoft.com/office/drawing/2014/main" id="{E1B4FF9D-D50A-423B-8FFE-6781448AC13E}"/>
                </a:ext>
              </a:extLst>
            </p:cNvPr>
            <p:cNvSpPr txBox="1"/>
            <p:nvPr/>
          </p:nvSpPr>
          <p:spPr>
            <a:xfrm>
              <a:off x="4515600" y="4545880"/>
              <a:ext cx="1980227" cy="715089"/>
            </a:xfrm>
            <a:prstGeom prst="roundRect">
              <a:avLst/>
            </a:prstGeom>
            <a:grpFill/>
            <a:ln w="3175">
              <a:noFill/>
            </a:ln>
          </p:spPr>
          <p:txBody>
            <a:bodyPr wrap="square" rtlCol="0">
              <a:spAutoFit/>
            </a:bodyPr>
            <a:lstStyle/>
            <a:p>
              <a:pPr algn="ctr"/>
              <a:r>
                <a:rPr lang="en-US" sz="1200" dirty="0">
                  <a:latin typeface="Roboto Light" panose="02000000000000000000" pitchFamily="2" charset="0"/>
                  <a:ea typeface="Roboto Light" panose="02000000000000000000" pitchFamily="2" charset="0"/>
                </a:rPr>
                <a:t>PRESENCE OF MUSCLES AND REPEATED MOVEMENTS</a:t>
              </a:r>
              <a:endParaRPr lang="fr-FR" sz="1200" dirty="0">
                <a:latin typeface="Roboto Light" panose="02000000000000000000" pitchFamily="2" charset="0"/>
                <a:ea typeface="Roboto Light" panose="02000000000000000000" pitchFamily="2" charset="0"/>
              </a:endParaRPr>
            </a:p>
          </p:txBody>
        </p:sp>
      </p:grpSp>
      <p:grpSp>
        <p:nvGrpSpPr>
          <p:cNvPr id="34" name="Groupe 33">
            <a:extLst>
              <a:ext uri="{FF2B5EF4-FFF2-40B4-BE49-F238E27FC236}">
                <a16:creationId xmlns:a16="http://schemas.microsoft.com/office/drawing/2014/main" id="{E44DEF9F-73D5-4E38-8A5B-0D9249C971C3}"/>
              </a:ext>
            </a:extLst>
          </p:cNvPr>
          <p:cNvGrpSpPr/>
          <p:nvPr/>
        </p:nvGrpSpPr>
        <p:grpSpPr>
          <a:xfrm>
            <a:off x="9783408" y="3413958"/>
            <a:ext cx="1980226" cy="2325681"/>
            <a:chOff x="5638602" y="2935288"/>
            <a:chExt cx="1980226" cy="2325681"/>
          </a:xfrm>
          <a:solidFill>
            <a:srgbClr val="F7DECA"/>
          </a:solidFill>
        </p:grpSpPr>
        <p:pic>
          <p:nvPicPr>
            <p:cNvPr id="11" name="Graphique 10" descr="Badge 5 avec un remplissage uni">
              <a:extLst>
                <a:ext uri="{FF2B5EF4-FFF2-40B4-BE49-F238E27FC236}">
                  <a16:creationId xmlns:a16="http://schemas.microsoft.com/office/drawing/2014/main" id="{5A51DD98-29BF-4C82-BC0B-FF8288E88D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71515" y="2935288"/>
              <a:ext cx="914400" cy="914400"/>
            </a:xfrm>
            <a:prstGeom prst="rect">
              <a:avLst/>
            </a:prstGeom>
          </p:spPr>
        </p:pic>
        <p:sp>
          <p:nvSpPr>
            <p:cNvPr id="33" name="ZoneTexte 32">
              <a:extLst>
                <a:ext uri="{FF2B5EF4-FFF2-40B4-BE49-F238E27FC236}">
                  <a16:creationId xmlns:a16="http://schemas.microsoft.com/office/drawing/2014/main" id="{333A061F-C363-4BF2-8C64-F517DDA05E1C}"/>
                </a:ext>
              </a:extLst>
            </p:cNvPr>
            <p:cNvSpPr txBox="1"/>
            <p:nvPr/>
          </p:nvSpPr>
          <p:spPr>
            <a:xfrm>
              <a:off x="5638602" y="4545880"/>
              <a:ext cx="1980226" cy="715089"/>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CONSTANT EXPOSURE TO EXTERNAL ELEMENTS</a:t>
              </a:r>
            </a:p>
          </p:txBody>
        </p:sp>
      </p:grpSp>
      <p:sp>
        <p:nvSpPr>
          <p:cNvPr id="42" name="Titre 2">
            <a:extLst>
              <a:ext uri="{FF2B5EF4-FFF2-40B4-BE49-F238E27FC236}">
                <a16:creationId xmlns:a16="http://schemas.microsoft.com/office/drawing/2014/main" id="{6CB1544A-EB15-44D9-908E-F18E45E39916}"/>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What are the particularities of the </a:t>
            </a:r>
          </a:p>
          <a:p>
            <a:pPr algn="ctr"/>
            <a:r>
              <a:rPr lang="en-US" sz="3200" dirty="0">
                <a:solidFill>
                  <a:srgbClr val="3E3E3E"/>
                </a:solidFill>
                <a:latin typeface="KyivType Sans2" panose="00000500000000000000" pitchFamily="50" charset="0"/>
              </a:rPr>
              <a:t>EYE CONTOUR AREA </a:t>
            </a:r>
            <a:r>
              <a:rPr lang="en-US" sz="2800" dirty="0">
                <a:solidFill>
                  <a:srgbClr val="3E3E3E"/>
                </a:solidFill>
                <a:latin typeface="KyivType Sans2" panose="00000500000000000000" pitchFamily="50" charset="0"/>
              </a:rPr>
              <a:t>?</a:t>
            </a:r>
            <a:endParaRPr lang="fr-FR" sz="2800" dirty="0">
              <a:solidFill>
                <a:srgbClr val="3E3E3E"/>
              </a:solidFill>
              <a:latin typeface="KyivType Sans2" panose="00000500000000000000" pitchFamily="50" charset="0"/>
            </a:endParaRPr>
          </a:p>
        </p:txBody>
      </p:sp>
      <p:sp>
        <p:nvSpPr>
          <p:cNvPr id="41" name="Rectangle à coins arrondis 18">
            <a:extLst>
              <a:ext uri="{FF2B5EF4-FFF2-40B4-BE49-F238E27FC236}">
                <a16:creationId xmlns:a16="http://schemas.microsoft.com/office/drawing/2014/main" id="{1412D7A8-21C2-4BEF-9E68-945BC4CE246D}"/>
              </a:ext>
            </a:extLst>
          </p:cNvPr>
          <p:cNvSpPr/>
          <p:nvPr/>
        </p:nvSpPr>
        <p:spPr>
          <a:xfrm>
            <a:off x="2415943" y="2245824"/>
            <a:ext cx="7315200" cy="338554"/>
          </a:xfrm>
          <a:prstGeom prst="rect">
            <a:avLst/>
          </a:prstGeom>
          <a:solidFill>
            <a:srgbClr val="FCF1E8"/>
          </a:solidFill>
          <a:ln w="3175">
            <a:solidFill>
              <a:srgbClr val="F7DECA"/>
            </a:solidFill>
          </a:ln>
        </p:spPr>
        <p:txBody>
          <a:bodyPr wrap="square" rtlCol="0">
            <a:spAutoFit/>
          </a:bodyPr>
          <a:lstStyle/>
          <a:p>
            <a:pPr algn="ctr"/>
            <a:r>
              <a:rPr lang="en-US" altLang="fr-FR" sz="1600" b="1" dirty="0">
                <a:solidFill>
                  <a:schemeClr val="tx1"/>
                </a:solidFill>
                <a:latin typeface="Roboto Light" panose="02000000000000000000" pitchFamily="2" charset="0"/>
                <a:ea typeface="Roboto Light" panose="02000000000000000000" pitchFamily="2" charset="0"/>
              </a:rPr>
              <a:t>IN YOUR OPINION, WHAT ARE THE CHARACTERISTICS OF THE EYE CONTOUR ? </a:t>
            </a:r>
            <a:endParaRPr lang="fr-FR" altLang="fr-FR" sz="1600" b="1" dirty="0">
              <a:solidFill>
                <a:schemeClr val="tx1"/>
              </a:solidFill>
              <a:latin typeface="Roboto Light" panose="02000000000000000000" pitchFamily="2" charset="0"/>
              <a:ea typeface="Roboto Light" panose="02000000000000000000" pitchFamily="2" charset="0"/>
            </a:endParaRPr>
          </a:p>
        </p:txBody>
      </p:sp>
      <p:graphicFrame>
        <p:nvGraphicFramePr>
          <p:cNvPr id="2" name="Objet 1">
            <a:extLst>
              <a:ext uri="{FF2B5EF4-FFF2-40B4-BE49-F238E27FC236}">
                <a16:creationId xmlns:a16="http://schemas.microsoft.com/office/drawing/2014/main" id="{8D9BB4D7-9510-4CC7-B323-9680F698792C}"/>
              </a:ext>
            </a:extLst>
          </p:cNvPr>
          <p:cNvGraphicFramePr>
            <a:graphicFrameLocks noChangeAspect="1"/>
          </p:cNvGraphicFramePr>
          <p:nvPr>
            <p:extLst>
              <p:ext uri="{D42A27DB-BD31-4B8C-83A1-F6EECF244321}">
                <p14:modId xmlns:p14="http://schemas.microsoft.com/office/powerpoint/2010/main" val="3144029787"/>
              </p:ext>
            </p:extLst>
          </p:nvPr>
        </p:nvGraphicFramePr>
        <p:xfrm>
          <a:off x="4499438" y="2913233"/>
          <a:ext cx="3239134" cy="2611271"/>
        </p:xfrm>
        <a:graphic>
          <a:graphicData uri="http://schemas.openxmlformats.org/presentationml/2006/ole">
            <mc:AlternateContent xmlns:mc="http://schemas.openxmlformats.org/markup-compatibility/2006">
              <mc:Choice xmlns:v="urn:schemas-microsoft-com:vml" Requires="v">
                <p:oleObj spid="_x0000_s1036" name="Bitmap Image" r:id="rId14" imgW="5151240" imgH="4152960" progId="PBrush">
                  <p:embed/>
                </p:oleObj>
              </mc:Choice>
              <mc:Fallback>
                <p:oleObj name="Bitmap Image" r:id="rId14" imgW="5151240" imgH="4152960" progId="PBrush">
                  <p:embed/>
                  <p:pic>
                    <p:nvPicPr>
                      <p:cNvPr id="2" name="Objet 1">
                        <a:extLst>
                          <a:ext uri="{FF2B5EF4-FFF2-40B4-BE49-F238E27FC236}">
                            <a16:creationId xmlns:a16="http://schemas.microsoft.com/office/drawing/2014/main" id="{8D9BB4D7-9510-4CC7-B323-9680F698792C}"/>
                          </a:ext>
                        </a:extLst>
                      </p:cNvPr>
                      <p:cNvPicPr/>
                      <p:nvPr/>
                    </p:nvPicPr>
                    <p:blipFill>
                      <a:blip r:embed="rId15"/>
                      <a:stretch>
                        <a:fillRect/>
                      </a:stretch>
                    </p:blipFill>
                    <p:spPr>
                      <a:xfrm>
                        <a:off x="4499438" y="2913233"/>
                        <a:ext cx="3239134" cy="2611271"/>
                      </a:xfrm>
                      <a:prstGeom prst="rect">
                        <a:avLst/>
                      </a:prstGeom>
                    </p:spPr>
                  </p:pic>
                </p:oleObj>
              </mc:Fallback>
            </mc:AlternateContent>
          </a:graphicData>
        </a:graphic>
      </p:graphicFrame>
    </p:spTree>
    <p:extLst>
      <p:ext uri="{BB962C8B-B14F-4D97-AF65-F5344CB8AC3E}">
        <p14:creationId xmlns:p14="http://schemas.microsoft.com/office/powerpoint/2010/main" val="11863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https://brindillesparis.com/wp-content/uploads/2018/01/soins-contour-des-yeux.jpg"/>
          <p:cNvPicPr>
            <a:picLocks noChangeAspect="1" noChangeArrowheads="1"/>
          </p:cNvPicPr>
          <p:nvPr/>
        </p:nvPicPr>
        <p:blipFill rotWithShape="1">
          <a:blip r:embed="rId3">
            <a:extLst>
              <a:ext uri="{28A0092B-C50C-407E-A947-70E740481C1C}">
                <a14:useLocalDpi xmlns:a14="http://schemas.microsoft.com/office/drawing/2010/main" val="0"/>
              </a:ext>
            </a:extLst>
          </a:blip>
          <a:srcRect l="31759" t="18964" r="34436" b="20045"/>
          <a:stretch/>
        </p:blipFill>
        <p:spPr bwMode="auto">
          <a:xfrm>
            <a:off x="4803970" y="1546118"/>
            <a:ext cx="2312905" cy="2472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1301" y="2191330"/>
            <a:ext cx="4037637" cy="707886"/>
          </a:xfrm>
          <a:prstGeom prst="rect">
            <a:avLst/>
          </a:prstGeom>
        </p:spPr>
        <p:txBody>
          <a:bodyPr wrap="square">
            <a:spAutoFit/>
          </a:bodyPr>
          <a:lstStyle/>
          <a:p>
            <a:pPr algn="r"/>
            <a:r>
              <a:rPr lang="en-US" sz="2000" dirty="0">
                <a:solidFill>
                  <a:srgbClr val="3E3E3E"/>
                </a:solidFill>
                <a:latin typeface="Roboto Light" panose="02000000000000000000"/>
              </a:rPr>
              <a:t>Rich in muscles, 22 in total, 14 of which activate every 10 seconds</a:t>
            </a:r>
            <a:endParaRPr lang="fr-FR" sz="2000" b="0" i="0" dirty="0">
              <a:solidFill>
                <a:srgbClr val="3E3E3E"/>
              </a:solidFill>
              <a:effectLst/>
              <a:latin typeface="Roboto Light" panose="02000000000000000000"/>
            </a:endParaRPr>
          </a:p>
        </p:txBody>
      </p:sp>
      <p:sp>
        <p:nvSpPr>
          <p:cNvPr id="7" name="Titre 1"/>
          <p:cNvSpPr>
            <a:spLocks noGrp="1"/>
          </p:cNvSpPr>
          <p:nvPr>
            <p:ph type="ctrTitle" idx="4294967295"/>
          </p:nvPr>
        </p:nvSpPr>
        <p:spPr>
          <a:xfrm>
            <a:off x="0" y="341313"/>
            <a:ext cx="12192000" cy="912812"/>
          </a:xfrm>
          <a:noFill/>
        </p:spPr>
        <p:txBody>
          <a:bodyPr vert="horz" wrap="square" lIns="91440" tIns="45720" rIns="91440" bIns="45720" rtlCol="0" anchor="ctr">
            <a:spAutoFit/>
          </a:bodyPr>
          <a:lstStyle/>
          <a:p>
            <a:pPr algn="ctr">
              <a:lnSpc>
                <a:spcPts val="3200"/>
              </a:lnSpc>
            </a:pPr>
            <a:r>
              <a:rPr lang="en-US" sz="3800" dirty="0">
                <a:solidFill>
                  <a:srgbClr val="3E3E3E"/>
                </a:solidFill>
                <a:latin typeface="KyivType Sans2" panose="00000500000000000000" pitchFamily="50" charset="0"/>
              </a:rPr>
              <a:t>The specificities of </a:t>
            </a:r>
            <a:br>
              <a:rPr lang="en-US" sz="3800" dirty="0">
                <a:solidFill>
                  <a:srgbClr val="3E3E3E"/>
                </a:solidFill>
                <a:latin typeface="KyivType Sans2" panose="00000500000000000000" pitchFamily="50" charset="0"/>
              </a:rPr>
            </a:br>
            <a:r>
              <a:rPr lang="en-US" sz="3800" dirty="0">
                <a:solidFill>
                  <a:srgbClr val="3E3E3E"/>
                </a:solidFill>
                <a:latin typeface="KyivType Sans2" panose="00000500000000000000" pitchFamily="50" charset="0"/>
              </a:rPr>
              <a:t>the eye contour</a:t>
            </a:r>
            <a:endParaRPr lang="fr-FR" sz="3800" dirty="0">
              <a:solidFill>
                <a:srgbClr val="3E3E3E"/>
              </a:solidFill>
              <a:latin typeface="KyivType Sans2" panose="00000500000000000000" pitchFamily="50" charset="0"/>
            </a:endParaRPr>
          </a:p>
        </p:txBody>
      </p:sp>
      <p:sp>
        <p:nvSpPr>
          <p:cNvPr id="8" name="object 27"/>
          <p:cNvSpPr/>
          <p:nvPr/>
        </p:nvSpPr>
        <p:spPr>
          <a:xfrm rot="16200000">
            <a:off x="5450571" y="2046478"/>
            <a:ext cx="1290856" cy="7771757"/>
          </a:xfrm>
          <a:custGeom>
            <a:avLst/>
            <a:gdLst/>
            <a:ahLst/>
            <a:cxnLst/>
            <a:rect l="l" t="t" r="r" b="b"/>
            <a:pathLst>
              <a:path w="795654" h="795655">
                <a:moveTo>
                  <a:pt x="302666" y="795578"/>
                </a:moveTo>
                <a:lnTo>
                  <a:pt x="0" y="795578"/>
                </a:lnTo>
                <a:lnTo>
                  <a:pt x="0" y="0"/>
                </a:lnTo>
                <a:lnTo>
                  <a:pt x="287616" y="0"/>
                </a:lnTo>
              </a:path>
              <a:path w="795654" h="795655">
                <a:moveTo>
                  <a:pt x="475691" y="0"/>
                </a:moveTo>
                <a:lnTo>
                  <a:pt x="795566" y="0"/>
                </a:lnTo>
                <a:lnTo>
                  <a:pt x="795566" y="795578"/>
                </a:lnTo>
                <a:lnTo>
                  <a:pt x="486968" y="795578"/>
                </a:lnTo>
              </a:path>
            </a:pathLst>
          </a:custGeom>
          <a:ln w="4660">
            <a:solidFill>
              <a:srgbClr val="2E3432"/>
            </a:solidFill>
          </a:ln>
        </p:spPr>
        <p:txBody>
          <a:bodyPr wrap="square" lIns="0" tIns="0" rIns="0" bIns="0" rtlCol="0"/>
          <a:lstStyle/>
          <a:p>
            <a:endParaRPr dirty="0">
              <a:latin typeface="KyivType Sans2" panose="00000500000000000000" pitchFamily="50" charset="0"/>
              <a:ea typeface="Roboto" panose="02000000000000000000" pitchFamily="2" charset="0"/>
            </a:endParaRPr>
          </a:p>
        </p:txBody>
      </p:sp>
      <p:sp>
        <p:nvSpPr>
          <p:cNvPr id="9" name="Rectangle 8"/>
          <p:cNvSpPr/>
          <p:nvPr/>
        </p:nvSpPr>
        <p:spPr>
          <a:xfrm>
            <a:off x="2210120" y="5478952"/>
            <a:ext cx="7771758" cy="923330"/>
          </a:xfrm>
          <a:prstGeom prst="rect">
            <a:avLst/>
          </a:prstGeom>
        </p:spPr>
        <p:txBody>
          <a:bodyPr wrap="square">
            <a:spAutoFit/>
          </a:bodyPr>
          <a:lstStyle/>
          <a:p>
            <a:pPr lvl="0" algn="ctr">
              <a:lnSpc>
                <a:spcPct val="150000"/>
              </a:lnSpc>
              <a:defRPr/>
            </a:pPr>
            <a:r>
              <a:rPr lang="en-US" dirty="0">
                <a:solidFill>
                  <a:srgbClr val="3E3E3E"/>
                </a:solidFill>
                <a:latin typeface="KyivType Sans2" panose="00000500000000000000" pitchFamily="50" charset="0"/>
                <a:ea typeface="Roboto" panose="02000000000000000000" pitchFamily="2" charset="0"/>
              </a:rPr>
              <a:t>The skin around the eyes is nothing like the rest of the face. It requires </a:t>
            </a:r>
            <a:r>
              <a:rPr lang="en-US" b="1" dirty="0">
                <a:solidFill>
                  <a:srgbClr val="3E3E3E"/>
                </a:solidFill>
                <a:latin typeface="KyivType Sans2" panose="00000500000000000000" pitchFamily="50" charset="0"/>
                <a:ea typeface="Roboto" panose="02000000000000000000" pitchFamily="2" charset="0"/>
              </a:rPr>
              <a:t>adapted care and techniques</a:t>
            </a:r>
            <a:endParaRPr lang="fr-FR" b="1" dirty="0">
              <a:solidFill>
                <a:srgbClr val="3E3E3E"/>
              </a:solidFill>
              <a:latin typeface="KyivType Sans2" panose="00000500000000000000" pitchFamily="50" charset="0"/>
              <a:ea typeface="Roboto" panose="02000000000000000000" pitchFamily="2" charset="0"/>
            </a:endParaRPr>
          </a:p>
        </p:txBody>
      </p:sp>
      <p:sp>
        <p:nvSpPr>
          <p:cNvPr id="10" name="Rectangle 9"/>
          <p:cNvSpPr/>
          <p:nvPr/>
        </p:nvSpPr>
        <p:spPr>
          <a:xfrm>
            <a:off x="7902099" y="1634886"/>
            <a:ext cx="3245157" cy="400110"/>
          </a:xfrm>
          <a:prstGeom prst="rect">
            <a:avLst/>
          </a:prstGeom>
        </p:spPr>
        <p:txBody>
          <a:bodyPr wrap="square">
            <a:spAutoFit/>
          </a:bodyPr>
          <a:lstStyle/>
          <a:p>
            <a:pPr algn="just"/>
            <a:r>
              <a:rPr lang="en-US" sz="2000" dirty="0">
                <a:solidFill>
                  <a:srgbClr val="3E3E3E"/>
                </a:solidFill>
                <a:latin typeface="Roboto Light" panose="02000000000000000000"/>
              </a:rPr>
              <a:t>10,000 blinks per day</a:t>
            </a:r>
            <a:endParaRPr lang="fr-FR" sz="2000" b="0" i="0" dirty="0">
              <a:solidFill>
                <a:srgbClr val="3E3E3E"/>
              </a:solidFill>
              <a:effectLst/>
              <a:latin typeface="Roboto Light" panose="02000000000000000000"/>
            </a:endParaRPr>
          </a:p>
        </p:txBody>
      </p:sp>
      <p:sp>
        <p:nvSpPr>
          <p:cNvPr id="11" name="Rectangle 10"/>
          <p:cNvSpPr/>
          <p:nvPr/>
        </p:nvSpPr>
        <p:spPr>
          <a:xfrm>
            <a:off x="7561919" y="3796489"/>
            <a:ext cx="4350835" cy="400110"/>
          </a:xfrm>
          <a:prstGeom prst="rect">
            <a:avLst/>
          </a:prstGeom>
        </p:spPr>
        <p:txBody>
          <a:bodyPr wrap="square">
            <a:spAutoFit/>
          </a:bodyPr>
          <a:lstStyle/>
          <a:p>
            <a:pPr algn="just"/>
            <a:r>
              <a:rPr lang="en-US" sz="2000" dirty="0">
                <a:solidFill>
                  <a:srgbClr val="3E3E3E"/>
                </a:solidFill>
                <a:latin typeface="Roboto Light" panose="02000000000000000000"/>
              </a:rPr>
              <a:t>Skin 3 to 5 times thinner than facial skin</a:t>
            </a:r>
            <a:endParaRPr lang="fr-FR" sz="2000" b="0" i="0" dirty="0">
              <a:solidFill>
                <a:srgbClr val="3E3E3E"/>
              </a:solidFill>
              <a:effectLst/>
              <a:latin typeface="Roboto Light" panose="02000000000000000000"/>
            </a:endParaRPr>
          </a:p>
        </p:txBody>
      </p:sp>
      <p:sp>
        <p:nvSpPr>
          <p:cNvPr id="12" name="Rectangle 11"/>
          <p:cNvSpPr/>
          <p:nvPr/>
        </p:nvSpPr>
        <p:spPr>
          <a:xfrm>
            <a:off x="-404023" y="3581094"/>
            <a:ext cx="4880917" cy="400110"/>
          </a:xfrm>
          <a:prstGeom prst="rect">
            <a:avLst/>
          </a:prstGeom>
        </p:spPr>
        <p:txBody>
          <a:bodyPr wrap="square">
            <a:spAutoFit/>
          </a:bodyPr>
          <a:lstStyle/>
          <a:p>
            <a:pPr algn="r"/>
            <a:r>
              <a:rPr lang="en-US" sz="2000" dirty="0">
                <a:solidFill>
                  <a:srgbClr val="3E3E3E"/>
                </a:solidFill>
                <a:latin typeface="Roboto Light" panose="02000000000000000000"/>
              </a:rPr>
              <a:t>The eye area suffers from dryness</a:t>
            </a:r>
          </a:p>
        </p:txBody>
      </p:sp>
      <p:sp>
        <p:nvSpPr>
          <p:cNvPr id="13" name="object 18"/>
          <p:cNvSpPr/>
          <p:nvPr/>
        </p:nvSpPr>
        <p:spPr>
          <a:xfrm rot="19453703" flipV="1">
            <a:off x="4507044" y="3328221"/>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4" name="object 18"/>
          <p:cNvSpPr/>
          <p:nvPr/>
        </p:nvSpPr>
        <p:spPr>
          <a:xfrm rot="1307163" flipV="1">
            <a:off x="4231384" y="2592954"/>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5" name="object 18"/>
          <p:cNvSpPr/>
          <p:nvPr/>
        </p:nvSpPr>
        <p:spPr>
          <a:xfrm rot="9230341" flipV="1">
            <a:off x="6246025" y="1947385"/>
            <a:ext cx="1494753" cy="33221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6" name="object 18"/>
          <p:cNvSpPr/>
          <p:nvPr/>
        </p:nvSpPr>
        <p:spPr>
          <a:xfrm rot="12630072">
            <a:off x="6158906" y="3503324"/>
            <a:ext cx="1384864" cy="317637"/>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366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p:bldP spid="11" grpId="0"/>
      <p:bldP spid="12"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58524-E7D4-48AF-9D11-5D3CD4C1E11B}"/>
              </a:ext>
            </a:extLst>
          </p:cNvPr>
          <p:cNvSpPr txBox="1">
            <a:spLocks/>
          </p:cNvSpPr>
          <p:nvPr/>
        </p:nvSpPr>
        <p:spPr>
          <a:xfrm>
            <a:off x="0" y="341313"/>
            <a:ext cx="12192000" cy="91281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200"/>
              </a:lnSpc>
            </a:pPr>
            <a:r>
              <a:rPr lang="en-US" sz="3800" dirty="0">
                <a:solidFill>
                  <a:srgbClr val="3E3E3E"/>
                </a:solidFill>
                <a:latin typeface="KyivType Sans2" panose="00000500000000000000" pitchFamily="50" charset="0"/>
              </a:rPr>
              <a:t>Puffiness, dark circles... </a:t>
            </a:r>
          </a:p>
          <a:p>
            <a:pPr algn="ctr">
              <a:lnSpc>
                <a:spcPts val="3200"/>
              </a:lnSpc>
            </a:pPr>
            <a:r>
              <a:rPr lang="en-US" sz="3800" dirty="0">
                <a:solidFill>
                  <a:srgbClr val="3E3E3E"/>
                </a:solidFill>
                <a:latin typeface="KyivType Sans2" panose="00000500000000000000" pitchFamily="50" charset="0"/>
              </a:rPr>
              <a:t>How to differentiate them ?</a:t>
            </a:r>
            <a:endParaRPr lang="fr-FR" sz="3800" dirty="0">
              <a:solidFill>
                <a:srgbClr val="3E3E3E"/>
              </a:solidFill>
              <a:latin typeface="KyivType Sans2" panose="00000500000000000000" pitchFamily="50" charset="0"/>
            </a:endParaRPr>
          </a:p>
        </p:txBody>
      </p:sp>
      <p:graphicFrame>
        <p:nvGraphicFramePr>
          <p:cNvPr id="3" name="Tableau 3">
            <a:extLst>
              <a:ext uri="{FF2B5EF4-FFF2-40B4-BE49-F238E27FC236}">
                <a16:creationId xmlns:a16="http://schemas.microsoft.com/office/drawing/2014/main" id="{0E2B2588-F82D-4F4B-B8C1-DEC8821373C4}"/>
              </a:ext>
            </a:extLst>
          </p:cNvPr>
          <p:cNvGraphicFramePr>
            <a:graphicFrameLocks noGrp="1"/>
          </p:cNvGraphicFramePr>
          <p:nvPr>
            <p:extLst>
              <p:ext uri="{D42A27DB-BD31-4B8C-83A1-F6EECF244321}">
                <p14:modId xmlns:p14="http://schemas.microsoft.com/office/powerpoint/2010/main" val="3296903933"/>
              </p:ext>
            </p:extLst>
          </p:nvPr>
        </p:nvGraphicFramePr>
        <p:xfrm>
          <a:off x="377424" y="1900691"/>
          <a:ext cx="2245659" cy="4417992"/>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3240897777"/>
                    </a:ext>
                  </a:extLst>
                </a:gridCol>
              </a:tblGrid>
              <a:tr h="971701">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BLUE OR VASCULAR CIRCLES</a:t>
                      </a:r>
                    </a:p>
                  </a:txBody>
                  <a:tcPr anchor="ctr">
                    <a:solidFill>
                      <a:srgbClr val="D5E3F0"/>
                    </a:solidFill>
                  </a:tcPr>
                </a:tc>
                <a:extLst>
                  <a:ext uri="{0D108BD9-81ED-4DB2-BD59-A6C34878D82A}">
                    <a16:rowId xmlns:a16="http://schemas.microsoft.com/office/drawing/2014/main" val="3691799176"/>
                  </a:ext>
                </a:extLst>
              </a:tr>
              <a:tr h="2214484">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Slowdown in blood and lymph circulation</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3EDF5"/>
                    </a:solidFill>
                  </a:tcPr>
                </a:tc>
                <a:extLst>
                  <a:ext uri="{0D108BD9-81ED-4DB2-BD59-A6C34878D82A}">
                    <a16:rowId xmlns:a16="http://schemas.microsoft.com/office/drawing/2014/main" val="53929848"/>
                  </a:ext>
                </a:extLst>
              </a:tr>
              <a:tr h="1231807">
                <a:tc>
                  <a:txBody>
                    <a:bodyPr/>
                    <a:lstStyle/>
                    <a:p>
                      <a:pPr algn="ctr"/>
                      <a:r>
                        <a:rPr lang="fr-FR" dirty="0" err="1">
                          <a:solidFill>
                            <a:sysClr val="windowText" lastClr="000000"/>
                          </a:solidFill>
                          <a:latin typeface="Roboto Light" panose="02000000000000000000" pitchFamily="2" charset="0"/>
                          <a:ea typeface="Roboto Light" panose="02000000000000000000" pitchFamily="2" charset="0"/>
                        </a:rPr>
                        <a:t>Genetic</a:t>
                      </a:r>
                      <a:endParaRPr lang="fr-FR" dirty="0">
                        <a:solidFill>
                          <a:sysClr val="windowText" lastClr="000000"/>
                        </a:solidFill>
                        <a:latin typeface="Roboto Light" panose="02000000000000000000" pitchFamily="2" charset="0"/>
                        <a:ea typeface="Roboto Light" panose="02000000000000000000" pitchFamily="2" charset="0"/>
                      </a:endParaRPr>
                    </a:p>
                    <a:p>
                      <a:pPr algn="ctr"/>
                      <a:r>
                        <a:rPr lang="fr-FR" dirty="0">
                          <a:solidFill>
                            <a:sysClr val="windowText" lastClr="000000"/>
                          </a:solidFill>
                          <a:latin typeface="Roboto Light" panose="02000000000000000000" pitchFamily="2" charset="0"/>
                          <a:ea typeface="Roboto Light" panose="02000000000000000000" pitchFamily="2" charset="0"/>
                        </a:rPr>
                        <a:t>Lifestyle</a:t>
                      </a: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5" name="Tableau 3">
            <a:extLst>
              <a:ext uri="{FF2B5EF4-FFF2-40B4-BE49-F238E27FC236}">
                <a16:creationId xmlns:a16="http://schemas.microsoft.com/office/drawing/2014/main" id="{28A8B1F7-18A4-4282-9850-E2F904AB6CEC}"/>
              </a:ext>
            </a:extLst>
          </p:cNvPr>
          <p:cNvGraphicFramePr>
            <a:graphicFrameLocks noGrp="1"/>
          </p:cNvGraphicFramePr>
          <p:nvPr>
            <p:extLst>
              <p:ext uri="{D42A27DB-BD31-4B8C-83A1-F6EECF244321}">
                <p14:modId xmlns:p14="http://schemas.microsoft.com/office/powerpoint/2010/main" val="2325064263"/>
              </p:ext>
            </p:extLst>
          </p:nvPr>
        </p:nvGraphicFramePr>
        <p:xfrm>
          <a:off x="2676014" y="1900690"/>
          <a:ext cx="2245659" cy="4417990"/>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3971551039"/>
                    </a:ext>
                  </a:extLst>
                </a:gridCol>
              </a:tblGrid>
              <a:tr h="940676">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BROWN OR PIGMENTED CIRCLES</a:t>
                      </a:r>
                    </a:p>
                  </a:txBody>
                  <a:tcPr anchor="ctr">
                    <a:solidFill>
                      <a:srgbClr val="D5E3F0"/>
                    </a:solidFill>
                  </a:tcPr>
                </a:tc>
                <a:extLst>
                  <a:ext uri="{0D108BD9-81ED-4DB2-BD59-A6C34878D82A}">
                    <a16:rowId xmlns:a16="http://schemas.microsoft.com/office/drawing/2014/main" val="3691799176"/>
                  </a:ext>
                </a:extLst>
              </a:tr>
              <a:tr h="2314936">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High concentration of melanin in the skin around the eyes</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3EDF5"/>
                    </a:solidFill>
                  </a:tcPr>
                </a:tc>
                <a:extLst>
                  <a:ext uri="{0D108BD9-81ED-4DB2-BD59-A6C34878D82A}">
                    <a16:rowId xmlns:a16="http://schemas.microsoft.com/office/drawing/2014/main" val="53929848"/>
                  </a:ext>
                </a:extLst>
              </a:tr>
              <a:tr h="1162378">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Sun's rays </a:t>
                      </a:r>
                    </a:p>
                    <a:p>
                      <a:pPr algn="ctr"/>
                      <a:r>
                        <a:rPr lang="en-US" dirty="0">
                          <a:solidFill>
                            <a:sysClr val="windowText" lastClr="000000"/>
                          </a:solidFill>
                          <a:latin typeface="Roboto Light" panose="02000000000000000000" pitchFamily="2" charset="0"/>
                          <a:ea typeface="Roboto Light" panose="02000000000000000000" pitchFamily="2" charset="0"/>
                        </a:rPr>
                        <a:t>Genetic</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6" name="Tableau 3">
            <a:extLst>
              <a:ext uri="{FF2B5EF4-FFF2-40B4-BE49-F238E27FC236}">
                <a16:creationId xmlns:a16="http://schemas.microsoft.com/office/drawing/2014/main" id="{F590BB1E-C107-40FE-B8FD-2ABCD75FB91D}"/>
              </a:ext>
            </a:extLst>
          </p:cNvPr>
          <p:cNvGraphicFramePr>
            <a:graphicFrameLocks noGrp="1"/>
          </p:cNvGraphicFramePr>
          <p:nvPr>
            <p:extLst>
              <p:ext uri="{D42A27DB-BD31-4B8C-83A1-F6EECF244321}">
                <p14:modId xmlns:p14="http://schemas.microsoft.com/office/powerpoint/2010/main" val="2275581548"/>
              </p:ext>
            </p:extLst>
          </p:nvPr>
        </p:nvGraphicFramePr>
        <p:xfrm>
          <a:off x="4974604" y="1900689"/>
          <a:ext cx="2245659" cy="4417991"/>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2056266048"/>
                    </a:ext>
                  </a:extLst>
                </a:gridCol>
              </a:tblGrid>
              <a:tr h="943773">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HOLLOW OR STRUCTURAL CIRCLES</a:t>
                      </a:r>
                    </a:p>
                  </a:txBody>
                  <a:tcPr anchor="ctr">
                    <a:solidFill>
                      <a:srgbClr val="D5E3F0"/>
                    </a:solidFill>
                  </a:tcPr>
                </a:tc>
                <a:extLst>
                  <a:ext uri="{0D108BD9-81ED-4DB2-BD59-A6C34878D82A}">
                    <a16:rowId xmlns:a16="http://schemas.microsoft.com/office/drawing/2014/main" val="3691799176"/>
                  </a:ext>
                </a:extLst>
              </a:tr>
              <a:tr h="2388525">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The thin layer of subcutaneous fat around the lower eyelid diminishes, causing the face to become more skeletal</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3EDF5"/>
                    </a:solidFill>
                  </a:tcPr>
                </a:tc>
                <a:extLst>
                  <a:ext uri="{0D108BD9-81ED-4DB2-BD59-A6C34878D82A}">
                    <a16:rowId xmlns:a16="http://schemas.microsoft.com/office/drawing/2014/main" val="53929848"/>
                  </a:ext>
                </a:extLst>
              </a:tr>
              <a:tr h="1085693">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Age</a:t>
                      </a:r>
                    </a:p>
                    <a:p>
                      <a:pPr algn="ctr"/>
                      <a:r>
                        <a:rPr lang="fr-FR" dirty="0" err="1">
                          <a:solidFill>
                            <a:sysClr val="windowText" lastClr="000000"/>
                          </a:solidFill>
                          <a:latin typeface="Roboto Light" panose="02000000000000000000" pitchFamily="2" charset="0"/>
                          <a:ea typeface="Roboto Light" panose="02000000000000000000" pitchFamily="2" charset="0"/>
                        </a:rPr>
                        <a:t>Genetic</a:t>
                      </a:r>
                      <a:r>
                        <a:rPr lang="fr-FR" dirty="0">
                          <a:solidFill>
                            <a:sysClr val="windowText" lastClr="000000"/>
                          </a:solidFill>
                          <a:latin typeface="Roboto Light" panose="02000000000000000000" pitchFamily="2" charset="0"/>
                          <a:ea typeface="Roboto Light" panose="02000000000000000000" pitchFamily="2" charset="0"/>
                        </a:rPr>
                        <a:t> </a:t>
                      </a:r>
                    </a:p>
                    <a:p>
                      <a:pPr algn="ctr"/>
                      <a:r>
                        <a:rPr lang="fr-FR" dirty="0">
                          <a:solidFill>
                            <a:sysClr val="windowText" lastClr="000000"/>
                          </a:solidFill>
                          <a:latin typeface="Roboto Light" panose="02000000000000000000" pitchFamily="2" charset="0"/>
                          <a:ea typeface="Roboto Light" panose="02000000000000000000" pitchFamily="2" charset="0"/>
                        </a:rPr>
                        <a:t>M</a:t>
                      </a:r>
                      <a:r>
                        <a:rPr lang="en-US" dirty="0" err="1">
                          <a:solidFill>
                            <a:sysClr val="windowText" lastClr="000000"/>
                          </a:solidFill>
                          <a:latin typeface="Roboto Light" panose="02000000000000000000" pitchFamily="2" charset="0"/>
                          <a:ea typeface="Roboto Light" panose="02000000000000000000" pitchFamily="2" charset="0"/>
                        </a:rPr>
                        <a:t>assive</a:t>
                      </a:r>
                      <a:r>
                        <a:rPr lang="en-US" dirty="0">
                          <a:solidFill>
                            <a:sysClr val="windowText" lastClr="000000"/>
                          </a:solidFill>
                          <a:latin typeface="Roboto Light" panose="02000000000000000000" pitchFamily="2" charset="0"/>
                          <a:ea typeface="Roboto Light" panose="02000000000000000000" pitchFamily="2" charset="0"/>
                        </a:rPr>
                        <a:t> weight loss</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7" name="Tableau 3">
            <a:extLst>
              <a:ext uri="{FF2B5EF4-FFF2-40B4-BE49-F238E27FC236}">
                <a16:creationId xmlns:a16="http://schemas.microsoft.com/office/drawing/2014/main" id="{D9D30D72-2E65-419C-B2A9-BA9B9C13301A}"/>
              </a:ext>
            </a:extLst>
          </p:cNvPr>
          <p:cNvGraphicFramePr>
            <a:graphicFrameLocks noGrp="1"/>
          </p:cNvGraphicFramePr>
          <p:nvPr>
            <p:extLst>
              <p:ext uri="{D42A27DB-BD31-4B8C-83A1-F6EECF244321}">
                <p14:modId xmlns:p14="http://schemas.microsoft.com/office/powerpoint/2010/main" val="3138969881"/>
              </p:ext>
            </p:extLst>
          </p:nvPr>
        </p:nvGraphicFramePr>
        <p:xfrm>
          <a:off x="7273194" y="1900689"/>
          <a:ext cx="2245659" cy="4417990"/>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2107848546"/>
                    </a:ext>
                  </a:extLst>
                </a:gridCol>
              </a:tblGrid>
              <a:tr h="910432">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AQUEOUS BAGS</a:t>
                      </a:r>
                    </a:p>
                  </a:txBody>
                  <a:tcPr anchor="ctr">
                    <a:solidFill>
                      <a:srgbClr val="D5E3F0"/>
                    </a:solidFill>
                  </a:tcPr>
                </a:tc>
                <a:extLst>
                  <a:ext uri="{0D108BD9-81ED-4DB2-BD59-A6C34878D82A}">
                    <a16:rowId xmlns:a16="http://schemas.microsoft.com/office/drawing/2014/main" val="3691799176"/>
                  </a:ext>
                </a:extLst>
              </a:tr>
              <a:tr h="2064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Roboto Light" panose="02000000000000000000" pitchFamily="2" charset="0"/>
                          <a:ea typeface="Roboto Light" panose="02000000000000000000" pitchFamily="2" charset="0"/>
                        </a:rPr>
                        <a:t>Slowdown in blood and lymph circulation, tends to fade during the day</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3EDF5"/>
                    </a:solidFill>
                  </a:tcPr>
                </a:tc>
                <a:extLst>
                  <a:ext uri="{0D108BD9-81ED-4DB2-BD59-A6C34878D82A}">
                    <a16:rowId xmlns:a16="http://schemas.microsoft.com/office/drawing/2014/main" val="53929848"/>
                  </a:ext>
                </a:extLst>
              </a:tr>
              <a:tr h="1443171">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Fatigue</a:t>
                      </a:r>
                    </a:p>
                    <a:p>
                      <a:pPr algn="ctr"/>
                      <a:r>
                        <a:rPr lang="fr-FR" dirty="0" err="1">
                          <a:solidFill>
                            <a:sysClr val="windowText" lastClr="000000"/>
                          </a:solidFill>
                          <a:latin typeface="Roboto Light" panose="02000000000000000000" pitchFamily="2" charset="0"/>
                          <a:ea typeface="Roboto Light" panose="02000000000000000000" pitchFamily="2" charset="0"/>
                        </a:rPr>
                        <a:t>Alcohol</a:t>
                      </a:r>
                      <a:endParaRPr lang="fr-FR" dirty="0">
                        <a:solidFill>
                          <a:sysClr val="windowText" lastClr="000000"/>
                        </a:solidFill>
                        <a:latin typeface="Roboto Light" panose="02000000000000000000" pitchFamily="2" charset="0"/>
                        <a:ea typeface="Roboto Light" panose="02000000000000000000" pitchFamily="2" charset="0"/>
                      </a:endParaRPr>
                    </a:p>
                    <a:p>
                      <a:pPr algn="ctr"/>
                      <a:r>
                        <a:rPr lang="fr-FR" dirty="0">
                          <a:solidFill>
                            <a:sysClr val="windowText" lastClr="000000"/>
                          </a:solidFill>
                          <a:latin typeface="Roboto Light" panose="02000000000000000000" pitchFamily="2" charset="0"/>
                          <a:ea typeface="Roboto Light" panose="02000000000000000000" pitchFamily="2" charset="0"/>
                        </a:rPr>
                        <a:t>Diet</a:t>
                      </a:r>
                    </a:p>
                    <a:p>
                      <a:pPr algn="ctr"/>
                      <a:r>
                        <a:rPr lang="fr-FR" dirty="0">
                          <a:solidFill>
                            <a:sysClr val="windowText" lastClr="000000"/>
                          </a:solidFill>
                          <a:latin typeface="Roboto Light" panose="02000000000000000000" pitchFamily="2" charset="0"/>
                          <a:ea typeface="Roboto Light" panose="02000000000000000000" pitchFamily="2" charset="0"/>
                        </a:rPr>
                        <a:t>Stress</a:t>
                      </a:r>
                    </a:p>
                  </a:txBody>
                  <a:tcPr anchor="ctr">
                    <a:solidFill>
                      <a:srgbClr val="E9F0F7"/>
                    </a:solidFill>
                  </a:tcPr>
                </a:tc>
                <a:extLst>
                  <a:ext uri="{0D108BD9-81ED-4DB2-BD59-A6C34878D82A}">
                    <a16:rowId xmlns:a16="http://schemas.microsoft.com/office/drawing/2014/main" val="1194260006"/>
                  </a:ext>
                </a:extLst>
              </a:tr>
            </a:tbl>
          </a:graphicData>
        </a:graphic>
      </p:graphicFrame>
      <p:graphicFrame>
        <p:nvGraphicFramePr>
          <p:cNvPr id="8" name="Tableau 3">
            <a:extLst>
              <a:ext uri="{FF2B5EF4-FFF2-40B4-BE49-F238E27FC236}">
                <a16:creationId xmlns:a16="http://schemas.microsoft.com/office/drawing/2014/main" id="{983C13A4-BE25-402C-8AB6-2384ECE1DD41}"/>
              </a:ext>
            </a:extLst>
          </p:cNvPr>
          <p:cNvGraphicFramePr>
            <a:graphicFrameLocks noGrp="1"/>
          </p:cNvGraphicFramePr>
          <p:nvPr>
            <p:extLst>
              <p:ext uri="{D42A27DB-BD31-4B8C-83A1-F6EECF244321}">
                <p14:modId xmlns:p14="http://schemas.microsoft.com/office/powerpoint/2010/main" val="2322367443"/>
              </p:ext>
            </p:extLst>
          </p:nvPr>
        </p:nvGraphicFramePr>
        <p:xfrm>
          <a:off x="9571784" y="1900690"/>
          <a:ext cx="2245659" cy="4417995"/>
        </p:xfrm>
        <a:graphic>
          <a:graphicData uri="http://schemas.openxmlformats.org/drawingml/2006/table">
            <a:tbl>
              <a:tblPr firstRow="1" bandRow="1">
                <a:tableStyleId>{5C22544A-7EE6-4342-B048-85BDC9FD1C3A}</a:tableStyleId>
              </a:tblPr>
              <a:tblGrid>
                <a:gridCol w="2245659">
                  <a:extLst>
                    <a:ext uri="{9D8B030D-6E8A-4147-A177-3AD203B41FA5}">
                      <a16:colId xmlns:a16="http://schemas.microsoft.com/office/drawing/2014/main" val="3880495933"/>
                    </a:ext>
                  </a:extLst>
                </a:gridCol>
              </a:tblGrid>
              <a:tr h="893888">
                <a:tc>
                  <a:txBody>
                    <a:bodyPr/>
                    <a:lstStyle/>
                    <a:p>
                      <a:pPr algn="ctr"/>
                      <a:r>
                        <a:rPr lang="fr-FR" dirty="0">
                          <a:solidFill>
                            <a:sysClr val="windowText" lastClr="000000"/>
                          </a:solidFill>
                          <a:latin typeface="Roboto Light" panose="02000000000000000000" pitchFamily="2" charset="0"/>
                          <a:ea typeface="Roboto Light" panose="02000000000000000000" pitchFamily="2" charset="0"/>
                        </a:rPr>
                        <a:t>ADIPOSE BAGS</a:t>
                      </a:r>
                    </a:p>
                  </a:txBody>
                  <a:tcPr anchor="ctr">
                    <a:solidFill>
                      <a:srgbClr val="D5E3F0"/>
                    </a:solidFill>
                  </a:tcPr>
                </a:tc>
                <a:extLst>
                  <a:ext uri="{0D108BD9-81ED-4DB2-BD59-A6C34878D82A}">
                    <a16:rowId xmlns:a16="http://schemas.microsoft.com/office/drawing/2014/main" val="3691799176"/>
                  </a:ext>
                </a:extLst>
              </a:tr>
              <a:tr h="2013735">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Shift in the fatty tissues that protect the eye who are normally found in the orbit</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3EDF5"/>
                    </a:solidFill>
                  </a:tcPr>
                </a:tc>
                <a:extLst>
                  <a:ext uri="{0D108BD9-81ED-4DB2-BD59-A6C34878D82A}">
                    <a16:rowId xmlns:a16="http://schemas.microsoft.com/office/drawing/2014/main" val="53929848"/>
                  </a:ext>
                </a:extLst>
              </a:tr>
              <a:tr h="1510372">
                <a:tc>
                  <a:txBody>
                    <a:bodyPr/>
                    <a:lstStyle/>
                    <a:p>
                      <a:pPr algn="ctr"/>
                      <a:r>
                        <a:rPr lang="en-US" dirty="0">
                          <a:solidFill>
                            <a:sysClr val="windowText" lastClr="000000"/>
                          </a:solidFill>
                          <a:latin typeface="Roboto Light" panose="02000000000000000000" pitchFamily="2" charset="0"/>
                          <a:ea typeface="Roboto Light" panose="02000000000000000000" pitchFamily="2" charset="0"/>
                        </a:rPr>
                        <a:t>Relaxation of the skin and muscles around the eye Genetic</a:t>
                      </a:r>
                      <a:endParaRPr lang="fr-FR" dirty="0">
                        <a:solidFill>
                          <a:sysClr val="windowText" lastClr="000000"/>
                        </a:solidFill>
                        <a:latin typeface="Roboto Light" panose="02000000000000000000" pitchFamily="2" charset="0"/>
                        <a:ea typeface="Roboto Light" panose="02000000000000000000" pitchFamily="2" charset="0"/>
                      </a:endParaRPr>
                    </a:p>
                  </a:txBody>
                  <a:tcPr anchor="ctr">
                    <a:solidFill>
                      <a:srgbClr val="E9F0F7"/>
                    </a:solidFill>
                  </a:tcPr>
                </a:tc>
                <a:extLst>
                  <a:ext uri="{0D108BD9-81ED-4DB2-BD59-A6C34878D82A}">
                    <a16:rowId xmlns:a16="http://schemas.microsoft.com/office/drawing/2014/main" val="1194260006"/>
                  </a:ext>
                </a:extLst>
              </a:tr>
            </a:tbl>
          </a:graphicData>
        </a:graphic>
      </p:graphicFrame>
    </p:spTree>
    <p:extLst>
      <p:ext uri="{BB962C8B-B14F-4D97-AF65-F5344CB8AC3E}">
        <p14:creationId xmlns:p14="http://schemas.microsoft.com/office/powerpoint/2010/main" val="187878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1520C-BAE0-43F2-923C-420B948D0F40}"/>
              </a:ext>
            </a:extLst>
          </p:cNvPr>
          <p:cNvSpPr txBox="1">
            <a:spLocks/>
          </p:cNvSpPr>
          <p:nvPr/>
        </p:nvSpPr>
        <p:spPr>
          <a:xfrm>
            <a:off x="0" y="546368"/>
            <a:ext cx="12192000" cy="50270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200"/>
              </a:lnSpc>
            </a:pPr>
            <a:r>
              <a:rPr lang="en-US" sz="3800" dirty="0">
                <a:solidFill>
                  <a:srgbClr val="3E3E3E"/>
                </a:solidFill>
                <a:latin typeface="KyivType Sans2" panose="00000500000000000000" pitchFamily="50" charset="0"/>
              </a:rPr>
              <a:t>And what about the LIPS ?</a:t>
            </a:r>
            <a:endParaRPr lang="fr-FR" sz="3800" dirty="0">
              <a:solidFill>
                <a:srgbClr val="3E3E3E"/>
              </a:solidFill>
              <a:latin typeface="KyivType Sans2" panose="00000500000000000000" pitchFamily="50" charset="0"/>
            </a:endParaRPr>
          </a:p>
        </p:txBody>
      </p:sp>
      <p:pic>
        <p:nvPicPr>
          <p:cNvPr id="4" name="Image 3">
            <a:extLst>
              <a:ext uri="{FF2B5EF4-FFF2-40B4-BE49-F238E27FC236}">
                <a16:creationId xmlns:a16="http://schemas.microsoft.com/office/drawing/2014/main" id="{30311FE4-77DF-434B-BA71-DC67D9141BF7}"/>
              </a:ext>
            </a:extLst>
          </p:cNvPr>
          <p:cNvPicPr>
            <a:picLocks noChangeAspect="1"/>
          </p:cNvPicPr>
          <p:nvPr/>
        </p:nvPicPr>
        <p:blipFill rotWithShape="1">
          <a:blip r:embed="rId3"/>
          <a:srcRect l="17357" t="35881" r="67000" b="34093"/>
          <a:stretch/>
        </p:blipFill>
        <p:spPr>
          <a:xfrm>
            <a:off x="4243750" y="2384328"/>
            <a:ext cx="3631476" cy="2089343"/>
          </a:xfrm>
          <a:prstGeom prst="rect">
            <a:avLst/>
          </a:prstGeom>
        </p:spPr>
      </p:pic>
      <p:sp>
        <p:nvSpPr>
          <p:cNvPr id="5" name="object 27">
            <a:extLst>
              <a:ext uri="{FF2B5EF4-FFF2-40B4-BE49-F238E27FC236}">
                <a16:creationId xmlns:a16="http://schemas.microsoft.com/office/drawing/2014/main" id="{C39D233B-E3F0-466E-81E8-F216BF69B7CB}"/>
              </a:ext>
            </a:extLst>
          </p:cNvPr>
          <p:cNvSpPr/>
          <p:nvPr/>
        </p:nvSpPr>
        <p:spPr>
          <a:xfrm rot="16200000">
            <a:off x="5403606" y="1424744"/>
            <a:ext cx="1290856" cy="9015226"/>
          </a:xfrm>
          <a:custGeom>
            <a:avLst/>
            <a:gdLst/>
            <a:ahLst/>
            <a:cxnLst/>
            <a:rect l="l" t="t" r="r" b="b"/>
            <a:pathLst>
              <a:path w="795654" h="795655">
                <a:moveTo>
                  <a:pt x="302666" y="795578"/>
                </a:moveTo>
                <a:lnTo>
                  <a:pt x="0" y="795578"/>
                </a:lnTo>
                <a:lnTo>
                  <a:pt x="0" y="0"/>
                </a:lnTo>
                <a:lnTo>
                  <a:pt x="287616" y="0"/>
                </a:lnTo>
              </a:path>
              <a:path w="795654" h="795655">
                <a:moveTo>
                  <a:pt x="475691" y="0"/>
                </a:moveTo>
                <a:lnTo>
                  <a:pt x="795566" y="0"/>
                </a:lnTo>
                <a:lnTo>
                  <a:pt x="795566" y="795578"/>
                </a:lnTo>
                <a:lnTo>
                  <a:pt x="486968" y="795578"/>
                </a:lnTo>
              </a:path>
            </a:pathLst>
          </a:custGeom>
          <a:ln w="4660">
            <a:solidFill>
              <a:srgbClr val="2E3432"/>
            </a:solidFill>
          </a:ln>
        </p:spPr>
        <p:txBody>
          <a:bodyPr wrap="square" lIns="0" tIns="0" rIns="0" bIns="0" rtlCol="0"/>
          <a:lstStyle/>
          <a:p>
            <a:endParaRPr dirty="0">
              <a:latin typeface="KyivType Sans2" panose="00000500000000000000" pitchFamily="50" charset="0"/>
              <a:ea typeface="Roboto" panose="02000000000000000000" pitchFamily="2" charset="0"/>
            </a:endParaRPr>
          </a:p>
        </p:txBody>
      </p:sp>
      <p:sp>
        <p:nvSpPr>
          <p:cNvPr id="6" name="Rectangle 5">
            <a:extLst>
              <a:ext uri="{FF2B5EF4-FFF2-40B4-BE49-F238E27FC236}">
                <a16:creationId xmlns:a16="http://schemas.microsoft.com/office/drawing/2014/main" id="{36034E42-3623-4ADF-A7AC-7864082A93F7}"/>
              </a:ext>
            </a:extLst>
          </p:cNvPr>
          <p:cNvSpPr/>
          <p:nvPr/>
        </p:nvSpPr>
        <p:spPr>
          <a:xfrm>
            <a:off x="1541419" y="5478952"/>
            <a:ext cx="9015227" cy="865622"/>
          </a:xfrm>
          <a:prstGeom prst="rect">
            <a:avLst/>
          </a:prstGeom>
        </p:spPr>
        <p:txBody>
          <a:bodyPr wrap="square">
            <a:spAutoFit/>
          </a:bodyPr>
          <a:lstStyle/>
          <a:p>
            <a:pPr lvl="0" algn="ctr">
              <a:lnSpc>
                <a:spcPct val="150000"/>
              </a:lnSpc>
              <a:defRPr/>
            </a:pPr>
            <a:r>
              <a:rPr lang="en-US" dirty="0">
                <a:solidFill>
                  <a:srgbClr val="3E3E3E"/>
                </a:solidFill>
                <a:latin typeface="KyivType Sans2" panose="00000500000000000000" pitchFamily="50" charset="0"/>
                <a:ea typeface="Roboto" panose="02000000000000000000" pitchFamily="2" charset="0"/>
              </a:rPr>
              <a:t>Because of these characteristics, it is recommended to pay special attention to the lip contour by using moisturizing and protective products</a:t>
            </a:r>
            <a:endParaRPr lang="fr-FR" b="1" dirty="0">
              <a:solidFill>
                <a:srgbClr val="3E3E3E"/>
              </a:solidFill>
              <a:latin typeface="KyivType Sans2" panose="00000500000000000000" pitchFamily="50" charset="0"/>
              <a:ea typeface="Roboto" panose="02000000000000000000" pitchFamily="2" charset="0"/>
            </a:endParaRPr>
          </a:p>
        </p:txBody>
      </p:sp>
      <p:sp>
        <p:nvSpPr>
          <p:cNvPr id="7" name="Rectangle 6">
            <a:extLst>
              <a:ext uri="{FF2B5EF4-FFF2-40B4-BE49-F238E27FC236}">
                <a16:creationId xmlns:a16="http://schemas.microsoft.com/office/drawing/2014/main" id="{655C0010-7B18-40CC-A41D-B0BD34D54DBA}"/>
              </a:ext>
            </a:extLst>
          </p:cNvPr>
          <p:cNvSpPr/>
          <p:nvPr/>
        </p:nvSpPr>
        <p:spPr>
          <a:xfrm>
            <a:off x="191301" y="2191330"/>
            <a:ext cx="4037637" cy="707886"/>
          </a:xfrm>
          <a:prstGeom prst="rect">
            <a:avLst/>
          </a:prstGeom>
        </p:spPr>
        <p:txBody>
          <a:bodyPr wrap="square">
            <a:spAutoFit/>
          </a:bodyPr>
          <a:lstStyle/>
          <a:p>
            <a:pPr algn="r"/>
            <a:r>
              <a:rPr lang="en-US" sz="2000" dirty="0">
                <a:solidFill>
                  <a:srgbClr val="3E3E3E"/>
                </a:solidFill>
                <a:latin typeface="Roboto Light" panose="02000000000000000000"/>
              </a:rPr>
              <a:t>Thin and delicate skin</a:t>
            </a:r>
          </a:p>
          <a:p>
            <a:pPr algn="r"/>
            <a:r>
              <a:rPr lang="en-US" sz="2000" b="0" i="0" dirty="0">
                <a:solidFill>
                  <a:srgbClr val="3E3E3E"/>
                </a:solidFill>
                <a:effectLst/>
                <a:latin typeface="Roboto Light" panose="02000000000000000000"/>
              </a:rPr>
              <a:t>-&gt; increased sensitivity</a:t>
            </a:r>
            <a:endParaRPr lang="fr-FR" sz="2000" b="0" i="0" dirty="0">
              <a:solidFill>
                <a:srgbClr val="3E3E3E"/>
              </a:solidFill>
              <a:effectLst/>
              <a:latin typeface="Roboto Light" panose="02000000000000000000"/>
            </a:endParaRPr>
          </a:p>
        </p:txBody>
      </p:sp>
      <p:sp>
        <p:nvSpPr>
          <p:cNvPr id="8" name="object 18">
            <a:extLst>
              <a:ext uri="{FF2B5EF4-FFF2-40B4-BE49-F238E27FC236}">
                <a16:creationId xmlns:a16="http://schemas.microsoft.com/office/drawing/2014/main" id="{BCE6572B-1794-45F4-8B7E-0FAE6F670D06}"/>
              </a:ext>
            </a:extLst>
          </p:cNvPr>
          <p:cNvSpPr/>
          <p:nvPr/>
        </p:nvSpPr>
        <p:spPr>
          <a:xfrm rot="1307163" flipV="1">
            <a:off x="4231384" y="2592954"/>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C6B35C65-A156-4E6C-B33B-6C488AB007E5}"/>
              </a:ext>
            </a:extLst>
          </p:cNvPr>
          <p:cNvSpPr/>
          <p:nvPr/>
        </p:nvSpPr>
        <p:spPr>
          <a:xfrm>
            <a:off x="8111107" y="1634887"/>
            <a:ext cx="3631476" cy="1015663"/>
          </a:xfrm>
          <a:prstGeom prst="rect">
            <a:avLst/>
          </a:prstGeom>
        </p:spPr>
        <p:txBody>
          <a:bodyPr wrap="square">
            <a:spAutoFit/>
          </a:bodyPr>
          <a:lstStyle/>
          <a:p>
            <a:pPr algn="just"/>
            <a:r>
              <a:rPr lang="en-US" sz="2000" dirty="0">
                <a:solidFill>
                  <a:srgbClr val="3E3E3E"/>
                </a:solidFill>
                <a:latin typeface="Roboto Light" panose="02000000000000000000"/>
              </a:rPr>
              <a:t>Presence of the lip border</a:t>
            </a:r>
          </a:p>
          <a:p>
            <a:pPr algn="just"/>
            <a:r>
              <a:rPr lang="en-US" sz="2000" dirty="0">
                <a:solidFill>
                  <a:srgbClr val="3E3E3E"/>
                </a:solidFill>
                <a:latin typeface="Roboto Light" panose="02000000000000000000"/>
              </a:rPr>
              <a:t>-&gt; prone to wrinkles and fine lines with age</a:t>
            </a:r>
            <a:endParaRPr lang="fr-FR" sz="2000" b="0" i="0" dirty="0">
              <a:solidFill>
                <a:srgbClr val="3E3E3E"/>
              </a:solidFill>
              <a:effectLst/>
              <a:latin typeface="Roboto Light" panose="02000000000000000000"/>
            </a:endParaRPr>
          </a:p>
        </p:txBody>
      </p:sp>
      <p:sp>
        <p:nvSpPr>
          <p:cNvPr id="10" name="Rectangle 9">
            <a:extLst>
              <a:ext uri="{FF2B5EF4-FFF2-40B4-BE49-F238E27FC236}">
                <a16:creationId xmlns:a16="http://schemas.microsoft.com/office/drawing/2014/main" id="{6D891139-6604-4B38-AAB0-DB8F3F8BCB6D}"/>
              </a:ext>
            </a:extLst>
          </p:cNvPr>
          <p:cNvSpPr/>
          <p:nvPr/>
        </p:nvSpPr>
        <p:spPr>
          <a:xfrm>
            <a:off x="8005042" y="4068780"/>
            <a:ext cx="3970836" cy="1015663"/>
          </a:xfrm>
          <a:prstGeom prst="rect">
            <a:avLst/>
          </a:prstGeom>
        </p:spPr>
        <p:txBody>
          <a:bodyPr wrap="square">
            <a:spAutoFit/>
          </a:bodyPr>
          <a:lstStyle/>
          <a:p>
            <a:pPr algn="just"/>
            <a:r>
              <a:rPr lang="en-US" sz="2000" dirty="0">
                <a:solidFill>
                  <a:srgbClr val="3E3E3E"/>
                </a:solidFill>
                <a:latin typeface="Roboto Light" panose="02000000000000000000"/>
              </a:rPr>
              <a:t>Constant </a:t>
            </a:r>
            <a:r>
              <a:rPr lang="en-US" sz="2000" dirty="0" err="1">
                <a:solidFill>
                  <a:srgbClr val="3E3E3E"/>
                </a:solidFill>
                <a:latin typeface="Roboto Light" panose="02000000000000000000"/>
              </a:rPr>
              <a:t>exposur</a:t>
            </a:r>
            <a:r>
              <a:rPr lang="en-US" sz="2000" dirty="0">
                <a:solidFill>
                  <a:srgbClr val="3E3E3E"/>
                </a:solidFill>
                <a:latin typeface="Roboto Light" panose="02000000000000000000"/>
              </a:rPr>
              <a:t> to movements and external elements</a:t>
            </a:r>
          </a:p>
          <a:p>
            <a:pPr algn="just"/>
            <a:r>
              <a:rPr lang="en-US" sz="2000" b="0" i="0" dirty="0">
                <a:solidFill>
                  <a:srgbClr val="3E3E3E"/>
                </a:solidFill>
                <a:effectLst/>
                <a:latin typeface="Roboto Light" panose="02000000000000000000"/>
              </a:rPr>
              <a:t>-&gt; need protection</a:t>
            </a:r>
            <a:endParaRPr lang="fr-FR" sz="2000" b="0" i="0" dirty="0">
              <a:solidFill>
                <a:srgbClr val="3E3E3E"/>
              </a:solidFill>
              <a:effectLst/>
              <a:latin typeface="Roboto Light" panose="02000000000000000000"/>
            </a:endParaRPr>
          </a:p>
        </p:txBody>
      </p:sp>
      <p:sp>
        <p:nvSpPr>
          <p:cNvPr id="11" name="Rectangle 10">
            <a:extLst>
              <a:ext uri="{FF2B5EF4-FFF2-40B4-BE49-F238E27FC236}">
                <a16:creationId xmlns:a16="http://schemas.microsoft.com/office/drawing/2014/main" id="{72019B87-4F5C-4327-8DE5-43184806D2E5}"/>
              </a:ext>
            </a:extLst>
          </p:cNvPr>
          <p:cNvSpPr/>
          <p:nvPr/>
        </p:nvSpPr>
        <p:spPr>
          <a:xfrm>
            <a:off x="-795909" y="4129740"/>
            <a:ext cx="4880917" cy="707886"/>
          </a:xfrm>
          <a:prstGeom prst="rect">
            <a:avLst/>
          </a:prstGeom>
        </p:spPr>
        <p:txBody>
          <a:bodyPr wrap="square">
            <a:spAutoFit/>
          </a:bodyPr>
          <a:lstStyle/>
          <a:p>
            <a:pPr algn="r"/>
            <a:r>
              <a:rPr lang="en-US" sz="2000" dirty="0">
                <a:solidFill>
                  <a:srgbClr val="3E3E3E"/>
                </a:solidFill>
                <a:latin typeface="Roboto Light" panose="02000000000000000000"/>
              </a:rPr>
              <a:t>Fewer sebaceous gland</a:t>
            </a:r>
          </a:p>
          <a:p>
            <a:pPr algn="r"/>
            <a:r>
              <a:rPr lang="en-US" sz="2000" dirty="0">
                <a:solidFill>
                  <a:srgbClr val="3E3E3E"/>
                </a:solidFill>
                <a:latin typeface="Roboto Light" panose="02000000000000000000"/>
              </a:rPr>
              <a:t>-&gt; need hydration</a:t>
            </a:r>
          </a:p>
        </p:txBody>
      </p:sp>
      <p:sp>
        <p:nvSpPr>
          <p:cNvPr id="12" name="object 18">
            <a:extLst>
              <a:ext uri="{FF2B5EF4-FFF2-40B4-BE49-F238E27FC236}">
                <a16:creationId xmlns:a16="http://schemas.microsoft.com/office/drawing/2014/main" id="{18EDCF0E-8ADC-4988-AD0A-432B69D89E25}"/>
              </a:ext>
            </a:extLst>
          </p:cNvPr>
          <p:cNvSpPr/>
          <p:nvPr/>
        </p:nvSpPr>
        <p:spPr>
          <a:xfrm rot="19453703" flipV="1">
            <a:off x="4115158" y="3876867"/>
            <a:ext cx="1121708" cy="22904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3" name="object 18">
            <a:extLst>
              <a:ext uri="{FF2B5EF4-FFF2-40B4-BE49-F238E27FC236}">
                <a16:creationId xmlns:a16="http://schemas.microsoft.com/office/drawing/2014/main" id="{5EBD719B-DDBD-453D-8975-24A7DE926128}"/>
              </a:ext>
            </a:extLst>
          </p:cNvPr>
          <p:cNvSpPr/>
          <p:nvPr/>
        </p:nvSpPr>
        <p:spPr>
          <a:xfrm rot="9230341" flipV="1">
            <a:off x="6455033" y="1947386"/>
            <a:ext cx="1494753" cy="332213"/>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
        <p:nvSpPr>
          <p:cNvPr id="14" name="object 18">
            <a:extLst>
              <a:ext uri="{FF2B5EF4-FFF2-40B4-BE49-F238E27FC236}">
                <a16:creationId xmlns:a16="http://schemas.microsoft.com/office/drawing/2014/main" id="{455B6589-E1E6-4527-BB45-C2CFA59501E8}"/>
              </a:ext>
            </a:extLst>
          </p:cNvPr>
          <p:cNvSpPr/>
          <p:nvPr/>
        </p:nvSpPr>
        <p:spPr>
          <a:xfrm rot="12630072">
            <a:off x="6541189" y="4291182"/>
            <a:ext cx="1384864" cy="317637"/>
          </a:xfrm>
          <a:custGeom>
            <a:avLst/>
            <a:gdLst/>
            <a:ahLst/>
            <a:cxnLst/>
            <a:rect l="l" t="t" r="r" b="b"/>
            <a:pathLst>
              <a:path w="524510" h="139700">
                <a:moveTo>
                  <a:pt x="52889" y="0"/>
                </a:moveTo>
                <a:lnTo>
                  <a:pt x="45806" y="2624"/>
                </a:lnTo>
                <a:lnTo>
                  <a:pt x="40906" y="7137"/>
                </a:lnTo>
                <a:lnTo>
                  <a:pt x="31038" y="27543"/>
                </a:lnTo>
                <a:lnTo>
                  <a:pt x="12903" y="68750"/>
                </a:lnTo>
                <a:lnTo>
                  <a:pt x="2578" y="89077"/>
                </a:lnTo>
                <a:lnTo>
                  <a:pt x="0" y="93687"/>
                </a:lnTo>
                <a:lnTo>
                  <a:pt x="4165" y="97066"/>
                </a:lnTo>
                <a:lnTo>
                  <a:pt x="33296" y="97135"/>
                </a:lnTo>
                <a:lnTo>
                  <a:pt x="45036" y="98016"/>
                </a:lnTo>
                <a:lnTo>
                  <a:pt x="57162" y="100672"/>
                </a:lnTo>
                <a:lnTo>
                  <a:pt x="75507" y="105933"/>
                </a:lnTo>
                <a:lnTo>
                  <a:pt x="84780" y="108198"/>
                </a:lnTo>
                <a:lnTo>
                  <a:pt x="121872" y="115798"/>
                </a:lnTo>
                <a:lnTo>
                  <a:pt x="136004" y="117022"/>
                </a:lnTo>
                <a:lnTo>
                  <a:pt x="149644" y="115239"/>
                </a:lnTo>
                <a:lnTo>
                  <a:pt x="154165" y="113944"/>
                </a:lnTo>
                <a:lnTo>
                  <a:pt x="162153" y="104038"/>
                </a:lnTo>
                <a:lnTo>
                  <a:pt x="152730" y="104787"/>
                </a:lnTo>
                <a:lnTo>
                  <a:pt x="134383" y="103711"/>
                </a:lnTo>
                <a:lnTo>
                  <a:pt x="114703" y="99101"/>
                </a:lnTo>
                <a:lnTo>
                  <a:pt x="95380" y="92914"/>
                </a:lnTo>
                <a:lnTo>
                  <a:pt x="78104" y="87109"/>
                </a:lnTo>
                <a:lnTo>
                  <a:pt x="67089" y="84113"/>
                </a:lnTo>
                <a:lnTo>
                  <a:pt x="56853" y="82234"/>
                </a:lnTo>
                <a:lnTo>
                  <a:pt x="46981" y="81185"/>
                </a:lnTo>
                <a:lnTo>
                  <a:pt x="37058" y="80683"/>
                </a:lnTo>
                <a:lnTo>
                  <a:pt x="82754" y="61438"/>
                </a:lnTo>
                <a:lnTo>
                  <a:pt x="129791" y="50636"/>
                </a:lnTo>
                <a:lnTo>
                  <a:pt x="177787" y="47205"/>
                </a:lnTo>
                <a:lnTo>
                  <a:pt x="226357" y="50074"/>
                </a:lnTo>
                <a:lnTo>
                  <a:pt x="275118" y="58170"/>
                </a:lnTo>
                <a:lnTo>
                  <a:pt x="323687" y="70422"/>
                </a:lnTo>
                <a:lnTo>
                  <a:pt x="371680" y="85758"/>
                </a:lnTo>
                <a:lnTo>
                  <a:pt x="418713" y="103105"/>
                </a:lnTo>
                <a:lnTo>
                  <a:pt x="464404" y="121392"/>
                </a:lnTo>
                <a:lnTo>
                  <a:pt x="508368" y="139547"/>
                </a:lnTo>
                <a:lnTo>
                  <a:pt x="514583" y="139376"/>
                </a:lnTo>
                <a:lnTo>
                  <a:pt x="520857" y="135885"/>
                </a:lnTo>
                <a:lnTo>
                  <a:pt x="524261" y="131062"/>
                </a:lnTo>
                <a:lnTo>
                  <a:pt x="521868" y="126898"/>
                </a:lnTo>
                <a:lnTo>
                  <a:pt x="481800" y="107400"/>
                </a:lnTo>
                <a:lnTo>
                  <a:pt x="439458" y="88548"/>
                </a:lnTo>
                <a:lnTo>
                  <a:pt x="395305" y="71087"/>
                </a:lnTo>
                <a:lnTo>
                  <a:pt x="349805" y="55764"/>
                </a:lnTo>
                <a:lnTo>
                  <a:pt x="303423" y="43323"/>
                </a:lnTo>
                <a:lnTo>
                  <a:pt x="256622" y="34508"/>
                </a:lnTo>
                <a:lnTo>
                  <a:pt x="209866" y="30067"/>
                </a:lnTo>
                <a:lnTo>
                  <a:pt x="163619" y="30743"/>
                </a:lnTo>
                <a:lnTo>
                  <a:pt x="118346" y="37281"/>
                </a:lnTo>
                <a:lnTo>
                  <a:pt x="74510" y="50429"/>
                </a:lnTo>
                <a:lnTo>
                  <a:pt x="32575" y="70929"/>
                </a:lnTo>
                <a:lnTo>
                  <a:pt x="40069" y="55181"/>
                </a:lnTo>
                <a:lnTo>
                  <a:pt x="46894" y="39287"/>
                </a:lnTo>
                <a:lnTo>
                  <a:pt x="53224" y="23098"/>
                </a:lnTo>
                <a:lnTo>
                  <a:pt x="59232" y="6464"/>
                </a:lnTo>
                <a:lnTo>
                  <a:pt x="58562" y="775"/>
                </a:lnTo>
                <a:lnTo>
                  <a:pt x="52889" y="0"/>
                </a:lnTo>
                <a:close/>
              </a:path>
            </a:pathLst>
          </a:custGeom>
          <a:solidFill>
            <a:schemeClr val="tx1"/>
          </a:solidFill>
        </p:spPr>
        <p:txBody>
          <a:bodyPr wrap="square" lIns="0" tIns="0" rIns="0" bIns="0" rtlCol="0"/>
          <a:lstStyle/>
          <a:p>
            <a:endParaRPr>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887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7084" y="2485003"/>
            <a:ext cx="2160000" cy="72603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cap="small" dirty="0">
                <a:solidFill>
                  <a:srgbClr val="E7E6E6">
                    <a:lumMod val="25000"/>
                  </a:srgbClr>
                </a:solidFill>
                <a:latin typeface="Kyiv*Type Sans Regular"/>
              </a:rPr>
              <a:t>ANTI-PUFFINESS</a:t>
            </a:r>
          </a:p>
          <a:p>
            <a:pPr lvl="0" algn="ctr">
              <a:defRPr/>
            </a:pPr>
            <a:r>
              <a:rPr lang="fr-FR" cap="small" dirty="0">
                <a:solidFill>
                  <a:srgbClr val="E7E6E6">
                    <a:lumMod val="25000"/>
                  </a:srgbClr>
                </a:solidFill>
                <a:latin typeface="Kyiv*Type Sans Regular"/>
              </a:rPr>
              <a:t>ANTI-DARK CIRCLES</a:t>
            </a:r>
          </a:p>
        </p:txBody>
      </p:sp>
      <p:sp>
        <p:nvSpPr>
          <p:cNvPr id="23" name="Rectangle 22"/>
          <p:cNvSpPr/>
          <p:nvPr/>
        </p:nvSpPr>
        <p:spPr>
          <a:xfrm>
            <a:off x="2456026" y="2480076"/>
            <a:ext cx="216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cap="small" dirty="0">
                <a:solidFill>
                  <a:srgbClr val="E7E6E6">
                    <a:lumMod val="25000"/>
                  </a:srgbClr>
                </a:solidFill>
                <a:latin typeface="Kyiv*Type Sans Regular"/>
              </a:rPr>
              <a:t>NOURISHING</a:t>
            </a:r>
          </a:p>
        </p:txBody>
      </p:sp>
      <p:sp>
        <p:nvSpPr>
          <p:cNvPr id="24" name="Rectangle 23"/>
          <p:cNvSpPr/>
          <p:nvPr/>
        </p:nvSpPr>
        <p:spPr>
          <a:xfrm>
            <a:off x="4638032" y="2485002"/>
            <a:ext cx="216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cap="small" dirty="0">
                <a:solidFill>
                  <a:srgbClr val="E7E6E6">
                    <a:lumMod val="25000"/>
                  </a:srgbClr>
                </a:solidFill>
                <a:latin typeface="Kyiv*Type Sans Regular"/>
              </a:rPr>
              <a:t>ANTI-WRINKLE</a:t>
            </a:r>
          </a:p>
        </p:txBody>
      </p:sp>
      <p:cxnSp>
        <p:nvCxnSpPr>
          <p:cNvPr id="25" name="Connecteur droit 24"/>
          <p:cNvCxnSpPr/>
          <p:nvPr/>
        </p:nvCxnSpPr>
        <p:spPr>
          <a:xfrm>
            <a:off x="2456026" y="2485001"/>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a:off x="4617488" y="2485003"/>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6800957" y="2497548"/>
            <a:ext cx="288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fr-FR" cap="small" dirty="0">
                <a:solidFill>
                  <a:srgbClr val="E7E6E6">
                    <a:lumMod val="25000"/>
                  </a:srgbClr>
                </a:solidFill>
                <a:latin typeface="Kyiv*Type Sans Regular"/>
              </a:rPr>
              <a:t>GLOBAL </a:t>
            </a:r>
          </a:p>
          <a:p>
            <a:pPr marR="0" lvl="0" indent="0" algn="ctr" fontAlgn="auto">
              <a:lnSpc>
                <a:spcPct val="100000"/>
              </a:lnSpc>
              <a:spcBef>
                <a:spcPts val="0"/>
              </a:spcBef>
              <a:spcAft>
                <a:spcPts val="0"/>
              </a:spcAft>
              <a:buClrTx/>
              <a:buSzTx/>
              <a:buFontTx/>
              <a:buNone/>
              <a:tabLst/>
              <a:defRPr/>
            </a:pPr>
            <a:r>
              <a:rPr lang="fr-FR" cap="small" dirty="0">
                <a:solidFill>
                  <a:srgbClr val="E7E6E6">
                    <a:lumMod val="25000"/>
                  </a:srgbClr>
                </a:solidFill>
                <a:latin typeface="Kyiv*Type Sans Regular"/>
              </a:rPr>
              <a:t>ANTI-AGING</a:t>
            </a:r>
          </a:p>
        </p:txBody>
      </p:sp>
      <p:grpSp>
        <p:nvGrpSpPr>
          <p:cNvPr id="49" name="Groupe 48"/>
          <p:cNvGrpSpPr/>
          <p:nvPr/>
        </p:nvGrpSpPr>
        <p:grpSpPr>
          <a:xfrm>
            <a:off x="2454224" y="3781765"/>
            <a:ext cx="2156922" cy="2456125"/>
            <a:chOff x="5005658" y="3556657"/>
            <a:chExt cx="2156922" cy="2456125"/>
          </a:xfrm>
        </p:grpSpPr>
        <p:pic>
          <p:nvPicPr>
            <p:cNvPr id="50" name="Image 49"/>
            <p:cNvPicPr>
              <a:picLocks noChangeAspect="1"/>
            </p:cNvPicPr>
            <p:nvPr/>
          </p:nvPicPr>
          <p:blipFill rotWithShape="1">
            <a:blip r:embed="rId3" cstate="print">
              <a:extLst>
                <a:ext uri="{28A0092B-C50C-407E-A947-70E740481C1C}">
                  <a14:useLocalDpi xmlns:a14="http://schemas.microsoft.com/office/drawing/2010/main" val="0"/>
                </a:ext>
              </a:extLst>
            </a:blip>
            <a:srcRect l="20230" t="9231" r="20134" b="28590"/>
            <a:stretch/>
          </p:blipFill>
          <p:spPr>
            <a:xfrm>
              <a:off x="5576722" y="3556657"/>
              <a:ext cx="828893" cy="1942093"/>
            </a:xfrm>
            <a:prstGeom prst="rect">
              <a:avLst/>
            </a:prstGeom>
          </p:spPr>
        </p:pic>
        <p:sp>
          <p:nvSpPr>
            <p:cNvPr id="51" name="Rectangle 50"/>
            <p:cNvSpPr/>
            <p:nvPr/>
          </p:nvSpPr>
          <p:spPr>
            <a:xfrm>
              <a:off x="5005658" y="5674228"/>
              <a:ext cx="2156922" cy="338554"/>
            </a:xfrm>
            <a:prstGeom prst="rect">
              <a:avLst/>
            </a:prstGeom>
          </p:spPr>
          <p:txBody>
            <a:bodyPr wrap="square">
              <a:spAutoFit/>
            </a:bodyPr>
            <a:lstStyle/>
            <a:p>
              <a:pPr algn="ctr">
                <a:defRPr/>
              </a:pPr>
              <a:r>
                <a:rPr lang="fr-FR" sz="1600" cap="small" dirty="0">
                  <a:solidFill>
                    <a:srgbClr val="E7E6E6">
                      <a:lumMod val="25000"/>
                    </a:srgbClr>
                  </a:solidFill>
                  <a:latin typeface="Kyiv*Type Sans Regular"/>
                </a:rPr>
                <a:t>NUTRI-CONTOUR</a:t>
              </a:r>
            </a:p>
          </p:txBody>
        </p:sp>
        <p:pic>
          <p:nvPicPr>
            <p:cNvPr id="53" name="Image 52"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6332923" y="4606028"/>
              <a:ext cx="765011" cy="765011"/>
            </a:xfrm>
            <a:prstGeom prst="rect">
              <a:avLst/>
            </a:prstGeom>
            <a:ln>
              <a:noFill/>
            </a:ln>
            <a:effectLst/>
            <a:scene3d>
              <a:camera prst="orthographicFront">
                <a:rot lat="0" lon="0" rev="0"/>
              </a:camera>
              <a:lightRig rig="contrasting" dir="t">
                <a:rot lat="0" lon="0" rev="7800000"/>
              </a:lightRig>
            </a:scene3d>
            <a:sp3d/>
          </p:spPr>
        </p:pic>
      </p:grpSp>
      <p:grpSp>
        <p:nvGrpSpPr>
          <p:cNvPr id="55" name="Groupe 54"/>
          <p:cNvGrpSpPr/>
          <p:nvPr/>
        </p:nvGrpSpPr>
        <p:grpSpPr>
          <a:xfrm>
            <a:off x="4611146" y="3799886"/>
            <a:ext cx="2199760" cy="2468294"/>
            <a:chOff x="9218989" y="3556657"/>
            <a:chExt cx="2199760" cy="2468294"/>
          </a:xfrm>
        </p:grpSpPr>
        <p:sp>
          <p:nvSpPr>
            <p:cNvPr id="56" name="Rectangle 55"/>
            <p:cNvSpPr/>
            <p:nvPr/>
          </p:nvSpPr>
          <p:spPr>
            <a:xfrm>
              <a:off x="9218989" y="5686397"/>
              <a:ext cx="2199760" cy="338554"/>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fr-FR" sz="1600" cap="small" dirty="0">
                  <a:solidFill>
                    <a:srgbClr val="E7E6E6">
                      <a:lumMod val="25000"/>
                    </a:srgbClr>
                  </a:solidFill>
                  <a:latin typeface="Kyiv*Type Sans Regular"/>
                </a:rPr>
                <a:t>ALPHA-CONTOUR</a:t>
              </a:r>
            </a:p>
          </p:txBody>
        </p:sp>
        <p:pic>
          <p:nvPicPr>
            <p:cNvPr id="57" name="Image 5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091" b="74665" l="22684" r="79553">
                          <a14:foregroundMark x1="36102" y1="74665" x2="66454" y2="74367"/>
                          <a14:foregroundMark x1="35463" y1="72876" x2="23003" y2="10432"/>
                          <a14:foregroundMark x1="69649" y1="73174" x2="79553" y2="9091"/>
                          <a14:foregroundMark x1="24281" y1="11028" x2="78594" y2="10730"/>
                          <a14:backgroundMark x1="67732" y1="72578" x2="77955" y2="10134"/>
                          <a14:backgroundMark x1="35463" y1="73472" x2="66454" y2="73472"/>
                        </a14:backgroundRemoval>
                      </a14:imgEffect>
                    </a14:imgLayer>
                  </a14:imgProps>
                </a:ext>
                <a:ext uri="{28A0092B-C50C-407E-A947-70E740481C1C}">
                  <a14:useLocalDpi xmlns:a14="http://schemas.microsoft.com/office/drawing/2010/main" val="0"/>
                </a:ext>
              </a:extLst>
            </a:blip>
            <a:srcRect l="19459" t="9359" r="20190" b="24744"/>
            <a:stretch/>
          </p:blipFill>
          <p:spPr>
            <a:xfrm>
              <a:off x="9753159" y="3556657"/>
              <a:ext cx="840466" cy="1963632"/>
            </a:xfrm>
            <a:prstGeom prst="rect">
              <a:avLst/>
            </a:prstGeom>
          </p:spPr>
        </p:pic>
        <p:grpSp>
          <p:nvGrpSpPr>
            <p:cNvPr id="58" name="Groupe 57"/>
            <p:cNvGrpSpPr/>
            <p:nvPr/>
          </p:nvGrpSpPr>
          <p:grpSpPr>
            <a:xfrm>
              <a:off x="10351359" y="4673329"/>
              <a:ext cx="1032312" cy="805985"/>
              <a:chOff x="10351359" y="4673329"/>
              <a:chExt cx="1032312" cy="805985"/>
            </a:xfrm>
          </p:grpSpPr>
          <p:pic>
            <p:nvPicPr>
              <p:cNvPr id="59" name="Image 58"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10485010" y="4673329"/>
                <a:ext cx="765011" cy="765011"/>
              </a:xfrm>
              <a:prstGeom prst="rect">
                <a:avLst/>
              </a:prstGeom>
              <a:ln>
                <a:noFill/>
              </a:ln>
              <a:effectLst/>
              <a:scene3d>
                <a:camera prst="orthographicFront">
                  <a:rot lat="0" lon="0" rev="0"/>
                </a:camera>
                <a:lightRig rig="contrasting" dir="t">
                  <a:rot lat="0" lon="0" rev="7800000"/>
                </a:lightRig>
              </a:scene3d>
              <a:sp3d/>
            </p:spPr>
          </p:pic>
          <p:pic>
            <p:nvPicPr>
              <p:cNvPr id="60" name="Image 59"/>
              <p:cNvPicPr>
                <a:picLocks noChangeAspect="1"/>
              </p:cNvPicPr>
              <p:nvPr/>
            </p:nvPicPr>
            <p:blipFill rotWithShape="1">
              <a:blip r:embed="rId8" cstate="print">
                <a:extLst>
                  <a:ext uri="{28A0092B-C50C-407E-A947-70E740481C1C}">
                    <a14:useLocalDpi xmlns:a14="http://schemas.microsoft.com/office/drawing/2010/main" val="0"/>
                  </a:ext>
                </a:extLst>
              </a:blip>
              <a:srcRect l="7489" t="10705" r="12138" b="20191"/>
              <a:stretch/>
            </p:blipFill>
            <p:spPr>
              <a:xfrm>
                <a:off x="10351359" y="4714303"/>
                <a:ext cx="1032312" cy="765011"/>
              </a:xfrm>
              <a:prstGeom prst="ellipse">
                <a:avLst/>
              </a:prstGeom>
              <a:ln>
                <a:noFill/>
              </a:ln>
              <a:effectLst>
                <a:softEdge rad="112500"/>
              </a:effectLst>
            </p:spPr>
          </p:pic>
        </p:grpSp>
      </p:grpSp>
      <p:grpSp>
        <p:nvGrpSpPr>
          <p:cNvPr id="61" name="Groupe 60"/>
          <p:cNvGrpSpPr/>
          <p:nvPr/>
        </p:nvGrpSpPr>
        <p:grpSpPr>
          <a:xfrm>
            <a:off x="6626206" y="3788081"/>
            <a:ext cx="3247207" cy="2726320"/>
            <a:chOff x="9068009" y="3585803"/>
            <a:chExt cx="3247207" cy="2726320"/>
          </a:xfrm>
        </p:grpSpPr>
        <p:grpSp>
          <p:nvGrpSpPr>
            <p:cNvPr id="62" name="Groupe 61"/>
            <p:cNvGrpSpPr/>
            <p:nvPr/>
          </p:nvGrpSpPr>
          <p:grpSpPr>
            <a:xfrm>
              <a:off x="9068009" y="4714280"/>
              <a:ext cx="3247207" cy="1597843"/>
              <a:chOff x="8665894" y="4673329"/>
              <a:chExt cx="3247207" cy="1597843"/>
            </a:xfrm>
          </p:grpSpPr>
          <p:sp>
            <p:nvSpPr>
              <p:cNvPr id="65" name="Rectangle 64"/>
              <p:cNvSpPr/>
              <p:nvPr/>
            </p:nvSpPr>
            <p:spPr>
              <a:xfrm>
                <a:off x="8665894" y="5686397"/>
                <a:ext cx="3247207" cy="584775"/>
              </a:xfrm>
              <a:prstGeom prst="rect">
                <a:avLst/>
              </a:prstGeom>
            </p:spPr>
            <p:txBody>
              <a:bodyPr wrap="square">
                <a:spAutoFit/>
              </a:bodyPr>
              <a:lstStyle/>
              <a:p>
                <a:pPr algn="ctr">
                  <a:defRPr/>
                </a:pPr>
                <a:r>
                  <a:rPr lang="fr-FR" sz="1600" cap="small" dirty="0">
                    <a:solidFill>
                      <a:srgbClr val="E7E6E6">
                        <a:lumMod val="25000"/>
                      </a:srgbClr>
                    </a:solidFill>
                    <a:latin typeface="Kyiv*Type Sans Regular"/>
                  </a:rPr>
                  <a:t>EXCELLENCE CODE CONTOURS</a:t>
                </a:r>
              </a:p>
            </p:txBody>
          </p:sp>
          <p:pic>
            <p:nvPicPr>
              <p:cNvPr id="66" name="Image 65"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10485010" y="4673329"/>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63" name="Image 62"/>
            <p:cNvPicPr>
              <a:picLocks noChangeAspect="1"/>
            </p:cNvPicPr>
            <p:nvPr/>
          </p:nvPicPr>
          <p:blipFill rotWithShape="1">
            <a:blip r:embed="rId9" cstate="print">
              <a:extLst>
                <a:ext uri="{28A0092B-C50C-407E-A947-70E740481C1C}">
                  <a14:useLocalDpi xmlns:a14="http://schemas.microsoft.com/office/drawing/2010/main" val="0"/>
                </a:ext>
              </a:extLst>
            </a:blip>
            <a:srcRect l="38481" t="17564" r="38766" b="19487"/>
            <a:stretch/>
          </p:blipFill>
          <p:spPr>
            <a:xfrm>
              <a:off x="10338869" y="3585803"/>
              <a:ext cx="590689" cy="1957274"/>
            </a:xfrm>
            <a:prstGeom prst="rect">
              <a:avLst/>
            </a:prstGeom>
          </p:spPr>
        </p:pic>
        <p:pic>
          <p:nvPicPr>
            <p:cNvPr id="64" name="Imag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4107" y="4755254"/>
              <a:ext cx="936000" cy="801444"/>
            </a:xfrm>
            <a:prstGeom prst="ellipse">
              <a:avLst/>
            </a:prstGeom>
            <a:ln>
              <a:noFill/>
            </a:ln>
            <a:effectLst>
              <a:softEdge rad="112500"/>
            </a:effectLst>
          </p:spPr>
        </p:pic>
      </p:grpSp>
      <p:grpSp>
        <p:nvGrpSpPr>
          <p:cNvPr id="67" name="Groupe 66"/>
          <p:cNvGrpSpPr/>
          <p:nvPr/>
        </p:nvGrpSpPr>
        <p:grpSpPr>
          <a:xfrm>
            <a:off x="287084" y="3799886"/>
            <a:ext cx="2168942" cy="2446537"/>
            <a:chOff x="994525" y="3588303"/>
            <a:chExt cx="2168942" cy="2446537"/>
          </a:xfrm>
        </p:grpSpPr>
        <p:sp>
          <p:nvSpPr>
            <p:cNvPr id="68" name="Rectangle 67"/>
            <p:cNvSpPr/>
            <p:nvPr/>
          </p:nvSpPr>
          <p:spPr>
            <a:xfrm>
              <a:off x="994525" y="5696286"/>
              <a:ext cx="216894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cap="small" dirty="0">
                  <a:solidFill>
                    <a:srgbClr val="E7E6E6">
                      <a:lumMod val="25000"/>
                    </a:srgbClr>
                  </a:solidFill>
                  <a:latin typeface="Kyiv*Type Sans Regular"/>
                </a:rPr>
                <a:t>PHYTO-CONTOUR</a:t>
              </a:r>
            </a:p>
          </p:txBody>
        </p:sp>
        <p:pic>
          <p:nvPicPr>
            <p:cNvPr id="69" name="Image 68"/>
            <p:cNvPicPr>
              <a:picLocks noChangeAspect="1"/>
            </p:cNvPicPr>
            <p:nvPr/>
          </p:nvPicPr>
          <p:blipFill rotWithShape="1">
            <a:blip r:embed="rId11" cstate="print">
              <a:extLst>
                <a:ext uri="{28A0092B-C50C-407E-A947-70E740481C1C}">
                  <a14:useLocalDpi xmlns:a14="http://schemas.microsoft.com/office/drawing/2010/main" val="0"/>
                </a:ext>
              </a:extLst>
            </a:blip>
            <a:srcRect l="21169" t="9744" r="20531" b="25385"/>
            <a:stretch/>
          </p:blipFill>
          <p:spPr>
            <a:xfrm>
              <a:off x="1631932" y="3588303"/>
              <a:ext cx="804527" cy="1911224"/>
            </a:xfrm>
            <a:prstGeom prst="rect">
              <a:avLst/>
            </a:prstGeom>
          </p:spPr>
        </p:pic>
        <p:pic>
          <p:nvPicPr>
            <p:cNvPr id="70" name="Image 69"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2366345" y="4678298"/>
              <a:ext cx="765011" cy="765011"/>
            </a:xfrm>
            <a:prstGeom prst="rect">
              <a:avLst/>
            </a:prstGeom>
            <a:ln>
              <a:noFill/>
            </a:ln>
            <a:effectLst/>
            <a:scene3d>
              <a:camera prst="orthographicFront">
                <a:rot lat="0" lon="0" rev="0"/>
              </a:camera>
              <a:lightRig rig="contrasting" dir="t">
                <a:rot lat="0" lon="0" rev="7800000"/>
              </a:lightRig>
            </a:scene3d>
            <a:sp3d/>
          </p:spPr>
        </p:pic>
        <p:pic>
          <p:nvPicPr>
            <p:cNvPr id="71" name="Image 70"/>
            <p:cNvPicPr>
              <a:picLocks noChangeAspect="1"/>
            </p:cNvPicPr>
            <p:nvPr/>
          </p:nvPicPr>
          <p:blipFill rotWithShape="1">
            <a:blip r:embed="rId12" cstate="print">
              <a:extLst>
                <a:ext uri="{28A0092B-C50C-407E-A947-70E740481C1C}">
                  <a14:useLocalDpi xmlns:a14="http://schemas.microsoft.com/office/drawing/2010/main" val="0"/>
                </a:ext>
              </a:extLst>
            </a:blip>
            <a:srcRect l="14355" t="11026" r="13296" b="19359"/>
            <a:stretch/>
          </p:blipFill>
          <p:spPr>
            <a:xfrm rot="18404817">
              <a:off x="2189470" y="4728034"/>
              <a:ext cx="1091576" cy="703115"/>
            </a:xfrm>
            <a:prstGeom prst="ellipse">
              <a:avLst/>
            </a:prstGeom>
            <a:ln>
              <a:noFill/>
            </a:ln>
            <a:effectLst>
              <a:softEdge rad="112500"/>
            </a:effectLst>
          </p:spPr>
        </p:pic>
      </p:grpSp>
      <p:sp>
        <p:nvSpPr>
          <p:cNvPr id="37" name="Sous-titre 2">
            <a:extLst>
              <a:ext uri="{FF2B5EF4-FFF2-40B4-BE49-F238E27FC236}">
                <a16:creationId xmlns:a16="http://schemas.microsoft.com/office/drawing/2014/main" id="{5257DCD9-7062-4C85-9309-DADF1D224FEC}"/>
              </a:ext>
            </a:extLst>
          </p:cNvPr>
          <p:cNvSpPr txBox="1">
            <a:spLocks/>
          </p:cNvSpPr>
          <p:nvPr/>
        </p:nvSpPr>
        <p:spPr>
          <a:xfrm>
            <a:off x="89841" y="523885"/>
            <a:ext cx="12039943" cy="502702"/>
          </a:xfrm>
          <a:prstGeom prst="rect">
            <a:avLst/>
          </a:prstGeom>
          <a:noFill/>
        </p:spPr>
        <p:txBody>
          <a:bodyPr vert="horz" wrap="square" lIns="91440" tIns="45720" rIns="91440" bIns="45720" rtlCol="0" anchor="ctr">
            <a:spAutoFit/>
          </a:bodyPr>
          <a:lstStyle>
            <a:lvl1pPr algn="ctr">
              <a:lnSpc>
                <a:spcPts val="3200"/>
              </a:lnSpc>
              <a:spcBef>
                <a:spcPct val="0"/>
              </a:spcBef>
              <a:buNone/>
              <a:defRPr sz="3800">
                <a:solidFill>
                  <a:srgbClr val="3E3E3E"/>
                </a:solidFill>
                <a:latin typeface="KyivType Sans2" panose="00000500000000000000" pitchFamily="50"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YON-KA EYE &amp; LIP OFFER</a:t>
            </a:r>
            <a:endParaRPr lang="fr-FR" dirty="0"/>
          </a:p>
        </p:txBody>
      </p:sp>
      <p:sp>
        <p:nvSpPr>
          <p:cNvPr id="35" name="Rectangle 34"/>
          <p:cNvSpPr/>
          <p:nvPr/>
        </p:nvSpPr>
        <p:spPr>
          <a:xfrm>
            <a:off x="134666" y="1359158"/>
            <a:ext cx="12057334" cy="183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cap="small" dirty="0">
                <a:solidFill>
                  <a:srgbClr val="565655"/>
                </a:solidFill>
                <a:latin typeface="Kyiv*Type Sans Regular"/>
              </a:rPr>
              <a:t>Eye &amp; lip contours to meet every need</a:t>
            </a:r>
            <a:endParaRPr kumimoji="0" lang="fr-FR" sz="2200" b="0" i="0" u="none" strike="noStrike" kern="1200" cap="small" spc="0" normalizeH="0" noProof="0" dirty="0">
              <a:ln>
                <a:noFill/>
              </a:ln>
              <a:solidFill>
                <a:srgbClr val="565655"/>
              </a:solidFill>
              <a:effectLst/>
              <a:uLnTx/>
              <a:uFillTx/>
              <a:latin typeface="Kyiv*Type Sans Regular"/>
            </a:endParaRPr>
          </a:p>
        </p:txBody>
      </p:sp>
      <p:cxnSp>
        <p:nvCxnSpPr>
          <p:cNvPr id="47" name="Connecteur droit 46"/>
          <p:cNvCxnSpPr/>
          <p:nvPr/>
        </p:nvCxnSpPr>
        <p:spPr>
          <a:xfrm>
            <a:off x="6810906" y="2485002"/>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9672810" y="2490041"/>
            <a:ext cx="2160000" cy="730957"/>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fr-FR" cap="small" dirty="0">
                <a:solidFill>
                  <a:srgbClr val="E7E6E6">
                    <a:lumMod val="25000"/>
                  </a:srgbClr>
                </a:solidFill>
                <a:latin typeface="Kyiv*Type Sans Regular"/>
              </a:rPr>
              <a:t>REGENERATING</a:t>
            </a:r>
          </a:p>
          <a:p>
            <a:pPr marR="0" lvl="0" indent="0" algn="ctr" fontAlgn="auto">
              <a:lnSpc>
                <a:spcPct val="100000"/>
              </a:lnSpc>
              <a:spcBef>
                <a:spcPts val="0"/>
              </a:spcBef>
              <a:spcAft>
                <a:spcPts val="0"/>
              </a:spcAft>
              <a:buClrTx/>
              <a:buSzTx/>
              <a:buFontTx/>
              <a:buNone/>
              <a:tabLst/>
              <a:defRPr/>
            </a:pPr>
            <a:r>
              <a:rPr lang="fr-FR" cap="small" dirty="0">
                <a:solidFill>
                  <a:srgbClr val="E7E6E6">
                    <a:lumMod val="25000"/>
                  </a:srgbClr>
                </a:solidFill>
                <a:latin typeface="Kyiv*Type Sans Regular"/>
              </a:rPr>
              <a:t>TONIFYING</a:t>
            </a:r>
          </a:p>
        </p:txBody>
      </p:sp>
      <p:cxnSp>
        <p:nvCxnSpPr>
          <p:cNvPr id="38" name="Connecteur droit 37"/>
          <p:cNvCxnSpPr/>
          <p:nvPr/>
        </p:nvCxnSpPr>
        <p:spPr>
          <a:xfrm>
            <a:off x="9674613" y="2485002"/>
            <a:ext cx="0" cy="3866857"/>
          </a:xfrm>
          <a:prstGeom prst="line">
            <a:avLst/>
          </a:prstGeom>
          <a:ln w="38100">
            <a:solidFill>
              <a:srgbClr val="D5E3F0"/>
            </a:solidFill>
          </a:ln>
        </p:spPr>
        <p:style>
          <a:lnRef idx="1">
            <a:schemeClr val="dk1"/>
          </a:lnRef>
          <a:fillRef idx="0">
            <a:schemeClr val="dk1"/>
          </a:fillRef>
          <a:effectRef idx="0">
            <a:schemeClr val="dk1"/>
          </a:effectRef>
          <a:fontRef idx="minor">
            <a:schemeClr val="tx1"/>
          </a:fontRef>
        </p:style>
      </p:cxnSp>
      <p:pic>
        <p:nvPicPr>
          <p:cNvPr id="40" name="Image 39"/>
          <p:cNvPicPr>
            <a:picLocks noChangeAspect="1"/>
          </p:cNvPicPr>
          <p:nvPr/>
        </p:nvPicPr>
        <p:blipFill rotWithShape="1">
          <a:blip r:embed="rId13" cstate="print">
            <a:extLst>
              <a:ext uri="{28A0092B-C50C-407E-A947-70E740481C1C}">
                <a14:useLocalDpi xmlns:a14="http://schemas.microsoft.com/office/drawing/2010/main" val="0"/>
              </a:ext>
            </a:extLst>
          </a:blip>
          <a:srcRect l="16123" t="8023" r="13204" b="14486"/>
          <a:stretch/>
        </p:blipFill>
        <p:spPr>
          <a:xfrm>
            <a:off x="10339712" y="3961917"/>
            <a:ext cx="828000" cy="1783438"/>
          </a:xfrm>
          <a:prstGeom prst="rect">
            <a:avLst/>
          </a:prstGeom>
        </p:spPr>
      </p:pic>
      <p:sp>
        <p:nvSpPr>
          <p:cNvPr id="42" name="Rectangle 41"/>
          <p:cNvSpPr/>
          <p:nvPr/>
        </p:nvSpPr>
        <p:spPr>
          <a:xfrm>
            <a:off x="9676417" y="5907869"/>
            <a:ext cx="21563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cap="small" dirty="0">
                <a:solidFill>
                  <a:srgbClr val="E7E6E6">
                    <a:lumMod val="25000"/>
                  </a:srgbClr>
                </a:solidFill>
                <a:latin typeface="Kyiv*Type Sans Regular"/>
              </a:rPr>
              <a:t>GEL YEUX</a:t>
            </a:r>
          </a:p>
        </p:txBody>
      </p:sp>
      <p:pic>
        <p:nvPicPr>
          <p:cNvPr id="44" name="Image 43"/>
          <p:cNvPicPr>
            <a:picLocks noChangeAspect="1"/>
          </p:cNvPicPr>
          <p:nvPr/>
        </p:nvPicPr>
        <p:blipFill rotWithShape="1">
          <a:blip r:embed="rId14" cstate="print">
            <a:extLst>
              <a:ext uri="{28A0092B-C50C-407E-A947-70E740481C1C}">
                <a14:useLocalDpi xmlns:a14="http://schemas.microsoft.com/office/drawing/2010/main" val="0"/>
              </a:ext>
            </a:extLst>
          </a:blip>
          <a:srcRect l="13937" t="14779" r="2309"/>
          <a:stretch/>
        </p:blipFill>
        <p:spPr>
          <a:xfrm>
            <a:off x="10968363" y="4828947"/>
            <a:ext cx="900000" cy="916408"/>
          </a:xfrm>
          <a:prstGeom prst="ellipse">
            <a:avLst/>
          </a:prstGeom>
          <a:ln>
            <a:noFill/>
          </a:ln>
          <a:effectLst>
            <a:softEdge rad="112500"/>
          </a:effectLst>
        </p:spPr>
      </p:pic>
      <p:pic>
        <p:nvPicPr>
          <p:cNvPr id="41" name="Image 40">
            <a:extLst>
              <a:ext uri="{FF2B5EF4-FFF2-40B4-BE49-F238E27FC236}">
                <a16:creationId xmlns:a16="http://schemas.microsoft.com/office/drawing/2014/main" id="{8BBA00EA-ABDA-4578-B39A-D8311E2A0C7E}"/>
              </a:ext>
            </a:extLst>
          </p:cNvPr>
          <p:cNvPicPr>
            <a:picLocks noChangeAspect="1"/>
          </p:cNvPicPr>
          <p:nvPr/>
        </p:nvPicPr>
        <p:blipFill>
          <a:blip r:embed="rId15"/>
          <a:stretch>
            <a:fillRect/>
          </a:stretch>
        </p:blipFill>
        <p:spPr>
          <a:xfrm>
            <a:off x="3855443" y="4883805"/>
            <a:ext cx="594324" cy="594324"/>
          </a:xfrm>
          <a:prstGeom prst="ellipse">
            <a:avLst/>
          </a:prstGeom>
          <a:ln>
            <a:noFill/>
          </a:ln>
          <a:effectLst/>
        </p:spPr>
      </p:pic>
    </p:spTree>
    <p:extLst>
      <p:ext uri="{BB962C8B-B14F-4D97-AF65-F5344CB8AC3E}">
        <p14:creationId xmlns:p14="http://schemas.microsoft.com/office/powerpoint/2010/main" val="210887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1000"/>
                                        <p:tgtEl>
                                          <p:spTgt spid="61"/>
                                        </p:tgtEl>
                                      </p:cBhvr>
                                    </p:animEffect>
                                    <p:anim calcmode="lin" valueType="num">
                                      <p:cBhvr>
                                        <p:cTn id="59" dur="1000" fill="hold"/>
                                        <p:tgtEl>
                                          <p:spTgt spid="61"/>
                                        </p:tgtEl>
                                        <p:attrNameLst>
                                          <p:attrName>ppt_x</p:attrName>
                                        </p:attrNameLst>
                                      </p:cBhvr>
                                      <p:tavLst>
                                        <p:tav tm="0">
                                          <p:val>
                                            <p:strVal val="#ppt_x"/>
                                          </p:val>
                                        </p:tav>
                                        <p:tav tm="100000">
                                          <p:val>
                                            <p:strVal val="#ppt_x"/>
                                          </p:val>
                                        </p:tav>
                                      </p:tavLst>
                                    </p:anim>
                                    <p:anim calcmode="lin" valueType="num">
                                      <p:cBhvr>
                                        <p:cTn id="6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anim calcmode="lin" valueType="num">
                                      <p:cBhvr>
                                        <p:cTn id="76" dur="1000" fill="hold"/>
                                        <p:tgtEl>
                                          <p:spTgt spid="44"/>
                                        </p:tgtEl>
                                        <p:attrNameLst>
                                          <p:attrName>ppt_x</p:attrName>
                                        </p:attrNameLst>
                                      </p:cBhvr>
                                      <p:tavLst>
                                        <p:tav tm="0">
                                          <p:val>
                                            <p:strVal val="#ppt_x"/>
                                          </p:val>
                                        </p:tav>
                                        <p:tav tm="100000">
                                          <p:val>
                                            <p:strVal val="#ppt_x"/>
                                          </p:val>
                                        </p:tav>
                                      </p:tavLst>
                                    </p:anim>
                                    <p:anim calcmode="lin" valueType="num">
                                      <p:cBhvr>
                                        <p:cTn id="77" dur="1000" fill="hold"/>
                                        <p:tgtEl>
                                          <p:spTgt spid="4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48" grpId="0" animBg="1"/>
      <p:bldP spid="35" grpId="0" animBg="1"/>
      <p:bldP spid="39"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3DF8B9-CE38-4D36-85E8-BD2163DD577D}"/>
              </a:ext>
            </a:extLst>
          </p:cNvPr>
          <p:cNvSpPr txBox="1"/>
          <p:nvPr/>
        </p:nvSpPr>
        <p:spPr>
          <a:xfrm>
            <a:off x="2194512" y="1581322"/>
            <a:ext cx="7802976" cy="461665"/>
          </a:xfrm>
          <a:prstGeom prst="rect">
            <a:avLst/>
          </a:prstGeom>
          <a:noFill/>
        </p:spPr>
        <p:txBody>
          <a:bodyPr wrap="square" rtlCol="0">
            <a:spAutoFit/>
          </a:bodyPr>
          <a:lstStyle>
            <a:defPPr>
              <a:defRPr lang="fr-FR"/>
            </a:defPPr>
            <a:lvl1pPr algn="ctr">
              <a:defRPr sz="2400">
                <a:latin typeface="KyivType Sans Medium2"/>
              </a:defRPr>
            </a:lvl1pPr>
          </a:lstStyle>
          <a:p>
            <a:r>
              <a:rPr lang="fr-FR" dirty="0">
                <a:latin typeface="Kyiv*Type Sans Regular"/>
              </a:rPr>
              <a:t>Anti-</a:t>
            </a:r>
            <a:r>
              <a:rPr lang="fr-FR" dirty="0" err="1">
                <a:latin typeface="Kyiv*Type Sans Regular"/>
              </a:rPr>
              <a:t>puffiness</a:t>
            </a:r>
            <a:r>
              <a:rPr lang="fr-FR" dirty="0">
                <a:latin typeface="Kyiv*Type Sans Regular"/>
              </a:rPr>
              <a:t> anti-</a:t>
            </a:r>
            <a:r>
              <a:rPr lang="fr-FR" dirty="0" err="1">
                <a:latin typeface="Kyiv*Type Sans Regular"/>
              </a:rPr>
              <a:t>dark</a:t>
            </a:r>
            <a:r>
              <a:rPr lang="fr-FR" dirty="0">
                <a:latin typeface="Kyiv*Type Sans Regular"/>
              </a:rPr>
              <a:t> </a:t>
            </a:r>
            <a:r>
              <a:rPr lang="fr-FR" dirty="0" err="1">
                <a:latin typeface="Kyiv*Type Sans Regular"/>
              </a:rPr>
              <a:t>circles</a:t>
            </a:r>
            <a:endParaRPr lang="fr-FR" dirty="0">
              <a:latin typeface="Kyiv*Type Sans Regular"/>
            </a:endParaRPr>
          </a:p>
        </p:txBody>
      </p:sp>
      <p:sp>
        <p:nvSpPr>
          <p:cNvPr id="18" name="ZoneTexte 17"/>
          <p:cNvSpPr txBox="1"/>
          <p:nvPr/>
        </p:nvSpPr>
        <p:spPr>
          <a:xfrm>
            <a:off x="295090" y="6163086"/>
            <a:ext cx="1859223" cy="276999"/>
          </a:xfrm>
          <a:prstGeom prst="rect">
            <a:avLst/>
          </a:prstGeom>
          <a:noFill/>
        </p:spPr>
        <p:txBody>
          <a:bodyPr wrap="square" rtlCol="0">
            <a:spAutoFit/>
          </a:bodyPr>
          <a:lstStyle>
            <a:defPPr>
              <a:defRPr lang="fr-FR"/>
            </a:defPPr>
            <a:lvl1pPr algn="ctr">
              <a:defRPr sz="1200">
                <a:solidFill>
                  <a:srgbClr val="565655"/>
                </a:solidFill>
                <a:latin typeface="Roboto Light" panose="02000000000000000000"/>
              </a:defRPr>
            </a:lvl1pPr>
          </a:lstStyle>
          <a:p>
            <a:r>
              <a:rPr lang="fr-FR" dirty="0"/>
              <a:t>R.15 ml</a:t>
            </a:r>
          </a:p>
        </p:txBody>
      </p:sp>
      <p:sp>
        <p:nvSpPr>
          <p:cNvPr id="29" name="Rectangle 28"/>
          <p:cNvSpPr/>
          <p:nvPr/>
        </p:nvSpPr>
        <p:spPr>
          <a:xfrm>
            <a:off x="4361685" y="4408227"/>
            <a:ext cx="1616244" cy="748290"/>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BEECH BUD PEPTIDES</a:t>
            </a:r>
            <a:endParaRPr lang="fr-FR" sz="1600" dirty="0">
              <a:solidFill>
                <a:prstClr val="white"/>
              </a:solidFill>
              <a:latin typeface="Kyiv*Type Sans Regular"/>
            </a:endParaRPr>
          </a:p>
        </p:txBody>
      </p:sp>
      <p:sp>
        <p:nvSpPr>
          <p:cNvPr id="33" name="Rectangle 32"/>
          <p:cNvSpPr/>
          <p:nvPr/>
        </p:nvSpPr>
        <p:spPr>
          <a:xfrm>
            <a:off x="6095656" y="4420345"/>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ORGANIC ALOE VERA</a:t>
            </a:r>
            <a:endParaRPr lang="fr-FR" sz="1600" dirty="0">
              <a:solidFill>
                <a:prstClr val="white"/>
              </a:solidFill>
              <a:latin typeface="Kyiv*Type Sans Regular"/>
            </a:endParaRPr>
          </a:p>
        </p:txBody>
      </p:sp>
      <p:sp>
        <p:nvSpPr>
          <p:cNvPr id="37" name="Rectangle 36"/>
          <p:cNvSpPr/>
          <p:nvPr/>
        </p:nvSpPr>
        <p:spPr>
          <a:xfrm>
            <a:off x="7829629" y="4416777"/>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VITAMIN E</a:t>
            </a:r>
            <a:endParaRPr lang="fr-FR" sz="1600" dirty="0">
              <a:solidFill>
                <a:prstClr val="white"/>
              </a:solidFill>
              <a:latin typeface="Kyiv*Type Sans Regular"/>
            </a:endParaRPr>
          </a:p>
        </p:txBody>
      </p:sp>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14394" t="12187" r="14489" b="21290"/>
          <a:stretch/>
        </p:blipFill>
        <p:spPr>
          <a:xfrm>
            <a:off x="2847864" y="5159714"/>
            <a:ext cx="1175941" cy="736352"/>
          </a:xfrm>
          <a:prstGeom prst="ellipse">
            <a:avLst/>
          </a:prstGeom>
          <a:ln>
            <a:noFill/>
          </a:ln>
          <a:effectLst/>
        </p:spPr>
      </p:pic>
      <p:sp>
        <p:nvSpPr>
          <p:cNvPr id="53" name="Rectangle 52"/>
          <p:cNvSpPr/>
          <p:nvPr/>
        </p:nvSpPr>
        <p:spPr>
          <a:xfrm>
            <a:off x="2627712" y="4427459"/>
            <a:ext cx="1616244" cy="736974"/>
          </a:xfrm>
          <a:prstGeom prst="rect">
            <a:avLst/>
          </a:prstGeom>
          <a:solidFill>
            <a:srgbClr val="FC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86">
              <a:defRPr/>
            </a:pPr>
            <a:r>
              <a:rPr lang="fr-FR" sz="1600" dirty="0">
                <a:solidFill>
                  <a:srgbClr val="565655"/>
                </a:solidFill>
                <a:latin typeface="Kyiv*Type Sans Regular"/>
              </a:rPr>
              <a:t>ROSEMARY</a:t>
            </a:r>
            <a:endParaRPr lang="fr-FR" sz="1600" dirty="0">
              <a:solidFill>
                <a:prstClr val="white"/>
              </a:solidFill>
              <a:latin typeface="Kyiv*Type Sans Regular"/>
            </a:endParaRPr>
          </a:p>
        </p:txBody>
      </p:sp>
      <p:sp>
        <p:nvSpPr>
          <p:cNvPr id="55" name="ZoneTexte 54"/>
          <p:cNvSpPr txBox="1"/>
          <p:nvPr/>
        </p:nvSpPr>
        <p:spPr>
          <a:xfrm>
            <a:off x="2717417" y="5935230"/>
            <a:ext cx="1436833" cy="769441"/>
          </a:xfrm>
          <a:prstGeom prst="rect">
            <a:avLst/>
          </a:prstGeom>
          <a:noFill/>
        </p:spPr>
        <p:txBody>
          <a:bodyPr wrap="square" rtlCol="0">
            <a:spAutoFit/>
          </a:bodyPr>
          <a:lstStyle/>
          <a:p>
            <a:pPr algn="ctr"/>
            <a:r>
              <a:rPr lang="fr-FR" sz="1100" dirty="0">
                <a:solidFill>
                  <a:srgbClr val="565655"/>
                </a:solidFill>
                <a:latin typeface="Kyiv*Type Sans Regular"/>
              </a:rPr>
              <a:t>REFRESHING</a:t>
            </a:r>
          </a:p>
          <a:p>
            <a:pPr algn="ctr"/>
            <a:r>
              <a:rPr lang="fr-FR" sz="1100" dirty="0">
                <a:solidFill>
                  <a:srgbClr val="565655"/>
                </a:solidFill>
                <a:latin typeface="Kyiv*Type Sans Regular"/>
              </a:rPr>
              <a:t>DRAINING</a:t>
            </a:r>
          </a:p>
          <a:p>
            <a:pPr algn="ctr"/>
            <a:r>
              <a:rPr lang="fr-FR" sz="1100" dirty="0">
                <a:solidFill>
                  <a:srgbClr val="565655"/>
                </a:solidFill>
                <a:latin typeface="Kyiv*Type Sans Regular"/>
              </a:rPr>
              <a:t>TONIFYING</a:t>
            </a:r>
          </a:p>
          <a:p>
            <a:pPr algn="ctr"/>
            <a:r>
              <a:rPr lang="fr-FR" sz="1100" dirty="0">
                <a:solidFill>
                  <a:srgbClr val="565655"/>
                </a:solidFill>
                <a:latin typeface="Kyiv*Type Sans Regular"/>
              </a:rPr>
              <a:t>DETOXIFYING</a:t>
            </a:r>
          </a:p>
        </p:txBody>
      </p:sp>
      <p:sp>
        <p:nvSpPr>
          <p:cNvPr id="56" name="ZoneTexte 55"/>
          <p:cNvSpPr txBox="1"/>
          <p:nvPr/>
        </p:nvSpPr>
        <p:spPr>
          <a:xfrm>
            <a:off x="4361686" y="5942719"/>
            <a:ext cx="1616244" cy="600164"/>
          </a:xfrm>
          <a:prstGeom prst="rect">
            <a:avLst/>
          </a:prstGeom>
          <a:noFill/>
        </p:spPr>
        <p:txBody>
          <a:bodyPr wrap="square" rtlCol="0">
            <a:spAutoFit/>
          </a:bodyPr>
          <a:lstStyle/>
          <a:p>
            <a:pPr algn="ctr"/>
            <a:r>
              <a:rPr lang="fr-FR" sz="1100" dirty="0">
                <a:solidFill>
                  <a:srgbClr val="565655"/>
                </a:solidFill>
                <a:latin typeface="Kyiv*Type Sans Regular"/>
              </a:rPr>
              <a:t>RESTRUCTURING</a:t>
            </a:r>
          </a:p>
          <a:p>
            <a:pPr algn="ctr"/>
            <a:r>
              <a:rPr lang="fr-FR" sz="1100" dirty="0">
                <a:solidFill>
                  <a:srgbClr val="565655"/>
                </a:solidFill>
                <a:latin typeface="Kyiv*Type Sans Regular"/>
              </a:rPr>
              <a:t>SMOOTHING</a:t>
            </a:r>
          </a:p>
          <a:p>
            <a:pPr algn="ctr"/>
            <a:r>
              <a:rPr lang="fr-FR" sz="1100" dirty="0">
                <a:solidFill>
                  <a:srgbClr val="565655"/>
                </a:solidFill>
                <a:latin typeface="Kyiv*Type Sans Regular"/>
              </a:rPr>
              <a:t>REGENERATING</a:t>
            </a:r>
          </a:p>
        </p:txBody>
      </p:sp>
      <p:sp>
        <p:nvSpPr>
          <p:cNvPr id="61" name="ZoneTexte 60"/>
          <p:cNvSpPr txBox="1"/>
          <p:nvPr/>
        </p:nvSpPr>
        <p:spPr>
          <a:xfrm>
            <a:off x="6095656" y="5935227"/>
            <a:ext cx="1616244" cy="430887"/>
          </a:xfrm>
          <a:prstGeom prst="rect">
            <a:avLst/>
          </a:prstGeom>
          <a:noFill/>
        </p:spPr>
        <p:txBody>
          <a:bodyPr wrap="square" rtlCol="0">
            <a:spAutoFit/>
          </a:bodyPr>
          <a:lstStyle/>
          <a:p>
            <a:pPr algn="ctr"/>
            <a:r>
              <a:rPr lang="fr-FR" sz="1100" dirty="0">
                <a:solidFill>
                  <a:srgbClr val="565655"/>
                </a:solidFill>
                <a:latin typeface="Kyiv*Type Sans Regular"/>
              </a:rPr>
              <a:t>SOFTENING</a:t>
            </a:r>
          </a:p>
          <a:p>
            <a:pPr algn="ctr"/>
            <a:r>
              <a:rPr lang="fr-FR" sz="1100" dirty="0">
                <a:solidFill>
                  <a:srgbClr val="565655"/>
                </a:solidFill>
                <a:latin typeface="Kyiv*Type Sans Regular"/>
              </a:rPr>
              <a:t>MOISTURIZING</a:t>
            </a:r>
          </a:p>
        </p:txBody>
      </p:sp>
      <p:sp>
        <p:nvSpPr>
          <p:cNvPr id="62" name="ZoneTexte 61"/>
          <p:cNvSpPr txBox="1"/>
          <p:nvPr/>
        </p:nvSpPr>
        <p:spPr>
          <a:xfrm>
            <a:off x="7829627" y="5913301"/>
            <a:ext cx="1616246" cy="600164"/>
          </a:xfrm>
          <a:prstGeom prst="rect">
            <a:avLst/>
          </a:prstGeom>
          <a:noFill/>
        </p:spPr>
        <p:txBody>
          <a:bodyPr wrap="square" rtlCol="0">
            <a:spAutoFit/>
          </a:bodyPr>
          <a:lstStyle/>
          <a:p>
            <a:pPr algn="ctr"/>
            <a:r>
              <a:rPr lang="fr-FR" sz="1100" dirty="0">
                <a:solidFill>
                  <a:srgbClr val="565655"/>
                </a:solidFill>
                <a:latin typeface="Kyiv*Type Sans Regular"/>
              </a:rPr>
              <a:t>PROTECTING</a:t>
            </a:r>
          </a:p>
          <a:p>
            <a:pPr algn="ctr"/>
            <a:r>
              <a:rPr lang="fr-FR" sz="1100" dirty="0">
                <a:solidFill>
                  <a:srgbClr val="565655"/>
                </a:solidFill>
                <a:latin typeface="Kyiv*Type Sans Regular"/>
              </a:rPr>
              <a:t>REGENERATING</a:t>
            </a:r>
          </a:p>
          <a:p>
            <a:pPr algn="ctr"/>
            <a:r>
              <a:rPr lang="fr-FR" sz="1100" dirty="0">
                <a:solidFill>
                  <a:srgbClr val="565655"/>
                </a:solidFill>
                <a:latin typeface="Kyiv*Type Sans Regular"/>
              </a:rPr>
              <a:t>ANTIOXIDANT</a:t>
            </a:r>
          </a:p>
        </p:txBody>
      </p:sp>
      <p:sp>
        <p:nvSpPr>
          <p:cNvPr id="41" name="Rectangle 40"/>
          <p:cNvSpPr/>
          <p:nvPr/>
        </p:nvSpPr>
        <p:spPr>
          <a:xfrm>
            <a:off x="2887660" y="419483"/>
            <a:ext cx="6497859" cy="756727"/>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fr-FR" sz="4400" dirty="0">
                <a:solidFill>
                  <a:srgbClr val="3E3E3E"/>
                </a:solidFill>
                <a:latin typeface="KyivType Sans2" panose="00000500000000000000" pitchFamily="50" charset="0"/>
                <a:ea typeface="+mj-ea"/>
                <a:cs typeface="+mj-cs"/>
              </a:rPr>
              <a:t>PHYTO-CONTOUR</a:t>
            </a:r>
          </a:p>
        </p:txBody>
      </p:sp>
      <p:pic>
        <p:nvPicPr>
          <p:cNvPr id="1026" name="Picture 2" descr="ingredient-peptides-de-bourgeons-de-he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81305">
            <a:off x="4868018" y="4912690"/>
            <a:ext cx="597073" cy="1209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gredient-aloe-vera-b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73622">
            <a:off x="6209199" y="5154490"/>
            <a:ext cx="1366577" cy="9156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gredient-vitamin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9213" y="5094239"/>
            <a:ext cx="597073" cy="8190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yto-Contour yon-ka - Poches &amp; Cerne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46" y="2042987"/>
            <a:ext cx="1766279" cy="402953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9381677" y="621508"/>
            <a:ext cx="2904754" cy="2537610"/>
            <a:chOff x="1019165" y="2304210"/>
            <a:chExt cx="2904754" cy="2537610"/>
          </a:xfrm>
        </p:grpSpPr>
        <p:pic>
          <p:nvPicPr>
            <p:cNvPr id="34" name="Imag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8918" y="2304210"/>
              <a:ext cx="1337441" cy="1337441"/>
            </a:xfrm>
            <a:prstGeom prst="rect">
              <a:avLst/>
            </a:prstGeom>
          </p:spPr>
        </p:pic>
        <p:sp>
          <p:nvSpPr>
            <p:cNvPr id="35" name="object 28"/>
            <p:cNvSpPr txBox="1"/>
            <p:nvPr/>
          </p:nvSpPr>
          <p:spPr>
            <a:xfrm>
              <a:off x="1019165" y="3536976"/>
              <a:ext cx="2904754" cy="1304844"/>
            </a:xfrm>
            <a:prstGeom prst="rect">
              <a:avLst/>
            </a:prstGeom>
          </p:spPr>
          <p:txBody>
            <a:bodyPr vert="horz" wrap="square" lIns="0" tIns="194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590" algn="ctr">
                <a:lnSpc>
                  <a:spcPct val="100000"/>
                </a:lnSpc>
                <a:spcBef>
                  <a:spcPts val="1535"/>
                </a:spcBef>
              </a:pPr>
              <a:r>
                <a:rPr sz="3600" b="1" spc="220" dirty="0">
                  <a:solidFill>
                    <a:srgbClr val="E2E0ED"/>
                  </a:solidFill>
                  <a:latin typeface="Roboto Light" panose="02000000000000000000" pitchFamily="2" charset="0"/>
                  <a:ea typeface="Roboto Light" panose="02000000000000000000" pitchFamily="2" charset="0"/>
                  <a:cs typeface="Kyiv*Type Sans Regular"/>
                </a:rPr>
                <a:t>9</a:t>
              </a:r>
              <a:r>
                <a:rPr lang="fr-FR" sz="3600" b="1" spc="220" dirty="0">
                  <a:solidFill>
                    <a:srgbClr val="E2E0ED"/>
                  </a:solidFill>
                  <a:latin typeface="Roboto Light" panose="02000000000000000000" pitchFamily="2" charset="0"/>
                  <a:ea typeface="Roboto Light" panose="02000000000000000000" pitchFamily="2" charset="0"/>
                  <a:cs typeface="Kyiv*Type Sans Regular"/>
                </a:rPr>
                <a:t>2</a:t>
              </a:r>
              <a:r>
                <a:rPr sz="3600" b="1" spc="220" dirty="0">
                  <a:solidFill>
                    <a:srgbClr val="E2E0ED"/>
                  </a:solidFill>
                  <a:latin typeface="Roboto Light" panose="02000000000000000000" pitchFamily="2" charset="0"/>
                  <a:ea typeface="Roboto Light" panose="02000000000000000000" pitchFamily="2" charset="0"/>
                  <a:cs typeface="Kyiv*Type Sans Regular"/>
                </a:rPr>
                <a:t>%</a:t>
              </a:r>
              <a:endParaRPr sz="3600" b="1" dirty="0">
                <a:solidFill>
                  <a:srgbClr val="E2E0ED"/>
                </a:solidFill>
                <a:latin typeface="Roboto Light" panose="02000000000000000000" pitchFamily="2" charset="0"/>
                <a:ea typeface="Roboto Light" panose="02000000000000000000" pitchFamily="2" charset="0"/>
                <a:cs typeface="Kyiv*Type Sans Regular"/>
              </a:endParaRPr>
            </a:p>
            <a:p>
              <a:pPr marL="173990" marR="5080" indent="-161925" algn="ctr"/>
              <a:r>
                <a:rPr lang="fr-FR" spc="30" dirty="0" err="1">
                  <a:solidFill>
                    <a:srgbClr val="3E3E3E"/>
                  </a:solidFill>
                  <a:latin typeface="Roboto Light" panose="02000000000000000000" pitchFamily="2" charset="0"/>
                  <a:ea typeface="Roboto Light" panose="02000000000000000000" pitchFamily="2" charset="0"/>
                  <a:cs typeface="Roboto Mono"/>
                </a:rPr>
                <a:t>ingredients</a:t>
              </a:r>
              <a:r>
                <a:rPr lang="fr-FR" spc="30" dirty="0">
                  <a:solidFill>
                    <a:srgbClr val="3E3E3E"/>
                  </a:solidFill>
                  <a:latin typeface="Roboto Light" panose="02000000000000000000" pitchFamily="2" charset="0"/>
                  <a:ea typeface="Roboto Light" panose="02000000000000000000" pitchFamily="2" charset="0"/>
                  <a:cs typeface="Roboto Mono"/>
                </a:rPr>
                <a:t> </a:t>
              </a:r>
            </a:p>
            <a:p>
              <a:pPr marL="173990" marR="5080" indent="-161925" algn="ctr"/>
              <a:r>
                <a:rPr lang="fr-FR" spc="30" dirty="0">
                  <a:solidFill>
                    <a:srgbClr val="3E3E3E"/>
                  </a:solidFill>
                  <a:latin typeface="Roboto Light" panose="02000000000000000000" pitchFamily="2" charset="0"/>
                  <a:ea typeface="Roboto Light" panose="02000000000000000000" pitchFamily="2" charset="0"/>
                  <a:cs typeface="Roboto Mono"/>
                </a:rPr>
                <a:t>Of </a:t>
              </a:r>
              <a:r>
                <a:rPr lang="fr-FR" spc="30" dirty="0" err="1">
                  <a:solidFill>
                    <a:srgbClr val="3E3E3E"/>
                  </a:solidFill>
                  <a:latin typeface="Roboto Light" panose="02000000000000000000" pitchFamily="2" charset="0"/>
                  <a:ea typeface="Roboto Light" panose="02000000000000000000" pitchFamily="2" charset="0"/>
                  <a:cs typeface="Roboto Mono"/>
                </a:rPr>
                <a:t>natural</a:t>
              </a:r>
              <a:r>
                <a:rPr lang="fr-FR" spc="30" dirty="0">
                  <a:solidFill>
                    <a:srgbClr val="3E3E3E"/>
                  </a:solidFill>
                  <a:latin typeface="Roboto Light" panose="02000000000000000000" pitchFamily="2" charset="0"/>
                  <a:ea typeface="Roboto Light" panose="02000000000000000000" pitchFamily="2" charset="0"/>
                  <a:cs typeface="Roboto Mono"/>
                </a:rPr>
                <a:t> </a:t>
              </a:r>
              <a:r>
                <a:rPr lang="fr-FR" spc="30" dirty="0" err="1">
                  <a:solidFill>
                    <a:srgbClr val="3E3E3E"/>
                  </a:solidFill>
                  <a:latin typeface="Roboto Light" panose="02000000000000000000" pitchFamily="2" charset="0"/>
                  <a:ea typeface="Roboto Light" panose="02000000000000000000" pitchFamily="2" charset="0"/>
                  <a:cs typeface="Roboto Mono"/>
                </a:rPr>
                <a:t>origin</a:t>
              </a:r>
              <a:endParaRPr lang="fr-FR" dirty="0">
                <a:solidFill>
                  <a:srgbClr val="3E3E3E"/>
                </a:solidFill>
                <a:latin typeface="Roboto Light" panose="02000000000000000000" pitchFamily="2" charset="0"/>
                <a:ea typeface="Roboto Light" panose="02000000000000000000" pitchFamily="2" charset="0"/>
                <a:cs typeface="Roboto Mono"/>
              </a:endParaRPr>
            </a:p>
          </p:txBody>
        </p:sp>
      </p:grpSp>
      <p:sp>
        <p:nvSpPr>
          <p:cNvPr id="22" name="Rectangle 21"/>
          <p:cNvSpPr/>
          <p:nvPr/>
        </p:nvSpPr>
        <p:spPr>
          <a:xfrm>
            <a:off x="4203430" y="2677239"/>
            <a:ext cx="3832698" cy="707886"/>
          </a:xfrm>
          <a:prstGeom prst="rect">
            <a:avLst/>
          </a:prstGeom>
        </p:spPr>
        <p:txBody>
          <a:bodyPr wrap="square">
            <a:spAutoFit/>
          </a:bodyPr>
          <a:lstStyle/>
          <a:p>
            <a:pPr algn="just"/>
            <a:r>
              <a:rPr lang="en-US" sz="2000" dirty="0">
                <a:solidFill>
                  <a:srgbClr val="3E3E3E"/>
                </a:solidFill>
                <a:latin typeface="Roboto Light" panose="02000000000000000000"/>
              </a:rPr>
              <a:t>We love its effectiveness on </a:t>
            </a:r>
            <a:r>
              <a:rPr lang="en-US" sz="2000" dirty="0" err="1">
                <a:solidFill>
                  <a:srgbClr val="3E3E3E"/>
                </a:solidFill>
                <a:latin typeface="Roboto Light" panose="02000000000000000000"/>
              </a:rPr>
              <a:t>milia</a:t>
            </a:r>
            <a:r>
              <a:rPr lang="en-US" sz="2000" dirty="0">
                <a:solidFill>
                  <a:srgbClr val="3E3E3E"/>
                </a:solidFill>
                <a:latin typeface="Roboto Light" panose="02000000000000000000"/>
              </a:rPr>
              <a:t> and headaches</a:t>
            </a:r>
            <a:endParaRPr lang="fr-FR" sz="2000" b="0" i="0" dirty="0">
              <a:solidFill>
                <a:srgbClr val="3E3E3E"/>
              </a:solidFill>
              <a:effectLst/>
              <a:latin typeface="Roboto Light" panose="02000000000000000000"/>
            </a:endParaRPr>
          </a:p>
        </p:txBody>
      </p:sp>
      <p:pic>
        <p:nvPicPr>
          <p:cNvPr id="23" name="Image 22"/>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ackgroundRemoval t="1434" b="96774" l="1111" r="98519">
                        <a14:foregroundMark x1="62963" y1="32616" x2="56296" y2="48387"/>
                      </a14:backgroundRemoval>
                    </a14:imgEffect>
                  </a14:imgLayer>
                </a14:imgProps>
              </a:ext>
            </a:extLst>
          </a:blip>
          <a:stretch>
            <a:fillRect/>
          </a:stretch>
        </p:blipFill>
        <p:spPr>
          <a:xfrm>
            <a:off x="2468687" y="2333640"/>
            <a:ext cx="1668496" cy="1724113"/>
          </a:xfrm>
          <a:prstGeom prst="rect">
            <a:avLst/>
          </a:prstGeom>
        </p:spPr>
      </p:pic>
    </p:spTree>
    <p:extLst>
      <p:ext uri="{BB962C8B-B14F-4D97-AF65-F5344CB8AC3E}">
        <p14:creationId xmlns:p14="http://schemas.microsoft.com/office/powerpoint/2010/main" val="11603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1000"/>
                                        <p:tgtEl>
                                          <p:spTgt spid="1028"/>
                                        </p:tgtEl>
                                      </p:cBhvr>
                                    </p:animEffect>
                                    <p:anim calcmode="lin" valueType="num">
                                      <p:cBhvr>
                                        <p:cTn id="58" dur="1000" fill="hold"/>
                                        <p:tgtEl>
                                          <p:spTgt spid="1028"/>
                                        </p:tgtEl>
                                        <p:attrNameLst>
                                          <p:attrName>ppt_x</p:attrName>
                                        </p:attrNameLst>
                                      </p:cBhvr>
                                      <p:tavLst>
                                        <p:tav tm="0">
                                          <p:val>
                                            <p:strVal val="#ppt_x"/>
                                          </p:val>
                                        </p:tav>
                                        <p:tav tm="100000">
                                          <p:val>
                                            <p:strVal val="#ppt_x"/>
                                          </p:val>
                                        </p:tav>
                                      </p:tavLst>
                                    </p:anim>
                                    <p:anim calcmode="lin" valueType="num">
                                      <p:cBhvr>
                                        <p:cTn id="59" dur="1000" fill="hold"/>
                                        <p:tgtEl>
                                          <p:spTgt spid="10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fade">
                                      <p:cBhvr>
                                        <p:cTn id="62" dur="1000"/>
                                        <p:tgtEl>
                                          <p:spTgt spid="1030"/>
                                        </p:tgtEl>
                                      </p:cBhvr>
                                    </p:animEffect>
                                    <p:anim calcmode="lin" valueType="num">
                                      <p:cBhvr>
                                        <p:cTn id="63" dur="1000" fill="hold"/>
                                        <p:tgtEl>
                                          <p:spTgt spid="1030"/>
                                        </p:tgtEl>
                                        <p:attrNameLst>
                                          <p:attrName>ppt_x</p:attrName>
                                        </p:attrNameLst>
                                      </p:cBhvr>
                                      <p:tavLst>
                                        <p:tav tm="0">
                                          <p:val>
                                            <p:strVal val="#ppt_x"/>
                                          </p:val>
                                        </p:tav>
                                        <p:tav tm="100000">
                                          <p:val>
                                            <p:strVal val="#ppt_x"/>
                                          </p:val>
                                        </p:tav>
                                      </p:tavLst>
                                    </p:anim>
                                    <p:anim calcmode="lin" valueType="num">
                                      <p:cBhvr>
                                        <p:cTn id="6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53" presetClass="entr" presetSubtype="16"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7" grpId="0" animBg="1"/>
      <p:bldP spid="53" grpId="0" animBg="1"/>
      <p:bldP spid="55" grpId="0"/>
      <p:bldP spid="56" grpId="0"/>
      <p:bldP spid="61" grpId="0"/>
      <p:bldP spid="62" grpId="0"/>
      <p:bldP spid="2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2076</TotalTime>
  <Words>5504</Words>
  <Application>Microsoft Office PowerPoint</Application>
  <PresentationFormat>Grand écran</PresentationFormat>
  <Paragraphs>582</Paragraphs>
  <Slides>24</Slides>
  <Notes>20</Notes>
  <HiddenSlides>6</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40" baseType="lpstr">
      <vt:lpstr>Arial</vt:lpstr>
      <vt:lpstr>Calibri</vt:lpstr>
      <vt:lpstr>Calibri Light</vt:lpstr>
      <vt:lpstr>Century Gothic</vt:lpstr>
      <vt:lpstr>Futura</vt:lpstr>
      <vt:lpstr>Kyiv*Type Sans Regular</vt:lpstr>
      <vt:lpstr>KyivType Sans Medium2</vt:lpstr>
      <vt:lpstr>KyivType Sans2</vt:lpstr>
      <vt:lpstr>Midnight Signature</vt:lpstr>
      <vt:lpstr>Roboto</vt:lpstr>
      <vt:lpstr>Roboto Condensed Light</vt:lpstr>
      <vt:lpstr>Roboto Light</vt:lpstr>
      <vt:lpstr>Sofia Pro</vt:lpstr>
      <vt:lpstr>Söhne</vt:lpstr>
      <vt:lpstr>Thème Office</vt:lpstr>
      <vt:lpstr>Bitmap Image</vt:lpstr>
      <vt:lpstr>Présentation PowerPoint</vt:lpstr>
      <vt:lpstr>Présentation PowerPoint</vt:lpstr>
      <vt:lpstr>Eye and Lip  tips and techniques</vt:lpstr>
      <vt:lpstr>Présentation PowerPoint</vt:lpstr>
      <vt:lpstr>The specificities of  the eye contour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BASSON Sophie</dc:creator>
  <cp:lastModifiedBy>Sophie BASSON</cp:lastModifiedBy>
  <cp:revision>16</cp:revision>
  <dcterms:created xsi:type="dcterms:W3CDTF">2024-03-05T08:13:25Z</dcterms:created>
  <dcterms:modified xsi:type="dcterms:W3CDTF">2024-05-02T08:53:17Z</dcterms:modified>
</cp:coreProperties>
</file>