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1" r:id="rId3"/>
    <p:sldId id="276" r:id="rId4"/>
    <p:sldId id="2108" r:id="rId5"/>
    <p:sldId id="289" r:id="rId6"/>
    <p:sldId id="2138" r:id="rId7"/>
    <p:sldId id="2134" r:id="rId8"/>
    <p:sldId id="290" r:id="rId9"/>
    <p:sldId id="2139" r:id="rId10"/>
    <p:sldId id="261" r:id="rId11"/>
    <p:sldId id="2141" r:id="rId12"/>
    <p:sldId id="2142" r:id="rId13"/>
    <p:sldId id="2143" r:id="rId14"/>
    <p:sldId id="2137" r:id="rId15"/>
    <p:sldId id="2133" r:id="rId16"/>
    <p:sldId id="2132" r:id="rId17"/>
    <p:sldId id="269" r:id="rId18"/>
    <p:sldId id="274" r:id="rId19"/>
    <p:sldId id="296" r:id="rId20"/>
    <p:sldId id="294" r:id="rId21"/>
    <p:sldId id="295" r:id="rId22"/>
    <p:sldId id="297" r:id="rId23"/>
    <p:sldId id="2144" r:id="rId24"/>
    <p:sldId id="2135"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1E8"/>
    <a:srgbClr val="E3EDF5"/>
    <a:srgbClr val="D7E5F1"/>
    <a:srgbClr val="F0F0F0"/>
    <a:srgbClr val="CBDDED"/>
    <a:srgbClr val="E9F0F7"/>
    <a:srgbClr val="D5E3F0"/>
    <a:srgbClr val="FF66CC"/>
    <a:srgbClr val="F7C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915" autoAdjust="0"/>
  </p:normalViewPr>
  <p:slideViewPr>
    <p:cSldViewPr snapToGrid="0" showGuides="1">
      <p:cViewPr varScale="1">
        <p:scale>
          <a:sx n="63" d="100"/>
          <a:sy n="63" d="100"/>
        </p:scale>
        <p:origin x="2352" y="78"/>
      </p:cViewPr>
      <p:guideLst>
        <p:guide orient="horz" pos="2137"/>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E83B0-258C-4AB3-BB53-702FFDEEAC02}" type="datetimeFigureOut">
              <a:rPr lang="fr-FR" smtClean="0"/>
              <a:t>02/05/2024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9BB4D-B8F6-4798-A38F-1C16112B70A7}" type="slidenum">
              <a:rPr lang="fr-FR" smtClean="0"/>
              <a:t>‹N°›</a:t>
            </a:fld>
            <a:endParaRPr lang="fr-FR"/>
          </a:p>
        </p:txBody>
      </p:sp>
    </p:spTree>
    <p:extLst>
      <p:ext uri="{BB962C8B-B14F-4D97-AF65-F5344CB8AC3E}">
        <p14:creationId xmlns:p14="http://schemas.microsoft.com/office/powerpoint/2010/main" val="185206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doctissimo.fr/html/dossiers/alcool/alcool.htm" TargetMode="External"/><Relationship Id="rId3" Type="http://schemas.openxmlformats.org/officeDocument/2006/relationships/hyperlink" Target="https://www.doctissimo.fr/html/beaute/soins-du-visage/niv2/soins-peau-du-visage.htm" TargetMode="External"/><Relationship Id="rId7" Type="http://schemas.openxmlformats.org/officeDocument/2006/relationships/hyperlink" Target="https://www.doctissimo.fr/html/psychologie/stress_angoisse/sommaire_stress.ht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doctissimo.fr/html/psychologie/bien_dormir/index_bien_dormir.htm" TargetMode="External"/><Relationship Id="rId5" Type="http://schemas.openxmlformats.org/officeDocument/2006/relationships/hyperlink" Target="https://www.doctissimo.fr/html/beaute/cheveux/niv2/coloration-des-cheveux.htm" TargetMode="External"/><Relationship Id="rId10" Type="http://schemas.openxmlformats.org/officeDocument/2006/relationships/hyperlink" Target="https://www.doctissimo.fr/html/dossiers/fatigue/fatigue.htm" TargetMode="External"/><Relationship Id="rId4" Type="http://schemas.openxmlformats.org/officeDocument/2006/relationships/hyperlink" Target="https://www.doctissimo.fr/beaute/ingredients-cosmetiques/collagene" TargetMode="External"/><Relationship Id="rId9" Type="http://schemas.openxmlformats.org/officeDocument/2006/relationships/hyperlink" Target="https://www.doctissimo.fr/html/dossiers/tabac_stop.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3DA4F17-1590-4061-9E0E-E2E568F4F5D9}" type="slidenum">
              <a:rPr lang="fr-FR" smtClean="0"/>
              <a:t>3</a:t>
            </a:fld>
            <a:endParaRPr lang="fr-FR"/>
          </a:p>
        </p:txBody>
      </p:sp>
    </p:spTree>
    <p:extLst>
      <p:ext uri="{BB962C8B-B14F-4D97-AF65-F5344CB8AC3E}">
        <p14:creationId xmlns:p14="http://schemas.microsoft.com/office/powerpoint/2010/main" val="357616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043488" y="566738"/>
            <a:ext cx="5040312" cy="2836862"/>
          </a:xfrm>
        </p:spPr>
      </p:sp>
      <p:sp>
        <p:nvSpPr>
          <p:cNvPr id="3" name="Espace réservé des commentaires 2"/>
          <p:cNvSpPr>
            <a:spLocks noGrp="1"/>
          </p:cNvSpPr>
          <p:nvPr>
            <p:ph type="body" idx="1"/>
          </p:nvPr>
        </p:nvSpPr>
        <p:spPr/>
        <p:txBody>
          <a:bodyPr>
            <a:normAutofit fontScale="40000" lnSpcReduction="20000"/>
          </a:bodyPr>
          <a:lstStyle/>
          <a:p>
            <a:r>
              <a:rPr lang="fr-FR" sz="1200" i="0" kern="1200" baseline="0" dirty="0">
                <a:solidFill>
                  <a:schemeClr val="tx1"/>
                </a:solidFill>
                <a:effectLst/>
                <a:latin typeface="+mn-lt"/>
                <a:ea typeface="+mn-ea"/>
                <a:cs typeface="+mn-cs"/>
              </a:rPr>
              <a:t>EXCELLENCE CODE CONTOURS</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Descriptif</a:t>
            </a:r>
          </a:p>
          <a:p>
            <a:r>
              <a:rPr lang="fr-FR" sz="1200" b="0" i="0" kern="1200" dirty="0">
                <a:solidFill>
                  <a:schemeClr val="tx1"/>
                </a:solidFill>
                <a:effectLst/>
                <a:latin typeface="+mn-lt"/>
                <a:ea typeface="+mn-ea"/>
                <a:cs typeface="+mn-cs"/>
              </a:rPr>
              <a:t>Ce soin Yeux- Lèvres, haute-performance, agit globalement sur les signes de l'âge qui marquent ces zones sensibles. Sa formule riche, ses ingrédients brevetés, sa texture soyeuse améliorent significativement la fermeté et l’élasticité de la peau, réduisent visiblement l’apparence des rides et des ridules, des poches et des cernes. Parfaitement hydraté, le contour de l’œil se défroisse et se raffermit. Les paupières sont comme liftées. Le contour des lèvres se redessine et se </a:t>
            </a:r>
            <a:r>
              <a:rPr lang="fr-FR" sz="1200" b="0" i="0" kern="1200" dirty="0" err="1">
                <a:solidFill>
                  <a:schemeClr val="tx1"/>
                </a:solidFill>
                <a:effectLst/>
                <a:latin typeface="+mn-lt"/>
                <a:ea typeface="+mn-ea"/>
                <a:cs typeface="+mn-cs"/>
              </a:rPr>
              <a:t>repulpe</a:t>
            </a:r>
            <a:r>
              <a:rPr lang="fr-FR" sz="1200" b="0" i="0" kern="1200" dirty="0">
                <a:solidFill>
                  <a:schemeClr val="tx1"/>
                </a:solidFill>
                <a:effectLst/>
                <a:latin typeface="+mn-lt"/>
                <a:ea typeface="+mn-ea"/>
                <a:cs typeface="+mn-cs"/>
              </a:rPr>
              <a:t>. Grâce à son applicateur à effet glaçon et ses pigments naturels rosés, réflecteurs de lumière, Excellence Code Contours illumine et défatigue le regard qui apparaît comme rajeuni.</a:t>
            </a:r>
            <a:endParaRPr lang="fr-FR" sz="1200" i="0" u="sng" kern="1200" dirty="0">
              <a:solidFill>
                <a:schemeClr val="tx1"/>
              </a:solidFill>
              <a:effectLst/>
              <a:latin typeface="+mn-lt"/>
              <a:ea typeface="+mn-ea"/>
              <a:cs typeface="+mn-cs"/>
            </a:endParaRP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entury Gothic" panose="020B0502020202020204" pitchFamily="34" charset="0"/>
              </a:rPr>
              <a:t>L’anti-âge global yeux &amp; lèvres aux 5 brevets</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Pour qui </a:t>
            </a:r>
            <a:r>
              <a:rPr lang="fr-FR" sz="1200" i="0" u="sng" kern="1200" baseline="0" dirty="0">
                <a:solidFill>
                  <a:schemeClr val="tx1"/>
                </a:solidFill>
                <a:effectLst/>
                <a:latin typeface="+mn-lt"/>
                <a:ea typeface="+mn-ea"/>
                <a:cs typeface="+mn-cs"/>
              </a:rPr>
              <a:t>?</a:t>
            </a:r>
          </a:p>
          <a:p>
            <a:r>
              <a:rPr lang="fr-FR" sz="1200" dirty="0">
                <a:solidFill>
                  <a:prstClr val="black"/>
                </a:solidFill>
                <a:latin typeface="Century Gothic" panose="020B0502020202020204" pitchFamily="34" charset="0"/>
              </a:rPr>
              <a:t>Tous types de peaux</a:t>
            </a:r>
          </a:p>
          <a:p>
            <a:r>
              <a:rPr lang="fr-FR" sz="1200" dirty="0">
                <a:solidFill>
                  <a:prstClr val="black"/>
                </a:solidFill>
                <a:latin typeface="Century Gothic" panose="020B0502020202020204" pitchFamily="34" charset="0"/>
              </a:rPr>
              <a:t>Tous âges</a:t>
            </a:r>
          </a:p>
          <a:p>
            <a:endParaRPr lang="fr-FR" sz="1200" dirty="0">
              <a:solidFill>
                <a:prstClr val="black"/>
              </a:solidFill>
              <a:latin typeface="Century Gothic" panose="020B0502020202020204" pitchFamily="34" charset="0"/>
            </a:endParaRPr>
          </a:p>
          <a:p>
            <a:r>
              <a:rPr lang="fr-FR" sz="1200" dirty="0">
                <a:solidFill>
                  <a:prstClr val="black"/>
                </a:solidFill>
                <a:latin typeface="Century Gothic" panose="020B0502020202020204" pitchFamily="34" charset="0"/>
              </a:rPr>
              <a:t>« J’ai le contour des yeux cerné »</a:t>
            </a:r>
          </a:p>
          <a:p>
            <a:r>
              <a:rPr lang="fr-FR" sz="1200" dirty="0">
                <a:solidFill>
                  <a:prstClr val="black"/>
                </a:solidFill>
                <a:latin typeface="Century Gothic" panose="020B0502020202020204" pitchFamily="34" charset="0"/>
              </a:rPr>
              <a:t>« J’ai des poches de plus en plus marquées »</a:t>
            </a:r>
          </a:p>
          <a:p>
            <a:r>
              <a:rPr lang="fr-FR" sz="1200" dirty="0">
                <a:solidFill>
                  <a:prstClr val="black"/>
                </a:solidFill>
                <a:latin typeface="Century Gothic" panose="020B0502020202020204" pitchFamily="34" charset="0"/>
              </a:rPr>
              <a:t>« J’ai des rides profondes et ma paupière supérieure qui tombe »</a:t>
            </a:r>
          </a:p>
          <a:p>
            <a:r>
              <a:rPr lang="fr-FR" sz="1200" dirty="0">
                <a:solidFill>
                  <a:prstClr val="black"/>
                </a:solidFill>
                <a:latin typeface="Century Gothic" panose="020B0502020202020204" pitchFamily="34" charset="0"/>
              </a:rPr>
              <a:t>« J’ai des taches pigmentaires qui sont apparues »</a:t>
            </a:r>
          </a:p>
          <a:p>
            <a:endParaRPr lang="fr-FR" sz="120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Ingrédients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Konjac</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Acide hyaluronique :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repulpant</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repulpe</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jusqu’à 6 fois la ride)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Herbe divine + arbre à soie : liftant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sym typeface="Wingdings" panose="05000000000000000000" pitchFamily="2" charset="2"/>
              </a:rPr>
              <a:t>Les fleurs de l’arbre à soie forment un plumeau gracile généralement de couleur rose faisant penser aux brosses soyeuses des maquilleurs ou encore à des cils. Ses feuilles présentent la particularité de s’ouvrir à la lumière du soleil et de se fermer la nuit, un phénomène appelé </a:t>
            </a:r>
            <a:r>
              <a:rPr lang="fr-FR" sz="1200" baseline="0" dirty="0" err="1">
                <a:sym typeface="Wingdings" panose="05000000000000000000" pitchFamily="2" charset="2"/>
              </a:rPr>
              <a:t>nyctinastie</a:t>
            </a:r>
            <a:r>
              <a:rPr lang="fr-FR" sz="1200" baseline="0" dirty="0">
                <a:sym typeface="Wingdings" panose="05000000000000000000" pitchFamily="2" charset="2"/>
              </a:rPr>
              <a:t>. C’est pour cela que les poètes perses l’ont surnommé le «dormeur de nuit».</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Lupin blanc +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alfalfa</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drainant</a:t>
            </a:r>
          </a:p>
          <a:p>
            <a:pPr>
              <a:spcBef>
                <a:spcPts val="0"/>
              </a:spcBef>
            </a:pPr>
            <a:r>
              <a:rPr lang="fr-FR" sz="1200" dirty="0">
                <a:sym typeface="Wingdings" panose="05000000000000000000" pitchFamily="2" charset="2"/>
              </a:rPr>
              <a:t>Grâce à sa richesse en oligopeptides et en oligosaccharides, le</a:t>
            </a:r>
            <a:r>
              <a:rPr lang="fr-FR" sz="1200" baseline="0" dirty="0">
                <a:sym typeface="Wingdings" panose="05000000000000000000" pitchFamily="2" charset="2"/>
              </a:rPr>
              <a:t> lupin blanc</a:t>
            </a:r>
            <a:r>
              <a:rPr lang="fr-FR" sz="1200" dirty="0">
                <a:sym typeface="Wingdings" panose="05000000000000000000" pitchFamily="2" charset="2"/>
              </a:rPr>
              <a:t> atténue les poches sous les yeux en stimulant le drainage lymphatique pour favoriser l’élimination des liquides présents dans le tissu cutané,</a:t>
            </a:r>
            <a:r>
              <a:rPr lang="fr-FR" sz="1200" baseline="0" dirty="0">
                <a:sym typeface="Wingdings" panose="05000000000000000000" pitchFamily="2" charset="2"/>
              </a:rPr>
              <a:t> </a:t>
            </a:r>
            <a:r>
              <a:rPr lang="fr-FR" sz="1200" dirty="0">
                <a:sym typeface="Wingdings" panose="05000000000000000000" pitchFamily="2" charset="2"/>
              </a:rPr>
              <a:t>atténuer l’œdème</a:t>
            </a:r>
          </a:p>
          <a:p>
            <a:pPr>
              <a:spcBef>
                <a:spcPts val="0"/>
              </a:spcBef>
            </a:pPr>
            <a:r>
              <a:rPr lang="fr-FR" sz="1200" dirty="0">
                <a:sym typeface="Wingdings" panose="05000000000000000000" pitchFamily="2" charset="2"/>
              </a:rPr>
              <a:t>et limite le relâchement cutané pour renforcer la peau fine</a:t>
            </a:r>
            <a:r>
              <a:rPr lang="fr-FR" sz="1200" baseline="0" dirty="0">
                <a:sym typeface="Wingdings" panose="05000000000000000000" pitchFamily="2" charset="2"/>
              </a:rPr>
              <a:t> </a:t>
            </a:r>
            <a:r>
              <a:rPr lang="fr-FR" sz="1200" dirty="0">
                <a:sym typeface="Wingdings" panose="05000000000000000000" pitchFamily="2" charset="2"/>
              </a:rPr>
              <a:t>et fragile du contour de l’œil</a:t>
            </a:r>
            <a:endParaRPr lang="fr-FR"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Chardon à Feuilles d'Acanthe : Réparateur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Ague</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rouge + Grande capucine = uniformité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Poudre soft focus bio : illuminateur (M</a:t>
            </a:r>
            <a:r>
              <a:rPr lang="fr-FR" baseline="0" dirty="0" err="1"/>
              <a:t>atière</a:t>
            </a:r>
            <a:r>
              <a:rPr lang="fr-FR" baseline="0" dirty="0"/>
              <a:t> minéral rosé validé </a:t>
            </a:r>
            <a:r>
              <a:rPr lang="fr-FR" baseline="0" dirty="0" err="1"/>
              <a:t>ecocert</a:t>
            </a:r>
            <a:r>
              <a:rPr lang="fr-FR" baseline="0" dirty="0"/>
              <a:t> - </a:t>
            </a:r>
            <a:r>
              <a:rPr lang="fr-FR" sz="1200" kern="1200" dirty="0">
                <a:solidFill>
                  <a:schemeClr val="tx1"/>
                </a:solidFill>
                <a:effectLst/>
                <a:latin typeface="+mn-lt"/>
                <a:ea typeface="+mn-ea"/>
                <a:cs typeface="+mn-cs"/>
              </a:rPr>
              <a:t>Bille de silice encapsulant du dioxyde de titane qui</a:t>
            </a:r>
            <a:r>
              <a:rPr lang="fr-FR" sz="1200" kern="1200" baseline="0" dirty="0">
                <a:solidFill>
                  <a:schemeClr val="tx1"/>
                </a:solidFill>
                <a:effectLst/>
                <a:latin typeface="+mn-lt"/>
                <a:ea typeface="+mn-ea"/>
                <a:cs typeface="+mn-cs"/>
              </a:rPr>
              <a:t> </a:t>
            </a:r>
            <a:r>
              <a:rPr lang="fr-FR" sz="1200" dirty="0"/>
              <a:t>masque les imperfections en les floutant)</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r>
              <a:rPr lang="fr-FR" sz="1200" i="0" u="sng" kern="1200" dirty="0">
                <a:solidFill>
                  <a:schemeClr val="tx1"/>
                </a:solidFill>
                <a:effectLst/>
                <a:latin typeface="+mn-lt"/>
                <a:ea typeface="+mn-ea"/>
                <a:cs typeface="+mn-cs"/>
              </a:rPr>
              <a:t>Utilisation à domicile </a:t>
            </a:r>
          </a:p>
          <a:p>
            <a:r>
              <a:rPr lang="fr-FR" sz="1200" b="0" i="0" u="none" strike="noStrike" kern="1200" dirty="0">
                <a:solidFill>
                  <a:schemeClr val="tx1"/>
                </a:solidFill>
                <a:effectLst/>
                <a:latin typeface="+mn-lt"/>
                <a:ea typeface="+mn-ea"/>
                <a:cs typeface="+mn-cs"/>
              </a:rPr>
              <a:t>Démaquiller et nettoyer soigneusement votre visage puis </a:t>
            </a:r>
            <a:r>
              <a:rPr lang="fr-FR" sz="1200" b="0" i="0" u="none" strike="noStrike" kern="1200" dirty="0" err="1">
                <a:solidFill>
                  <a:schemeClr val="tx1"/>
                </a:solidFill>
                <a:effectLst/>
                <a:latin typeface="+mn-lt"/>
                <a:ea typeface="+mn-ea"/>
                <a:cs typeface="+mn-cs"/>
              </a:rPr>
              <a:t>brumiser</a:t>
            </a:r>
            <a:r>
              <a:rPr lang="fr-FR" sz="1200" b="0" i="0" u="none" strike="noStrike" kern="1200" dirty="0">
                <a:solidFill>
                  <a:schemeClr val="tx1"/>
                </a:solidFill>
                <a:effectLst/>
                <a:latin typeface="+mn-lt"/>
                <a:ea typeface="+mn-ea"/>
                <a:cs typeface="+mn-cs"/>
              </a:rPr>
              <a:t> la Lotion Yon-Ka adaptée à votre type de peau. Matin et/ou soir, déposez une pointe de crème autour de vos yeux et de vos lèvres. Faites pénétrer par effleurage, soit avec votre index soit avec l'embout de votre tube applicateur pour un effet froid. Répétez chaque mouvement 3 fois de suite en insistant sur la patte d'oie.</a:t>
            </a:r>
          </a:p>
          <a:p>
            <a:endParaRPr lang="fr-FR" sz="1200" b="0" i="0" u="sng" kern="1200" dirty="0">
              <a:solidFill>
                <a:schemeClr val="tx1"/>
              </a:solidFill>
              <a:effectLst/>
              <a:latin typeface="+mn-lt"/>
              <a:ea typeface="+mn-ea"/>
              <a:cs typeface="+mn-cs"/>
            </a:endParaRPr>
          </a:p>
          <a:p>
            <a:r>
              <a:rPr lang="fr-FR" sz="1200" b="0" i="0" u="sng" kern="1200" dirty="0">
                <a:solidFill>
                  <a:schemeClr val="tx1"/>
                </a:solidFill>
                <a:effectLst/>
                <a:latin typeface="+mn-lt"/>
                <a:ea typeface="+mn-ea"/>
                <a:cs typeface="+mn-cs"/>
              </a:rPr>
              <a:t>Les + produits</a:t>
            </a:r>
          </a:p>
          <a:p>
            <a:pPr marL="171450" indent="-171450">
              <a:buFontTx/>
              <a:buChar char="-"/>
            </a:pPr>
            <a:r>
              <a:rPr lang="fr-FR" sz="1200" b="0" i="0" u="none" strike="noStrike" kern="1200" dirty="0">
                <a:solidFill>
                  <a:schemeClr val="tx1"/>
                </a:solidFill>
                <a:effectLst/>
                <a:latin typeface="+mn-lt"/>
                <a:ea typeface="+mn-ea"/>
                <a:cs typeface="+mn-cs"/>
              </a:rPr>
              <a:t>Contient 94% d’ingrédients d’origine naturelle </a:t>
            </a:r>
          </a:p>
          <a:p>
            <a:pPr marL="171450" indent="-171450">
              <a:buFontTx/>
              <a:buChar char="-"/>
            </a:pPr>
            <a:r>
              <a:rPr lang="fr-FR" sz="1200" b="0" i="0" u="none" strike="noStrike" kern="1200" dirty="0">
                <a:solidFill>
                  <a:schemeClr val="tx1"/>
                </a:solidFill>
                <a:effectLst/>
                <a:latin typeface="+mn-lt"/>
                <a:ea typeface="+mn-ea"/>
                <a:cs typeface="+mn-cs"/>
              </a:rPr>
              <a:t>Réduit visiblement les signes de l’âge </a:t>
            </a:r>
          </a:p>
          <a:p>
            <a:pPr marL="171450" indent="-171450">
              <a:buFontTx/>
              <a:buChar char="-"/>
            </a:pPr>
            <a:r>
              <a:rPr lang="fr-FR" sz="1200" b="0" i="0" u="none" strike="noStrike" kern="1200" dirty="0">
                <a:solidFill>
                  <a:schemeClr val="tx1"/>
                </a:solidFill>
                <a:effectLst/>
                <a:latin typeface="+mn-lt"/>
                <a:ea typeface="+mn-ea"/>
                <a:cs typeface="+mn-cs"/>
              </a:rPr>
              <a:t>Les contours des yeux et des lèvres des peaux matures sont lissés</a:t>
            </a:r>
          </a:p>
          <a:p>
            <a:pPr marL="171450" indent="-171450">
              <a:buFontTx/>
              <a:buChar char="-"/>
            </a:pPr>
            <a:r>
              <a:rPr lang="fr-FR" sz="1200" b="0" i="0" u="none" strike="noStrike" kern="1200" dirty="0">
                <a:solidFill>
                  <a:schemeClr val="tx1"/>
                </a:solidFill>
                <a:effectLst/>
                <a:latin typeface="+mn-lt"/>
                <a:ea typeface="+mn-ea"/>
                <a:cs typeface="+mn-cs"/>
              </a:rPr>
              <a:t>Applicateur haute précision à effet glaçon </a:t>
            </a:r>
            <a:endParaRPr lang="fr-FR" sz="1200" b="0" i="0" u="sng" kern="1200" baseline="0" dirty="0">
              <a:solidFill>
                <a:schemeClr val="tx1"/>
              </a:solidFill>
              <a:effectLst/>
              <a:latin typeface="+mn-lt"/>
              <a:ea typeface="+mn-ea"/>
              <a:cs typeface="+mn-cs"/>
            </a:endParaRPr>
          </a:p>
          <a:p>
            <a:endParaRPr lang="fr-FR" b="1" dirty="0"/>
          </a:p>
          <a:p>
            <a:r>
              <a:rPr lang="fr-FR" b="0" dirty="0"/>
              <a:t>Tous les contours existent</a:t>
            </a:r>
            <a:r>
              <a:rPr lang="fr-FR" b="0" baseline="0" dirty="0"/>
              <a:t> en produit professionnel sauf Excellence Code Contours.</a:t>
            </a:r>
          </a:p>
          <a:p>
            <a:r>
              <a:rPr lang="fr-FR" b="0" u="sng" baseline="0" dirty="0"/>
              <a:t>Utilisation en salle de soin :</a:t>
            </a:r>
          </a:p>
          <a:p>
            <a:pPr marL="171450" indent="-171450">
              <a:buFontTx/>
              <a:buChar char="-"/>
            </a:pPr>
            <a:r>
              <a:rPr lang="fr-FR" b="0" dirty="0"/>
              <a:t>Massage</a:t>
            </a:r>
          </a:p>
          <a:p>
            <a:pPr marL="171450" indent="-171450">
              <a:buFontTx/>
              <a:buChar char="-"/>
            </a:pPr>
            <a:r>
              <a:rPr lang="fr-FR" b="0" dirty="0"/>
              <a:t>Masque</a:t>
            </a:r>
          </a:p>
          <a:p>
            <a:pPr marL="171450" indent="-171450">
              <a:buFontTx/>
              <a:buChar char="-"/>
            </a:pPr>
            <a:r>
              <a:rPr lang="fr-FR" b="0" dirty="0"/>
              <a:t>Soin</a:t>
            </a:r>
            <a:r>
              <a:rPr lang="fr-FR" b="0" baseline="0" dirty="0"/>
              <a:t> contours des yeux de fin de soin</a:t>
            </a:r>
            <a:endParaRPr lang="fr-FR" b="0" dirty="0"/>
          </a:p>
          <a:p>
            <a:pPr marL="158750" indent="0" rtl="0" eaLnBrk="1" fontAlgn="ctr" latinLnBrk="0" hangingPunct="1">
              <a:buNone/>
            </a:pPr>
            <a:endParaRPr lang="fr-FR" sz="1200" b="0" i="0" u="none" strike="noStrike" cap="none" dirty="0">
              <a:solidFill>
                <a:srgbClr val="000000"/>
              </a:solidFill>
              <a:effectLst/>
              <a:latin typeface="Arial"/>
              <a:ea typeface="Arial"/>
              <a:cs typeface="Arial"/>
              <a:sym typeface="Arial"/>
            </a:endParaRPr>
          </a:p>
          <a:p>
            <a:pPr marL="158750" indent="0">
              <a:buNone/>
            </a:pPr>
            <a:endParaRPr lang="fr-FR" b="0" baseline="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12</a:t>
            </a:fld>
            <a:endParaRPr lang="fr-FR"/>
          </a:p>
        </p:txBody>
      </p:sp>
    </p:spTree>
    <p:extLst>
      <p:ext uri="{BB962C8B-B14F-4D97-AF65-F5344CB8AC3E}">
        <p14:creationId xmlns:p14="http://schemas.microsoft.com/office/powerpoint/2010/main" val="362558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043488" y="566738"/>
            <a:ext cx="5040312" cy="2836862"/>
          </a:xfrm>
        </p:spPr>
      </p:sp>
      <p:sp>
        <p:nvSpPr>
          <p:cNvPr id="3" name="Espace réservé des commentaires 2"/>
          <p:cNvSpPr>
            <a:spLocks noGrp="1"/>
          </p:cNvSpPr>
          <p:nvPr>
            <p:ph type="body" idx="1"/>
          </p:nvPr>
        </p:nvSpPr>
        <p:spPr/>
        <p:txBody>
          <a:bodyPr>
            <a:normAutofit fontScale="70000" lnSpcReduction="20000"/>
          </a:bodyPr>
          <a:lstStyle/>
          <a:p>
            <a:r>
              <a:rPr lang="fr-FR" sz="1200" i="0" kern="1200" baseline="0" dirty="0">
                <a:solidFill>
                  <a:schemeClr val="tx1"/>
                </a:solidFill>
                <a:effectLst/>
                <a:latin typeface="+mn-lt"/>
                <a:ea typeface="+mn-ea"/>
                <a:cs typeface="+mn-cs"/>
              </a:rPr>
              <a:t>GEL YEUX</a:t>
            </a:r>
          </a:p>
          <a:p>
            <a:endParaRPr lang="fr-FR" sz="1200" i="0" kern="1200" baseline="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Descriptif</a:t>
            </a:r>
          </a:p>
          <a:p>
            <a:r>
              <a:rPr lang="fr-FR" sz="1200" b="0" i="0" kern="1200" dirty="0">
                <a:solidFill>
                  <a:schemeClr val="tx1"/>
                </a:solidFill>
                <a:effectLst/>
                <a:latin typeface="+mn-lt"/>
                <a:ea typeface="+mn-ea"/>
                <a:cs typeface="+mn-cs"/>
              </a:rPr>
              <a:t>Ce Gel Yeux frais 4 en 1 atténue visiblement cernes et poches, défatigue le contour de l’œil, lisse les ridules et tonifie les paupières grâce à ses polyphénols d'arnica et de noix de cyprès, drainants, et aux bourgeons de hêtre, </a:t>
            </a:r>
            <a:r>
              <a:rPr lang="fr-FR" sz="1200" b="0" i="0" kern="1200" dirty="0" err="1">
                <a:solidFill>
                  <a:schemeClr val="tx1"/>
                </a:solidFill>
                <a:effectLst/>
                <a:latin typeface="+mn-lt"/>
                <a:ea typeface="+mn-ea"/>
                <a:cs typeface="+mn-cs"/>
              </a:rPr>
              <a:t>régénérants</a:t>
            </a:r>
            <a:r>
              <a:rPr lang="fr-FR" sz="1200" b="0" i="0" kern="1200" dirty="0">
                <a:solidFill>
                  <a:schemeClr val="tx1"/>
                </a:solidFill>
                <a:effectLst/>
                <a:latin typeface="+mn-lt"/>
                <a:ea typeface="+mn-ea"/>
                <a:cs typeface="+mn-cs"/>
              </a:rPr>
              <a:t>. Avec sa senteur 100% naturelle, aux notes rafraîchissantes de menthe poivrée, le regard est défatigué et plein d'énergie.</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Promesse</a:t>
            </a:r>
          </a:p>
          <a:p>
            <a:r>
              <a:rPr lang="fr-FR" sz="1200" i="0" dirty="0">
                <a:solidFill>
                  <a:prstClr val="black"/>
                </a:solidFill>
                <a:latin typeface="Century Gothic" panose="020B0502020202020204" pitchFamily="34" charset="0"/>
              </a:rPr>
              <a:t>Gel énergisant anti-poches et </a:t>
            </a:r>
            <a:r>
              <a:rPr lang="fr-FR" sz="1200" i="0" dirty="0" err="1">
                <a:solidFill>
                  <a:prstClr val="black"/>
                </a:solidFill>
                <a:latin typeface="Century Gothic" panose="020B0502020202020204" pitchFamily="34" charset="0"/>
              </a:rPr>
              <a:t>anti-cernes</a:t>
            </a:r>
            <a:endParaRPr lang="fr-FR" sz="1200" i="0" dirty="0">
              <a:solidFill>
                <a:prstClr val="black"/>
              </a:solidFill>
              <a:latin typeface="Century Gothic" panose="020B0502020202020204" pitchFamily="34" charset="0"/>
            </a:endParaRP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Pour qui </a:t>
            </a:r>
            <a:r>
              <a:rPr lang="fr-FR" sz="1200" i="0" u="sng" kern="1200" baseline="0" dirty="0">
                <a:solidFill>
                  <a:schemeClr val="tx1"/>
                </a:solidFill>
                <a:effectLst/>
                <a:latin typeface="+mn-lt"/>
                <a:ea typeface="+mn-ea"/>
                <a:cs typeface="+mn-cs"/>
              </a:rPr>
              <a:t>?</a:t>
            </a:r>
          </a:p>
          <a:p>
            <a:r>
              <a:rPr lang="fr-FR" sz="1200" i="0" u="none" kern="1200" baseline="0" dirty="0">
                <a:solidFill>
                  <a:schemeClr val="tx1"/>
                </a:solidFill>
                <a:effectLst/>
                <a:latin typeface="+mn-lt"/>
                <a:ea typeface="+mn-ea"/>
                <a:cs typeface="+mn-cs"/>
              </a:rPr>
              <a:t>Toutes peaux</a:t>
            </a:r>
          </a:p>
          <a:p>
            <a:endParaRPr lang="fr-FR" sz="1200" i="0"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Ingrédients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Noix de cyprès : drainant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 de camomille : décongestionnant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Bourgeons de hêtre bio : tonifiant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r>
              <a:rPr lang="fr-FR" sz="1200" i="0" u="sng" kern="1200" dirty="0">
                <a:solidFill>
                  <a:schemeClr val="tx1"/>
                </a:solidFill>
                <a:effectLst/>
                <a:latin typeface="+mn-lt"/>
                <a:ea typeface="+mn-ea"/>
                <a:cs typeface="+mn-cs"/>
              </a:rPr>
              <a:t>Utilisation à domicile</a:t>
            </a:r>
          </a:p>
          <a:p>
            <a:r>
              <a:rPr lang="fr-FR" sz="1200" b="0" i="0" u="none" strike="noStrike" kern="1200" dirty="0">
                <a:solidFill>
                  <a:schemeClr val="tx1"/>
                </a:solidFill>
                <a:effectLst/>
                <a:latin typeface="+mn-lt"/>
                <a:ea typeface="+mn-ea"/>
                <a:cs typeface="+mn-cs"/>
              </a:rPr>
              <a:t>Matin et soir, nettoyer visage et cou avec le Gel Mousse puis </a:t>
            </a:r>
            <a:r>
              <a:rPr lang="fr-FR" sz="1200" b="0" i="0" u="none" strike="noStrike" kern="1200" dirty="0" err="1">
                <a:solidFill>
                  <a:schemeClr val="tx1"/>
                </a:solidFill>
                <a:effectLst/>
                <a:latin typeface="+mn-lt"/>
                <a:ea typeface="+mn-ea"/>
                <a:cs typeface="+mn-cs"/>
              </a:rPr>
              <a:t>brumiser</a:t>
            </a:r>
            <a:r>
              <a:rPr lang="fr-FR" sz="1200" b="0" i="0" u="none" strike="noStrike" kern="1200" dirty="0">
                <a:solidFill>
                  <a:schemeClr val="tx1"/>
                </a:solidFill>
                <a:effectLst/>
                <a:latin typeface="+mn-lt"/>
                <a:ea typeface="+mn-ea"/>
                <a:cs typeface="+mn-cs"/>
              </a:rPr>
              <a:t> la Lotion YK.</a:t>
            </a:r>
            <a:r>
              <a:rPr lang="fr-FR" sz="1200" b="0" i="0" u="none"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Appliquer ensuite la crème</a:t>
            </a:r>
            <a:r>
              <a:rPr lang="fr-FR" sz="1200" b="1" i="0" u="none" strike="noStrike"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Anti-Âge en fine couche sur le visage et le cou. Pour une peau bien hydratée dès le réveil, penser à renouveler l'application de votre crème Anti-Âge, le soir au coucher.</a:t>
            </a:r>
          </a:p>
          <a:p>
            <a:endParaRPr lang="fr-FR" sz="1200" b="0" i="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u="sng" kern="1200" dirty="0">
                <a:solidFill>
                  <a:schemeClr val="tx1"/>
                </a:solidFill>
                <a:effectLst/>
                <a:latin typeface="+mn-lt"/>
                <a:ea typeface="+mn-ea"/>
                <a:cs typeface="+mn-cs"/>
              </a:rPr>
              <a:t>Utilisation en salle de soin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i="0" u="none" kern="1200" dirty="0">
                <a:solidFill>
                  <a:schemeClr val="tx1"/>
                </a:solidFill>
                <a:effectLst/>
                <a:latin typeface="+mn-lt"/>
                <a:ea typeface="+mn-ea"/>
                <a:cs typeface="+mn-cs"/>
              </a:rPr>
              <a:t>Massage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i="0" u="none" kern="1200" dirty="0">
                <a:solidFill>
                  <a:schemeClr val="tx1"/>
                </a:solidFill>
                <a:effectLst/>
                <a:latin typeface="+mn-lt"/>
                <a:ea typeface="+mn-ea"/>
                <a:cs typeface="+mn-cs"/>
              </a:rPr>
              <a:t>Masque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i="0" u="none" kern="1200" dirty="0">
                <a:solidFill>
                  <a:schemeClr val="tx1"/>
                </a:solidFill>
                <a:effectLst/>
                <a:latin typeface="+mn-lt"/>
                <a:ea typeface="+mn-ea"/>
                <a:cs typeface="+mn-cs"/>
              </a:rPr>
              <a:t>Fin</a:t>
            </a:r>
            <a:r>
              <a:rPr lang="fr-FR" sz="1200" i="0" u="none" kern="1200" baseline="0" dirty="0">
                <a:solidFill>
                  <a:schemeClr val="tx1"/>
                </a:solidFill>
                <a:effectLst/>
                <a:latin typeface="+mn-lt"/>
                <a:ea typeface="+mn-ea"/>
                <a:cs typeface="+mn-cs"/>
              </a:rPr>
              <a:t> de soin</a:t>
            </a:r>
            <a:endParaRPr lang="fr-FR" sz="1200" i="0" u="none" kern="1200" dirty="0">
              <a:solidFill>
                <a:schemeClr val="tx1"/>
              </a:solidFill>
              <a:effectLst/>
              <a:latin typeface="+mn-lt"/>
              <a:ea typeface="+mn-ea"/>
              <a:cs typeface="+mn-cs"/>
            </a:endParaRPr>
          </a:p>
          <a:p>
            <a:endParaRPr lang="fr-FR" sz="1200" b="0" i="0" u="none" strike="noStrike" kern="1200" baseline="0" dirty="0">
              <a:solidFill>
                <a:schemeClr val="tx1"/>
              </a:solidFill>
              <a:effectLst/>
              <a:latin typeface="+mn-lt"/>
              <a:ea typeface="+mn-ea"/>
              <a:cs typeface="+mn-cs"/>
            </a:endParaRPr>
          </a:p>
          <a:p>
            <a:r>
              <a:rPr lang="fr-FR" sz="1200" b="0" i="0" u="sng" kern="1200" dirty="0">
                <a:solidFill>
                  <a:schemeClr val="tx1"/>
                </a:solidFill>
                <a:effectLst/>
                <a:latin typeface="+mn-lt"/>
                <a:ea typeface="+mn-ea"/>
                <a:cs typeface="+mn-cs"/>
              </a:rPr>
              <a:t>Les + produits</a:t>
            </a:r>
          </a:p>
          <a:p>
            <a:pPr marL="171450" indent="-171450">
              <a:buFontTx/>
              <a:buChar char="-"/>
            </a:pPr>
            <a:r>
              <a:rPr lang="fr-FR" sz="1200" b="0" i="0" u="none" strike="noStrike" kern="1200" dirty="0">
                <a:solidFill>
                  <a:schemeClr val="tx1"/>
                </a:solidFill>
                <a:effectLst/>
                <a:latin typeface="+mn-lt"/>
                <a:ea typeface="+mn-ea"/>
                <a:cs typeface="+mn-cs"/>
              </a:rPr>
              <a:t>Contient 94% d’ingrédients d’origine naturelle </a:t>
            </a:r>
          </a:p>
          <a:p>
            <a:pPr marL="171450" indent="-171450">
              <a:buFontTx/>
              <a:buChar char="-"/>
            </a:pPr>
            <a:r>
              <a:rPr lang="fr-FR" sz="1200" b="0" i="0" u="none" strike="noStrike" kern="1200" dirty="0">
                <a:solidFill>
                  <a:schemeClr val="tx1"/>
                </a:solidFill>
                <a:effectLst/>
                <a:latin typeface="+mn-lt"/>
                <a:ea typeface="+mn-ea"/>
                <a:cs typeface="+mn-cs"/>
              </a:rPr>
              <a:t>Estompe les cernes et les poches</a:t>
            </a:r>
          </a:p>
          <a:p>
            <a:pPr marL="171450" indent="-171450">
              <a:buFontTx/>
              <a:buChar char="-"/>
            </a:pPr>
            <a:r>
              <a:rPr lang="fr-FR" sz="1200" b="0" i="0" u="none" strike="noStrike" kern="1200" dirty="0">
                <a:solidFill>
                  <a:schemeClr val="tx1"/>
                </a:solidFill>
                <a:effectLst/>
                <a:latin typeface="+mn-lt"/>
                <a:ea typeface="+mn-ea"/>
                <a:cs typeface="+mn-cs"/>
              </a:rPr>
              <a:t>Le regard est lissé, défatigué </a:t>
            </a:r>
          </a:p>
          <a:p>
            <a:pPr marL="171450" indent="-171450">
              <a:buFontTx/>
              <a:buChar char="-"/>
            </a:pPr>
            <a:r>
              <a:rPr lang="fr-FR" sz="1200" b="0" i="0" u="none" strike="noStrike" kern="1200" dirty="0">
                <a:solidFill>
                  <a:schemeClr val="tx1"/>
                </a:solidFill>
                <a:effectLst/>
                <a:latin typeface="+mn-lt"/>
                <a:ea typeface="+mn-ea"/>
                <a:cs typeface="+mn-cs"/>
              </a:rPr>
              <a:t>Texture gel rafraîchissante</a:t>
            </a:r>
            <a:endParaRPr lang="fr-FR" b="0" baseline="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13</a:t>
            </a:fld>
            <a:endParaRPr lang="fr-FR"/>
          </a:p>
        </p:txBody>
      </p:sp>
    </p:spTree>
    <p:extLst>
      <p:ext uri="{BB962C8B-B14F-4D97-AF65-F5344CB8AC3E}">
        <p14:creationId xmlns:p14="http://schemas.microsoft.com/office/powerpoint/2010/main" val="246426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FR" dirty="0"/>
              <a:t>Prenez la juste dose de crème contour des yeux : L'équivalent d'un grain de riz... pour les deux yeux ! Trop de produit pourrait provoquer des congestions et des gonflements autour des yeux, car cette partie du visage est très vascularisée. Nous sommes toutes à la recherche d'un regard neuf ! L'application d'une crème contour des yeux trop riche ou trop abondante peut également entraîner l'apparition de grains de </a:t>
            </a:r>
            <a:r>
              <a:rPr lang="fr-FR" dirty="0" err="1"/>
              <a:t>milium</a:t>
            </a:r>
            <a:endParaRPr lang="fr-FR" dirty="0"/>
          </a:p>
          <a:p>
            <a:pPr marL="228600" indent="-228600">
              <a:buAutoNum type="arabicPeriod"/>
            </a:pPr>
            <a:endParaRPr lang="fr-FR" dirty="0"/>
          </a:p>
          <a:p>
            <a:pPr marL="228600" indent="-228600">
              <a:buAutoNum type="arabicPeriod"/>
            </a:pPr>
            <a:r>
              <a:rPr lang="fr-FR" dirty="0"/>
              <a:t>Appliquez les produits contour des yeux au bon endroit : Pour appliquer correctement le contour des yeux, il faut partir du coin interne de l'œil et dessiner un demi-cercle sous l'œil, en suivant l'os. L'os de l'orbite est votre point de référence pour appliquer le produit correctement. Commencez ensuite au coin interne de l'œil et remontez sur le sourcil, en suivant l'os sous le sourcil jusqu'à la tempe. Cela crée un deuxième demi-cercle large au-dessus de l'œil. Évitez d'appliquer le produit trop près de la ligne des cils afin d'éviter toute irritation ou tout contact avec les yeux.</a:t>
            </a:r>
          </a:p>
          <a:p>
            <a:pPr marL="228600" indent="-228600">
              <a:buAutoNum type="arabicPeriod"/>
            </a:pPr>
            <a:endParaRPr lang="fr-FR" dirty="0"/>
          </a:p>
          <a:p>
            <a:pPr marL="228600" indent="-228600">
              <a:buAutoNum type="arabicPeriod"/>
            </a:pPr>
            <a:r>
              <a:rPr lang="fr-FR" dirty="0"/>
              <a:t>Utilisez votre annulaire ou un applicateur souple pour éviter d'exercer une pression excessive sur la peau délicate du contour des yeux. Des massages doux : Si vous le souhaitez, vous pouvez effectuer de légers massages pour stimuler la circulation sanguine et réduire les poches sous les yeux : légers tapotements en cas de cernes, lissage de l'intérieur vers l'extérieur en cas de poches.</a:t>
            </a:r>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14</a:t>
            </a:fld>
            <a:endParaRPr lang="fr-FR"/>
          </a:p>
        </p:txBody>
      </p:sp>
    </p:spTree>
    <p:extLst>
      <p:ext uri="{BB962C8B-B14F-4D97-AF65-F5344CB8AC3E}">
        <p14:creationId xmlns:p14="http://schemas.microsoft.com/office/powerpoint/2010/main" val="223213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fr-FR" b="1" i="0" dirty="0">
                <a:solidFill>
                  <a:srgbClr val="0D0D0D"/>
                </a:solidFill>
                <a:effectLst/>
                <a:latin typeface="Söhne"/>
              </a:rPr>
              <a:t>Formulation et ingrédients : </a:t>
            </a:r>
            <a:r>
              <a:rPr lang="fr-FR" b="0" i="0" dirty="0">
                <a:solidFill>
                  <a:srgbClr val="0D0D0D"/>
                </a:solidFill>
                <a:effectLst/>
                <a:latin typeface="Söhne"/>
              </a:rPr>
              <a:t>Les crèmes pour le visage sont généralement formulées pour être plus riches et plus épaisses, avec des ingrédients actifs adaptés aux besoins de la peau du visage, qui peut être plus épaisse et moins sensible que la peau du contour des yeux.</a:t>
            </a:r>
          </a:p>
          <a:p>
            <a:pPr algn="l">
              <a:buFont typeface="+mj-lt"/>
              <a:buNone/>
            </a:pPr>
            <a:r>
              <a:rPr lang="fr-FR" b="0" i="0" dirty="0">
                <a:solidFill>
                  <a:srgbClr val="0D0D0D"/>
                </a:solidFill>
                <a:effectLst/>
                <a:latin typeface="Söhne"/>
              </a:rPr>
              <a:t>Les crèmes pour le contour des yeux sont spécialement conçues pour être plus légères et plus douces, avec des ingrédients adaptés à la peau fine et sensible du contour des yeux. Elles contiennent souvent des ingrédients hydratants tels que l'acide hyaluronique, des antioxydants pour lutter contre les signes du vieillissement et des ingrédients apaisants pour réduire les irritations.</a:t>
            </a:r>
          </a:p>
          <a:p>
            <a:pPr algn="l">
              <a:buFont typeface="+mj-lt"/>
              <a:buNone/>
            </a:pPr>
            <a:endParaRPr lang="fr-FR" b="0" i="0" dirty="0">
              <a:solidFill>
                <a:srgbClr val="0D0D0D"/>
              </a:solidFill>
              <a:effectLst/>
              <a:latin typeface="Söhne"/>
            </a:endParaRPr>
          </a:p>
          <a:p>
            <a:pPr algn="l">
              <a:buFont typeface="+mj-lt"/>
              <a:buNone/>
            </a:pPr>
            <a:r>
              <a:rPr lang="fr-FR" b="1" i="0" dirty="0">
                <a:solidFill>
                  <a:srgbClr val="0D0D0D"/>
                </a:solidFill>
                <a:effectLst/>
                <a:latin typeface="Söhne"/>
              </a:rPr>
              <a:t>2.Texture et absorption : </a:t>
            </a:r>
            <a:r>
              <a:rPr lang="fr-FR" b="0" i="0" dirty="0">
                <a:solidFill>
                  <a:srgbClr val="0D0D0D"/>
                </a:solidFill>
                <a:effectLst/>
                <a:latin typeface="Söhne"/>
              </a:rPr>
              <a:t>Les crèmes pour le visage ont souvent une texture plus riche et plus épaisse, conçue pour hydrater et nourrir en profondeur la peau du visage.</a:t>
            </a:r>
          </a:p>
          <a:p>
            <a:pPr algn="l">
              <a:buFont typeface="+mj-lt"/>
              <a:buNone/>
            </a:pPr>
            <a:r>
              <a:rPr lang="fr-FR" b="0" i="0" dirty="0">
                <a:solidFill>
                  <a:srgbClr val="0D0D0D"/>
                </a:solidFill>
                <a:effectLst/>
                <a:latin typeface="Söhne"/>
              </a:rPr>
              <a:t>Les crèmes pour le contour des yeux ont généralement une texture plus légère et une absorption plus rapide, ce qui les rend adaptées à la peau fine et délicate du contour des yeux. Elles sont également formulées pour éviter de migrer dans les yeux, ce qui pourrait provoquer des irritations.</a:t>
            </a:r>
          </a:p>
          <a:p>
            <a:pPr algn="l">
              <a:buFont typeface="+mj-lt"/>
              <a:buNone/>
            </a:pPr>
            <a:endParaRPr lang="fr-FR" b="0" i="0" dirty="0">
              <a:solidFill>
                <a:srgbClr val="0D0D0D"/>
              </a:solidFill>
              <a:effectLst/>
              <a:latin typeface="Söhne"/>
            </a:endParaRPr>
          </a:p>
          <a:p>
            <a:pPr algn="l">
              <a:buFont typeface="+mj-lt"/>
              <a:buNone/>
            </a:pPr>
            <a:r>
              <a:rPr lang="fr-FR" b="1" i="0" dirty="0">
                <a:solidFill>
                  <a:srgbClr val="0D0D0D"/>
                </a:solidFill>
                <a:effectLst/>
                <a:latin typeface="Söhne"/>
              </a:rPr>
              <a:t>3.Objectifs des soins de la peau : </a:t>
            </a:r>
            <a:r>
              <a:rPr lang="fr-FR" b="0" i="0" dirty="0">
                <a:solidFill>
                  <a:srgbClr val="0D0D0D"/>
                </a:solidFill>
                <a:effectLst/>
                <a:latin typeface="Söhne"/>
              </a:rPr>
              <a:t>Les crèmes pour le visage sont destinées à fournir une hydratation générale, à traiter les problèmes de peau tels que l'acné, les taches pigmentaires ou les rides et ridules sur l'ensemble du visage.</a:t>
            </a:r>
          </a:p>
          <a:p>
            <a:pPr algn="l">
              <a:buFont typeface="+mj-lt"/>
              <a:buNone/>
            </a:pPr>
            <a:r>
              <a:rPr lang="fr-FR" b="0" i="0" dirty="0">
                <a:solidFill>
                  <a:srgbClr val="0D0D0D"/>
                </a:solidFill>
                <a:effectLst/>
                <a:latin typeface="Söhne"/>
              </a:rPr>
              <a:t>Les crèmes pour le contour des yeux sont spécifiquement conçues pour traiter les problèmes courants autour des yeux, tels que les cernes, les poches, les ridules et les pattes d'oie. Elles sont également formulées pour aider à protéger la peau délicate du contour des yeux des agressions extérieures et du vieillissement prématuré.</a:t>
            </a:r>
          </a:p>
          <a:p>
            <a:pPr algn="l">
              <a:buFont typeface="+mj-lt"/>
              <a:buNone/>
            </a:pPr>
            <a:endParaRPr lang="fr-FR" b="0" i="0" dirty="0">
              <a:solidFill>
                <a:srgbClr val="0D0D0D"/>
              </a:solidFill>
              <a:effectLst/>
              <a:latin typeface="Söhne"/>
            </a:endParaRPr>
          </a:p>
          <a:p>
            <a:pPr algn="l">
              <a:buFont typeface="+mj-lt"/>
              <a:buNone/>
            </a:pPr>
            <a:r>
              <a:rPr lang="fr-FR" b="0" i="0" dirty="0">
                <a:solidFill>
                  <a:srgbClr val="0D0D0D"/>
                </a:solidFill>
                <a:effectLst/>
                <a:latin typeface="Söhne"/>
              </a:rPr>
              <a:t>En résumé, s'il est possible d'appliquer une crème pour le visage sur le contour des yeux, il est préférable d'utiliser une crème pour le contour des yeux spécialement formulée pour répondre aux besoins spécifiques de cette zone délicate. Les crèmes pour le contour des yeux sont généralement plus douces, plus légères et mieux adaptées à la peau fine et sensible du contour des yeux, ce qui permet d'obtenir des résultats plus efficaces et un meilleur confort.</a:t>
            </a:r>
            <a:endParaRPr lang="fr-FR" b="0"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15</a:t>
            </a:fld>
            <a:endParaRPr lang="fr-FR"/>
          </a:p>
        </p:txBody>
      </p:sp>
    </p:spTree>
    <p:extLst>
      <p:ext uri="{BB962C8B-B14F-4D97-AF65-F5344CB8AC3E}">
        <p14:creationId xmlns:p14="http://schemas.microsoft.com/office/powerpoint/2010/main" val="26568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fr-FR" b="0" i="0" dirty="0">
                <a:solidFill>
                  <a:srgbClr val="0D0D0D"/>
                </a:solidFill>
                <a:effectLst/>
                <a:latin typeface="Söhne"/>
              </a:rPr>
              <a:t>Utiliser des produits adaptés : Choisissez des produits spécifiquement formulés pour le contour des yeux, qui sont souvent plus doux et moins irritants. Recherchez des produits contenant des ingrédients hydratants tels que l'acide hyaluronique, la vitamine E et les peptides.</a:t>
            </a:r>
          </a:p>
          <a:p>
            <a:pPr algn="l">
              <a:buFont typeface="+mj-lt"/>
              <a:buAutoNum type="arabicPeriod"/>
            </a:pPr>
            <a:endParaRPr lang="fr-FR" b="0" i="0" dirty="0">
              <a:solidFill>
                <a:srgbClr val="0D0D0D"/>
              </a:solidFill>
              <a:effectLst/>
              <a:latin typeface="Söhne"/>
            </a:endParaRPr>
          </a:p>
          <a:p>
            <a:pPr algn="l">
              <a:buFont typeface="+mj-lt"/>
              <a:buAutoNum type="arabicPeriod"/>
            </a:pPr>
            <a:r>
              <a:rPr lang="fr-FR" b="0" i="0" dirty="0">
                <a:solidFill>
                  <a:srgbClr val="0D0D0D"/>
                </a:solidFill>
                <a:effectLst/>
                <a:latin typeface="Söhne"/>
              </a:rPr>
              <a:t>Appliquez le produit en douceur : Appliquez le produit sur le contour des yeux en tapotant doucement avec l'annulaire, qui exerce moins de pression que les autres doigts. Évitez de frotter ou de tirer sur la peau délicate du contour de l'œil pour éviter de l'abîmer et de former des rides.</a:t>
            </a:r>
          </a:p>
          <a:p>
            <a:pPr algn="l">
              <a:buFont typeface="+mj-lt"/>
              <a:buAutoNum type="arabicPeriod"/>
            </a:pPr>
            <a:endParaRPr lang="fr-FR" b="0" i="0" dirty="0">
              <a:solidFill>
                <a:srgbClr val="0D0D0D"/>
              </a:solidFill>
              <a:effectLst/>
              <a:latin typeface="Söhne"/>
            </a:endParaRPr>
          </a:p>
          <a:p>
            <a:pPr algn="l">
              <a:buFont typeface="+mj-lt"/>
              <a:buAutoNum type="arabicPeriod"/>
            </a:pPr>
            <a:r>
              <a:rPr lang="fr-FR" b="0" i="0" dirty="0">
                <a:solidFill>
                  <a:srgbClr val="0D0D0D"/>
                </a:solidFill>
                <a:effectLst/>
                <a:latin typeface="Söhne"/>
              </a:rPr>
              <a:t>Protégez-vous du soleil : Portez des lunettes de soleil pour protéger cette zone sensible des rayons UV nocifs qui peuvent accélérer le vieillissement de la peau.</a:t>
            </a:r>
          </a:p>
          <a:p>
            <a:pPr algn="l">
              <a:buFont typeface="+mj-lt"/>
              <a:buAutoNum type="arabicPeriod"/>
            </a:pPr>
            <a:endParaRPr lang="fr-FR" b="0" i="0" dirty="0">
              <a:solidFill>
                <a:srgbClr val="0D0D0D"/>
              </a:solidFill>
              <a:effectLst/>
              <a:latin typeface="Söhne"/>
            </a:endParaRPr>
          </a:p>
          <a:p>
            <a:pPr algn="l">
              <a:buFont typeface="+mj-lt"/>
              <a:buAutoNum type="arabicPeriod"/>
            </a:pPr>
            <a:r>
              <a:rPr lang="fr-FR" b="0" i="0" dirty="0">
                <a:solidFill>
                  <a:srgbClr val="0D0D0D"/>
                </a:solidFill>
                <a:effectLst/>
                <a:latin typeface="Söhne"/>
              </a:rPr>
              <a:t>Adoptez un mode de vie sain : Une alimentation équilibrée, une hydratation adéquate, un sommeil suffisant et une réduction du stress peuvent contribuer à préserver la santé de la peau autour des yeux et à prévenir les signes de vieillissement prématuré.</a:t>
            </a:r>
          </a:p>
          <a:p>
            <a:pPr algn="l">
              <a:buFont typeface="+mj-lt"/>
              <a:buAutoNum type="arabicPeriod"/>
            </a:pPr>
            <a:endParaRPr lang="fr-FR" b="0" i="0" dirty="0">
              <a:solidFill>
                <a:srgbClr val="0D0D0D"/>
              </a:solidFill>
              <a:effectLst/>
              <a:latin typeface="Söhne"/>
            </a:endParaRPr>
          </a:p>
          <a:p>
            <a:pPr algn="l">
              <a:buFont typeface="+mj-lt"/>
              <a:buAutoNum type="arabicPeriod"/>
            </a:pPr>
            <a:r>
              <a:rPr lang="fr-FR" b="0" i="0" dirty="0">
                <a:solidFill>
                  <a:srgbClr val="0D0D0D"/>
                </a:solidFill>
                <a:effectLst/>
                <a:latin typeface="Söhne"/>
              </a:rPr>
              <a:t>Utilisez des compresses froides : L'application de compresses froides sous forme de sachets de thé réfrigérés, de cuillères réfrigérées ou de crème pour le contour des yeux sortie du réfrigérateur peut aider à réduire les poches sous les yeux et à décongestionner la zone.</a:t>
            </a:r>
          </a:p>
          <a:p>
            <a:pPr algn="l">
              <a:buFont typeface="+mj-lt"/>
              <a:buAutoNum type="arabicPeriod"/>
            </a:pPr>
            <a:endParaRPr lang="fr-FR" b="0" i="0" dirty="0">
              <a:solidFill>
                <a:srgbClr val="0D0D0D"/>
              </a:solidFill>
              <a:effectLst/>
              <a:latin typeface="Söhne"/>
            </a:endParaRPr>
          </a:p>
          <a:p>
            <a:pPr algn="l">
              <a:buFont typeface="+mj-lt"/>
              <a:buAutoNum type="arabicPeriod"/>
            </a:pPr>
            <a:r>
              <a:rPr lang="fr-FR" b="0" i="0" dirty="0">
                <a:solidFill>
                  <a:srgbClr val="0D0D0D"/>
                </a:solidFill>
                <a:effectLst/>
                <a:latin typeface="Söhne"/>
              </a:rPr>
              <a:t>Hydratez-vous régulièrement : Veillez à maintenir la peau autour des yeux bien hydratée en utilisant des crèmes ou des gels hydratants matin et soir. Cela peut aider à réduire l'apparence des ridules et à prévenir le dessèchement.</a:t>
            </a:r>
            <a:endParaRPr lang="en-US" b="0" i="0" dirty="0">
              <a:solidFill>
                <a:srgbClr val="0D0D0D"/>
              </a:solidFill>
              <a:effectLst/>
              <a:latin typeface="Söhne"/>
            </a:endParaRP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16</a:t>
            </a:fld>
            <a:endParaRPr lang="fr-FR"/>
          </a:p>
        </p:txBody>
      </p:sp>
    </p:spTree>
    <p:extLst>
      <p:ext uri="{BB962C8B-B14F-4D97-AF65-F5344CB8AC3E}">
        <p14:creationId xmlns:p14="http://schemas.microsoft.com/office/powerpoint/2010/main" val="153191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9FC70-3EED-40CB-827D-75EECFCB49E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934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Drainant : stimule la circulation sanguine et lymphatique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Désintoxiquant : élimination des toxines par son action réflexe liée à la pression sur les points énergétiques.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Décongestionnant : détend les paupières et les yeux - anti-poches, </a:t>
            </a:r>
            <a:r>
              <a:rPr kumimoji="0" lang="fr-FR" sz="1200" b="1" i="0" u="none" strike="noStrike" kern="1200" cap="none" spc="0" normalizeH="0" baseline="0" noProof="0" dirty="0" err="1">
                <a:ln>
                  <a:noFill/>
                </a:ln>
                <a:solidFill>
                  <a:prstClr val="black">
                    <a:lumMod val="65000"/>
                    <a:lumOff val="35000"/>
                  </a:prstClr>
                </a:solidFill>
                <a:effectLst/>
                <a:uLnTx/>
                <a:uFillTx/>
                <a:latin typeface="Sofia Pro"/>
              </a:rPr>
              <a:t>anti-cernes</a:t>
            </a: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Lissant/Repulpant : atténue les rides et ridules.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Effet lifting naturel : tonifie les tissus*Effet relaxant : harmonise le corps et l'esprit et détend intensément.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AVANTAGES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Une peau lumineuse, des poches et des cernes estompés, des rides et ridules lissées.</a:t>
            </a:r>
            <a:endParaRPr lang="fr-FR" sz="1200" b="0" kern="1200" baseline="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9FC70-3EED-40CB-827D-75EECFCB49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9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None/>
              <a:defRPr/>
            </a:pPr>
            <a:endParaRPr lang="en-US" sz="1200" dirty="0">
              <a:solidFill>
                <a:prstClr val="black">
                  <a:lumMod val="65000"/>
                  <a:lumOff val="35000"/>
                </a:prstClr>
              </a:solidFill>
              <a:latin typeface="Century Gothic" panose="020B0502020202020204" pitchFamily="34" charset="0"/>
            </a:endParaRPr>
          </a:p>
          <a:p>
            <a:pPr marL="0" lvl="0" indent="0">
              <a:buNone/>
              <a:defRPr/>
            </a:pPr>
            <a:r>
              <a:rPr lang="fr-FR" sz="1200" dirty="0">
                <a:solidFill>
                  <a:prstClr val="black">
                    <a:lumMod val="65000"/>
                    <a:lumOff val="35000"/>
                  </a:prstClr>
                </a:solidFill>
                <a:latin typeface="Century Gothic" panose="020B0502020202020204" pitchFamily="34" charset="0"/>
              </a:rPr>
              <a:t>*Médecine basée sur la théorie du Yin/Yang (deux énergies complémentaires, inséparables, opposées, toujours en mouvement) et sur la théorie des 5 éléments ;</a:t>
            </a:r>
          </a:p>
          <a:p>
            <a:pPr marL="0" lvl="0" indent="0">
              <a:buNone/>
              <a:defRPr/>
            </a:pPr>
            <a:endParaRPr lang="fr-FR" sz="1200" dirty="0">
              <a:solidFill>
                <a:prstClr val="black">
                  <a:lumMod val="65000"/>
                  <a:lumOff val="35000"/>
                </a:prstClr>
              </a:solidFill>
              <a:latin typeface="Century Gothic" panose="020B0502020202020204" pitchFamily="34" charset="0"/>
            </a:endParaRPr>
          </a:p>
          <a:p>
            <a:pPr marL="0" lvl="0" indent="0">
              <a:buNone/>
              <a:defRPr/>
            </a:pPr>
            <a:r>
              <a:rPr lang="fr-FR" sz="1200" dirty="0">
                <a:solidFill>
                  <a:prstClr val="black">
                    <a:lumMod val="65000"/>
                    <a:lumOff val="35000"/>
                  </a:prstClr>
                </a:solidFill>
                <a:latin typeface="Century Gothic" panose="020B0502020202020204" pitchFamily="34" charset="0"/>
              </a:rPr>
              <a:t>*Au </a:t>
            </a:r>
            <a:r>
              <a:rPr lang="fr-FR" sz="1200" dirty="0" err="1">
                <a:solidFill>
                  <a:prstClr val="black">
                    <a:lumMod val="65000"/>
                    <a:lumOff val="35000"/>
                  </a:prstClr>
                </a:solidFill>
                <a:latin typeface="Century Gothic" panose="020B0502020202020204" pitchFamily="34" charset="0"/>
              </a:rPr>
              <a:t>coeur</a:t>
            </a:r>
            <a:r>
              <a:rPr lang="fr-FR" sz="1200" dirty="0">
                <a:solidFill>
                  <a:prstClr val="black">
                    <a:lumMod val="65000"/>
                    <a:lumOff val="35000"/>
                  </a:prstClr>
                </a:solidFill>
                <a:latin typeface="Century Gothic" panose="020B0502020202020204" pitchFamily="34" charset="0"/>
              </a:rPr>
              <a:t> de cette médecine : l'énergie qui circule par les méridiens</a:t>
            </a:r>
          </a:p>
          <a:p>
            <a:pPr marL="0" lvl="0" indent="0">
              <a:buNone/>
              <a:defRPr/>
            </a:pPr>
            <a:r>
              <a:rPr lang="fr-FR" sz="1200" dirty="0">
                <a:solidFill>
                  <a:prstClr val="black">
                    <a:lumMod val="65000"/>
                    <a:lumOff val="35000"/>
                  </a:prstClr>
                </a:solidFill>
                <a:latin typeface="Century Gothic" panose="020B0502020202020204" pitchFamily="34" charset="0"/>
              </a:rPr>
              <a:t>Notre corps est composé de 365 méridiens</a:t>
            </a:r>
          </a:p>
          <a:p>
            <a:pPr marL="0" lvl="0" indent="0">
              <a:buNone/>
              <a:defRPr/>
            </a:pPr>
            <a:r>
              <a:rPr lang="fr-FR" sz="1200" dirty="0">
                <a:solidFill>
                  <a:prstClr val="black">
                    <a:lumMod val="65000"/>
                    <a:lumOff val="35000"/>
                  </a:prstClr>
                </a:solidFill>
                <a:latin typeface="Century Gothic" panose="020B0502020202020204" pitchFamily="34" charset="0"/>
              </a:rPr>
              <a:t>Il existe 2 catégories de méridiens :- Les méridiens ordinaires</a:t>
            </a:r>
          </a:p>
          <a:p>
            <a:pPr marL="0" lvl="0" indent="0">
              <a:buNone/>
              <a:defRPr/>
            </a:pPr>
            <a:endParaRPr lang="fr-FR" sz="1200" dirty="0">
              <a:solidFill>
                <a:prstClr val="black">
                  <a:lumMod val="65000"/>
                  <a:lumOff val="35000"/>
                </a:prstClr>
              </a:solidFill>
              <a:latin typeface="Century Gothic" panose="020B0502020202020204" pitchFamily="34" charset="0"/>
            </a:endParaRPr>
          </a:p>
          <a:p>
            <a:pPr marL="0" lvl="0" indent="0">
              <a:buNone/>
              <a:defRPr/>
            </a:pPr>
            <a:r>
              <a:rPr lang="fr-FR" sz="1200" dirty="0">
                <a:solidFill>
                  <a:prstClr val="black">
                    <a:lumMod val="65000"/>
                    <a:lumOff val="35000"/>
                  </a:prstClr>
                </a:solidFill>
                <a:latin typeface="Century Gothic" panose="020B0502020202020204" pitchFamily="34" charset="0"/>
              </a:rPr>
              <a:t>*12 méridiens principaux :6 méridiens yin (poumon - P, rate/pancréas - R, cœur - C, rein - Re, maître cœur - MC, foie - F) Ces méridiens circulent de bas en haut de la face antérieure du corps. 6 méridiens yang (gros intestin - GI, estomac - E, intestin grêle - GI, vessie - V, triple réchauffeur - TR, vésicule biliaire - VB)Ces méridiens circulent du haut vers le bas de la face postérieure du corps.</a:t>
            </a:r>
          </a:p>
          <a:p>
            <a:pPr marL="0" lvl="0" indent="0">
              <a:buNone/>
              <a:defRPr/>
            </a:pPr>
            <a:endParaRPr lang="fr-FR" sz="1200" dirty="0">
              <a:solidFill>
                <a:prstClr val="black">
                  <a:lumMod val="65000"/>
                  <a:lumOff val="35000"/>
                </a:prstClr>
              </a:solidFill>
              <a:latin typeface="Century Gothic" panose="020B0502020202020204" pitchFamily="34" charset="0"/>
            </a:endParaRPr>
          </a:p>
          <a:p>
            <a:pPr marL="0" lvl="0" indent="0">
              <a:buNone/>
              <a:defRPr/>
            </a:pPr>
            <a:r>
              <a:rPr lang="fr-FR" sz="1200" dirty="0">
                <a:solidFill>
                  <a:prstClr val="black">
                    <a:lumMod val="65000"/>
                    <a:lumOff val="35000"/>
                  </a:prstClr>
                </a:solidFill>
                <a:latin typeface="Century Gothic" panose="020B0502020202020204" pitchFamily="34" charset="0"/>
              </a:rPr>
              <a:t>*8 vaisseaux extraordinaires (vaisseau de conception, vaisseau gouverneur, vaisseau d'attaque, vaisseau ceinture, vaisseau cheville YIN, vaisseau cheville YANG, vaisseau de liaison YIN, vaisseau de liaison YANG)- Méridiens de liaison </a:t>
            </a:r>
          </a:p>
          <a:p>
            <a:pPr marL="0" lvl="0" indent="0">
              <a:buNone/>
              <a:defRPr/>
            </a:pPr>
            <a:endParaRPr lang="fr-FR" sz="1200" dirty="0">
              <a:solidFill>
                <a:prstClr val="black">
                  <a:lumMod val="65000"/>
                  <a:lumOff val="35000"/>
                </a:prstClr>
              </a:solidFill>
              <a:latin typeface="Century Gothic" panose="020B0502020202020204" pitchFamily="34" charset="0"/>
            </a:endParaRPr>
          </a:p>
          <a:p>
            <a:pPr marL="0" lvl="0" indent="0">
              <a:buNone/>
              <a:defRPr/>
            </a:pPr>
            <a:r>
              <a:rPr lang="fr-FR" sz="1200" dirty="0">
                <a:solidFill>
                  <a:prstClr val="black">
                    <a:lumMod val="65000"/>
                    <a:lumOff val="35000"/>
                  </a:prstClr>
                </a:solidFill>
                <a:latin typeface="Century Gothic" panose="020B0502020202020204" pitchFamily="34" charset="0"/>
              </a:rPr>
              <a:t>*Objectif : équilibre des énergies / maintien d'une bonne santé / prévention</a:t>
            </a:r>
            <a:endParaRPr kumimoji="0" lang="en-US" sz="1200" b="0" i="0" u="none" strike="noStrike" kern="1200" cap="none" spc="0" normalizeH="0" noProof="0" dirty="0">
              <a:ln>
                <a:noFill/>
              </a:ln>
              <a:solidFill>
                <a:prstClr val="black">
                  <a:lumMod val="65000"/>
                  <a:lumOff val="35000"/>
                </a:prstClr>
              </a:solidFill>
              <a:effectLst/>
              <a:uLnTx/>
              <a:uFillTx/>
              <a:latin typeface="Century Gothic" panose="020B0502020202020204" pitchFamily="34" charset="0"/>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19</a:t>
            </a:fld>
            <a:endParaRPr lang="fr-FR"/>
          </a:p>
        </p:txBody>
      </p:sp>
    </p:spTree>
    <p:extLst>
      <p:ext uri="{BB962C8B-B14F-4D97-AF65-F5344CB8AC3E}">
        <p14:creationId xmlns:p14="http://schemas.microsoft.com/office/powerpoint/2010/main" val="209788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solidFill>
                <a:schemeClr val="tx1">
                  <a:lumMod val="65000"/>
                  <a:lumOff val="35000"/>
                </a:schemeClr>
              </a:solidFill>
              <a:latin typeface="Century Gothic" panose="020B0502020202020204" pitchFamily="34" charset="0"/>
            </a:endParaRPr>
          </a:p>
          <a:p>
            <a:pPr marL="342900" indent="-342900">
              <a:buAutoNum type="arabicPeriod"/>
            </a:pPr>
            <a:r>
              <a:rPr lang="fr-FR" dirty="0">
                <a:solidFill>
                  <a:schemeClr val="tx1">
                    <a:lumMod val="65000"/>
                    <a:lumOff val="35000"/>
                  </a:schemeClr>
                </a:solidFill>
                <a:latin typeface="Century Gothic" panose="020B0502020202020204" pitchFamily="34" charset="0"/>
              </a:rPr>
              <a:t>UB1 (méridien Yang de la vessie) : coin interne de l’œil</a:t>
            </a:r>
          </a:p>
          <a:p>
            <a:pPr marL="342900" indent="-342900">
              <a:buAutoNum type="arabicPeriod"/>
            </a:pPr>
            <a:r>
              <a:rPr lang="fr-FR" dirty="0">
                <a:solidFill>
                  <a:schemeClr val="tx1">
                    <a:lumMod val="65000"/>
                    <a:lumOff val="35000"/>
                  </a:schemeClr>
                </a:solidFill>
                <a:latin typeface="Century Gothic" panose="020B0502020202020204" pitchFamily="34" charset="0"/>
              </a:rPr>
              <a:t>S2 (méridien Yang de l'estomac) : 1/3 du cerne</a:t>
            </a:r>
          </a:p>
          <a:p>
            <a:pPr marL="342900" indent="-342900">
              <a:buAutoNum type="arabicPeriod"/>
            </a:pPr>
            <a:r>
              <a:rPr lang="fr-FR" dirty="0">
                <a:solidFill>
                  <a:schemeClr val="tx1">
                    <a:lumMod val="65000"/>
                    <a:lumOff val="35000"/>
                  </a:schemeClr>
                </a:solidFill>
                <a:latin typeface="Century Gothic" panose="020B0502020202020204" pitchFamily="34" charset="0"/>
              </a:rPr>
              <a:t>HM8 (</a:t>
            </a:r>
            <a:r>
              <a:rPr lang="fr-FR" dirty="0" err="1">
                <a:solidFill>
                  <a:schemeClr val="tx1">
                    <a:lumMod val="65000"/>
                    <a:lumOff val="35000"/>
                  </a:schemeClr>
                </a:solidFill>
                <a:latin typeface="Century Gothic" panose="020B0502020202020204" pitchFamily="34" charset="0"/>
              </a:rPr>
              <a:t>Quihou</a:t>
            </a:r>
            <a:r>
              <a:rPr lang="fr-FR" dirty="0">
                <a:solidFill>
                  <a:schemeClr val="tx1">
                    <a:lumMod val="65000"/>
                    <a:lumOff val="35000"/>
                  </a:schemeClr>
                </a:solidFill>
                <a:latin typeface="Century Gothic" panose="020B0502020202020204" pitchFamily="34" charset="0"/>
              </a:rPr>
              <a:t> "Derrière la balle") : 2/3 du cerne</a:t>
            </a:r>
          </a:p>
          <a:p>
            <a:pPr marL="342900" indent="-342900">
              <a:buAutoNum type="arabicPeriod"/>
            </a:pPr>
            <a:r>
              <a:rPr lang="fr-FR" dirty="0">
                <a:solidFill>
                  <a:schemeClr val="tx1">
                    <a:lumMod val="65000"/>
                    <a:lumOff val="35000"/>
                  </a:schemeClr>
                </a:solidFill>
                <a:latin typeface="Century Gothic" panose="020B0502020202020204" pitchFamily="34" charset="0"/>
              </a:rPr>
              <a:t>GB1 (méridien Yang de la vésicule biliaire) : coin externe de l'œil </a:t>
            </a:r>
          </a:p>
          <a:p>
            <a:pPr marL="342900" indent="-342900">
              <a:buAutoNum type="arabicPeriod"/>
            </a:pPr>
            <a:r>
              <a:rPr lang="fr-FR" dirty="0">
                <a:solidFill>
                  <a:schemeClr val="tx1">
                    <a:lumMod val="65000"/>
                    <a:lumOff val="35000"/>
                  </a:schemeClr>
                </a:solidFill>
                <a:latin typeface="Century Gothic" panose="020B0502020202020204" pitchFamily="34" charset="0"/>
              </a:rPr>
              <a:t>UB2 (méridien Yang de la vésicule urinaire) : tête du sourcil</a:t>
            </a:r>
          </a:p>
          <a:p>
            <a:pPr marL="342900" indent="-342900">
              <a:buAutoNum type="arabicPeriod"/>
            </a:pPr>
            <a:r>
              <a:rPr lang="fr-FR" dirty="0">
                <a:solidFill>
                  <a:schemeClr val="tx1">
                    <a:lumMod val="65000"/>
                    <a:lumOff val="35000"/>
                  </a:schemeClr>
                </a:solidFill>
                <a:latin typeface="Century Gothic" panose="020B0502020202020204" pitchFamily="34" charset="0"/>
              </a:rPr>
              <a:t>HM3 (Yuyao "taille de poisson") : milieu du sourcil</a:t>
            </a:r>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20</a:t>
            </a:fld>
            <a:endParaRPr lang="fr-FR"/>
          </a:p>
        </p:txBody>
      </p:sp>
    </p:spTree>
    <p:extLst>
      <p:ext uri="{BB962C8B-B14F-4D97-AF65-F5344CB8AC3E}">
        <p14:creationId xmlns:p14="http://schemas.microsoft.com/office/powerpoint/2010/main" val="4124318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AutoNum type="arabicPeriod"/>
            </a:pPr>
            <a:r>
              <a:rPr lang="fr-FR" dirty="0">
                <a:solidFill>
                  <a:schemeClr val="tx1">
                    <a:lumMod val="65000"/>
                    <a:lumOff val="35000"/>
                  </a:schemeClr>
                </a:solidFill>
                <a:latin typeface="Century Gothic" panose="020B0502020202020204" pitchFamily="34" charset="0"/>
              </a:rPr>
              <a:t>S4 (méridien de l'estomac yang "grenier de la terre") : coins de la bouche</a:t>
            </a:r>
          </a:p>
          <a:p>
            <a:pPr marL="342900" indent="-342900">
              <a:buAutoNum type="arabicPeriod"/>
            </a:pPr>
            <a:r>
              <a:rPr lang="fr-FR" dirty="0">
                <a:solidFill>
                  <a:schemeClr val="tx1">
                    <a:lumMod val="65000"/>
                    <a:lumOff val="35000"/>
                  </a:schemeClr>
                </a:solidFill>
                <a:latin typeface="Century Gothic" panose="020B0502020202020204" pitchFamily="34" charset="0"/>
              </a:rPr>
              <a:t>CV 24 (Ren Mai "réceptacle des fluides" vaisseau conception*) : au centre sous les lèvres</a:t>
            </a:r>
          </a:p>
          <a:p>
            <a:pPr marL="0" indent="0">
              <a:buNone/>
            </a:pPr>
            <a:r>
              <a:rPr lang="fr-FR" dirty="0">
                <a:solidFill>
                  <a:schemeClr val="tx1">
                    <a:lumMod val="65000"/>
                    <a:lumOff val="35000"/>
                  </a:schemeClr>
                </a:solidFill>
                <a:latin typeface="Century Gothic" panose="020B0502020202020204" pitchFamily="34" charset="0"/>
              </a:rPr>
              <a:t>3 &amp; 4. GV 26 + GV 27 (Mai "centre de l'homme" vaisseau directeur*) : sous la base du nez + au-dessus du cœur des lèvres</a:t>
            </a:r>
          </a:p>
          <a:p>
            <a:pPr marL="0" indent="0">
              <a:buNone/>
            </a:pPr>
            <a:r>
              <a:rPr lang="fr-FR" dirty="0">
                <a:solidFill>
                  <a:schemeClr val="tx1">
                    <a:lumMod val="65000"/>
                    <a:lumOff val="35000"/>
                  </a:schemeClr>
                </a:solidFill>
                <a:latin typeface="Century Gothic" panose="020B0502020202020204" pitchFamily="34" charset="0"/>
              </a:rPr>
              <a:t>5. LI 19 ("Trou de l'os du grain" méridien yang du gros intestin) : narines</a:t>
            </a:r>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21</a:t>
            </a:fld>
            <a:endParaRPr lang="fr-FR"/>
          </a:p>
        </p:txBody>
      </p:sp>
    </p:spTree>
    <p:extLst>
      <p:ext uri="{BB962C8B-B14F-4D97-AF65-F5344CB8AC3E}">
        <p14:creationId xmlns:p14="http://schemas.microsoft.com/office/powerpoint/2010/main" val="285031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fr-FR" b="1" i="0" dirty="0">
                <a:solidFill>
                  <a:srgbClr val="0D0D0D"/>
                </a:solidFill>
                <a:effectLst/>
                <a:latin typeface="Söhne"/>
              </a:rPr>
              <a:t>Peau fine et délicate</a:t>
            </a:r>
            <a:r>
              <a:rPr lang="fr-FR" b="0" i="0" dirty="0">
                <a:solidFill>
                  <a:srgbClr val="0D0D0D"/>
                </a:solidFill>
                <a:effectLst/>
                <a:latin typeface="Söhne"/>
              </a:rPr>
              <a:t> : La peau autour des yeux est beaucoup plus fine que sur le reste du visage, avec une épaisseur moyenne d'environ 0,5 </a:t>
            </a:r>
            <a:r>
              <a:rPr lang="fr-FR" b="0" i="0" dirty="0" err="1">
                <a:solidFill>
                  <a:srgbClr val="0D0D0D"/>
                </a:solidFill>
                <a:effectLst/>
                <a:latin typeface="Söhne"/>
              </a:rPr>
              <a:t>mm.</a:t>
            </a:r>
            <a:r>
              <a:rPr lang="fr-FR" b="0" i="0" dirty="0">
                <a:solidFill>
                  <a:srgbClr val="0D0D0D"/>
                </a:solidFill>
                <a:effectLst/>
                <a:latin typeface="Söhne"/>
              </a:rPr>
              <a:t> Cette finesse la rend plus vulnérable aux dommages et aux signes de vieillissement.</a:t>
            </a:r>
          </a:p>
          <a:p>
            <a:pPr algn="l">
              <a:buFont typeface="+mj-lt"/>
              <a:buAutoNum type="arabicPeriod"/>
            </a:pPr>
            <a:r>
              <a:rPr lang="fr-FR" b="1" i="0" dirty="0">
                <a:solidFill>
                  <a:srgbClr val="0D0D0D"/>
                </a:solidFill>
                <a:effectLst/>
                <a:latin typeface="Söhne"/>
              </a:rPr>
              <a:t>Moins de glandes sébacées et sudoripares</a:t>
            </a:r>
            <a:r>
              <a:rPr lang="fr-FR" b="0" i="0" dirty="0">
                <a:solidFill>
                  <a:srgbClr val="0D0D0D"/>
                </a:solidFill>
                <a:effectLst/>
                <a:latin typeface="Söhne"/>
              </a:rPr>
              <a:t> : Le contour des yeux a moins de glandes sébacées et sudoripares par rapport à d'autres parties du visage, ce qui signifie qu'il a moins de capacité à produire du sébum pour hydrater la peau et à évacuer la transpiration, le rendant ainsi plus sujet à la sécheresse.</a:t>
            </a:r>
          </a:p>
          <a:p>
            <a:pPr algn="l">
              <a:buFont typeface="+mj-lt"/>
              <a:buAutoNum type="arabicPeriod"/>
            </a:pPr>
            <a:r>
              <a:rPr lang="fr-FR" b="1" i="0" dirty="0">
                <a:solidFill>
                  <a:srgbClr val="0D0D0D"/>
                </a:solidFill>
                <a:effectLst/>
                <a:latin typeface="Söhne"/>
              </a:rPr>
              <a:t>Absence de tissu adipeux</a:t>
            </a:r>
            <a:r>
              <a:rPr lang="fr-FR" b="0" i="0" dirty="0">
                <a:solidFill>
                  <a:srgbClr val="0D0D0D"/>
                </a:solidFill>
                <a:effectLst/>
                <a:latin typeface="Söhne"/>
              </a:rPr>
              <a:t> : Contrairement à d'autres zones du visage, le contour des yeux a peu ou pas de tissu adipeux sous-cutané pour le protéger et le rembourrer. Cela rend la peau plus sujette aux cernes, aux poches et aux rides.</a:t>
            </a:r>
          </a:p>
          <a:p>
            <a:pPr algn="l">
              <a:buFont typeface="+mj-lt"/>
              <a:buAutoNum type="arabicPeriod"/>
            </a:pPr>
            <a:r>
              <a:rPr lang="fr-FR" b="1" i="0" dirty="0">
                <a:solidFill>
                  <a:srgbClr val="0D0D0D"/>
                </a:solidFill>
                <a:effectLst/>
                <a:latin typeface="Söhne"/>
              </a:rPr>
              <a:t>Présence de muscles et de mouvements répétés</a:t>
            </a:r>
            <a:r>
              <a:rPr lang="fr-FR" b="0" i="0" dirty="0">
                <a:solidFill>
                  <a:srgbClr val="0D0D0D"/>
                </a:solidFill>
                <a:effectLst/>
                <a:latin typeface="Söhne"/>
              </a:rPr>
              <a:t> : Les muscles autour des yeux sont constamment en mouvement à cause des expressions faciales, comme les sourires, les clignements et les froncements de sourcils. Cette activité musculaire répétée peut contribuer à l'apparition de rides et de ridules.</a:t>
            </a:r>
          </a:p>
          <a:p>
            <a:pPr algn="l">
              <a:buFont typeface="+mj-lt"/>
              <a:buAutoNum type="arabicPeriod"/>
            </a:pPr>
            <a:r>
              <a:rPr lang="fr-FR" b="1" i="0" dirty="0">
                <a:solidFill>
                  <a:srgbClr val="0D0D0D"/>
                </a:solidFill>
                <a:effectLst/>
                <a:latin typeface="Söhne"/>
              </a:rPr>
              <a:t>Exposition constante aux éléments extérieurs</a:t>
            </a:r>
            <a:r>
              <a:rPr lang="fr-FR" b="0" i="0" dirty="0">
                <a:solidFill>
                  <a:srgbClr val="0D0D0D"/>
                </a:solidFill>
                <a:effectLst/>
                <a:latin typeface="Söhne"/>
              </a:rPr>
              <a:t> : Le contour des yeux est souvent exposé aux éléments extérieurs, tels que le soleil, le vent et la pollution, sans la protection naturelle offerte par les cils et les sourcils. Cela peut entraîner une dégradation prématurée de la peau et des dommages causés par les rayons UV.</a:t>
            </a:r>
          </a:p>
        </p:txBody>
      </p:sp>
      <p:sp>
        <p:nvSpPr>
          <p:cNvPr id="4" name="Espace réservé du numéro de diapositive 3"/>
          <p:cNvSpPr>
            <a:spLocks noGrp="1"/>
          </p:cNvSpPr>
          <p:nvPr>
            <p:ph type="sldNum" sz="quarter" idx="5"/>
          </p:nvPr>
        </p:nvSpPr>
        <p:spPr/>
        <p:txBody>
          <a:bodyPr/>
          <a:lstStyle/>
          <a:p>
            <a:fld id="{3471890B-BFCE-4BB6-8C33-AA23277DCFA3}" type="slidenum">
              <a:rPr lang="fr-FR" smtClean="0"/>
              <a:t>4</a:t>
            </a:fld>
            <a:endParaRPr lang="fr-FR"/>
          </a:p>
        </p:txBody>
      </p:sp>
    </p:spTree>
    <p:extLst>
      <p:ext uri="{BB962C8B-B14F-4D97-AF65-F5344CB8AC3E}">
        <p14:creationId xmlns:p14="http://schemas.microsoft.com/office/powerpoint/2010/main" val="2394612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23</a:t>
            </a:fld>
            <a:endParaRPr lang="fr-FR"/>
          </a:p>
        </p:txBody>
      </p:sp>
    </p:spTree>
    <p:extLst>
      <p:ext uri="{BB962C8B-B14F-4D97-AF65-F5344CB8AC3E}">
        <p14:creationId xmlns:p14="http://schemas.microsoft.com/office/powerpoint/2010/main" val="289926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buFont typeface="Arial" panose="020B0604020202020204" pitchFamily="34" charset="0"/>
              <a:buChar char="•"/>
            </a:pPr>
            <a:r>
              <a:rPr lang="en-US" sz="1200" dirty="0">
                <a:solidFill>
                  <a:srgbClr val="3E3E3E"/>
                </a:solidFill>
                <a:latin typeface="Roboto Light" panose="02000000000000000000"/>
              </a:rPr>
              <a:t> </a:t>
            </a:r>
            <a:r>
              <a:rPr lang="fr-FR" sz="1200" dirty="0">
                <a:solidFill>
                  <a:srgbClr val="3E3E3E"/>
                </a:solidFill>
                <a:latin typeface="Roboto Light" panose="02000000000000000000"/>
              </a:rPr>
              <a:t>La peau du contour de l'</a:t>
            </a:r>
            <a:r>
              <a:rPr lang="fr-FR" sz="1200" dirty="0" err="1">
                <a:solidFill>
                  <a:srgbClr val="3E3E3E"/>
                </a:solidFill>
                <a:latin typeface="Roboto Light" panose="02000000000000000000"/>
              </a:rPr>
              <a:t>oeil</a:t>
            </a:r>
            <a:r>
              <a:rPr lang="fr-FR" sz="1200" dirty="0">
                <a:solidFill>
                  <a:srgbClr val="3E3E3E"/>
                </a:solidFill>
                <a:latin typeface="Roboto Light" panose="02000000000000000000"/>
              </a:rPr>
              <a:t> est constamment sollicitée (10 000 clignements par jour). </a:t>
            </a:r>
          </a:p>
          <a:p>
            <a:pPr algn="just">
              <a:buFont typeface="Arial" panose="020B0604020202020204" pitchFamily="34" charset="0"/>
              <a:buChar char="•"/>
            </a:pPr>
            <a:endParaRPr lang="fr-FR" sz="1200" dirty="0">
              <a:solidFill>
                <a:srgbClr val="3E3E3E"/>
              </a:solidFill>
              <a:latin typeface="Roboto Light" panose="02000000000000000000"/>
            </a:endParaRPr>
          </a:p>
          <a:p>
            <a:pPr algn="just">
              <a:buFont typeface="Arial" panose="020B0604020202020204" pitchFamily="34" charset="0"/>
              <a:buChar char="•"/>
            </a:pPr>
            <a:r>
              <a:rPr lang="fr-FR" sz="1200" dirty="0">
                <a:solidFill>
                  <a:srgbClr val="3E3E3E"/>
                </a:solidFill>
                <a:latin typeface="Roboto Light" panose="02000000000000000000"/>
              </a:rPr>
              <a:t> Extrêmement fine (3 à 5 fois plus mince que la peau du visage) </a:t>
            </a:r>
          </a:p>
          <a:p>
            <a:pPr algn="just">
              <a:buFont typeface="Arial" panose="020B0604020202020204" pitchFamily="34" charset="0"/>
              <a:buChar char="•"/>
            </a:pPr>
            <a:endParaRPr lang="fr-FR" sz="1200" dirty="0">
              <a:solidFill>
                <a:srgbClr val="3E3E3E"/>
              </a:solidFill>
              <a:latin typeface="Roboto Light" panose="02000000000000000000"/>
            </a:endParaRPr>
          </a:p>
          <a:p>
            <a:pPr algn="just">
              <a:buFont typeface="Arial" panose="020B0604020202020204" pitchFamily="34" charset="0"/>
              <a:buChar char="•"/>
            </a:pPr>
            <a:r>
              <a:rPr lang="fr-FR" sz="1200" dirty="0">
                <a:solidFill>
                  <a:srgbClr val="3E3E3E"/>
                </a:solidFill>
                <a:latin typeface="Roboto Light" panose="02000000000000000000"/>
              </a:rPr>
              <a:t> Pauvre en collagène, élastine, glandes sébacées et en cellules adipeuses, le contour de l'</a:t>
            </a:r>
            <a:r>
              <a:rPr lang="fr-FR" sz="1200" dirty="0" err="1">
                <a:solidFill>
                  <a:srgbClr val="3E3E3E"/>
                </a:solidFill>
                <a:latin typeface="Roboto Light" panose="02000000000000000000"/>
              </a:rPr>
              <a:t>oeil</a:t>
            </a:r>
            <a:r>
              <a:rPr lang="fr-FR" sz="1200" dirty="0">
                <a:solidFill>
                  <a:srgbClr val="3E3E3E"/>
                </a:solidFill>
                <a:latin typeface="Roboto Light" panose="02000000000000000000"/>
              </a:rPr>
              <a:t> souffre de sécheresse</a:t>
            </a:r>
          </a:p>
          <a:p>
            <a:pPr algn="just">
              <a:buFont typeface="Arial" panose="020B0604020202020204" pitchFamily="34" charset="0"/>
              <a:buChar char="•"/>
            </a:pPr>
            <a:endParaRPr lang="fr-FR" sz="1200" dirty="0">
              <a:solidFill>
                <a:srgbClr val="3E3E3E"/>
              </a:solidFill>
              <a:latin typeface="Roboto Light" panose="02000000000000000000"/>
            </a:endParaRPr>
          </a:p>
          <a:p>
            <a:pPr algn="just">
              <a:buFont typeface="Arial" panose="020B0604020202020204" pitchFamily="34" charset="0"/>
              <a:buChar char="•"/>
            </a:pPr>
            <a:r>
              <a:rPr lang="fr-FR" sz="1200" dirty="0">
                <a:solidFill>
                  <a:srgbClr val="3E3E3E"/>
                </a:solidFill>
                <a:latin typeface="Roboto Light" panose="02000000000000000000"/>
              </a:rPr>
              <a:t> Riche en muscles, 22 au total dont 14 s'activent toutes les 10 secondes pour assurer une hydratation permanente à la cornée</a:t>
            </a:r>
            <a:endParaRPr lang="fr-FR" sz="1200" b="0" i="0" dirty="0">
              <a:solidFill>
                <a:srgbClr val="3E3E3E"/>
              </a:solidFill>
              <a:effectLst/>
              <a:latin typeface="Roboto Light" panose="02000000000000000000"/>
            </a:endParaRPr>
          </a:p>
          <a:p>
            <a:endParaRPr lang="fr-FR" sz="1200" b="1" i="0" kern="1200" dirty="0">
              <a:solidFill>
                <a:schemeClr val="tx1"/>
              </a:solidFill>
              <a:effectLst/>
              <a:latin typeface="+mn-lt"/>
              <a:ea typeface="+mn-ea"/>
              <a:cs typeface="+mn-cs"/>
            </a:endParaRPr>
          </a:p>
          <a:p>
            <a:endParaRPr lang="fr-FR" sz="1200" b="1" i="0" kern="1200" dirty="0">
              <a:solidFill>
                <a:schemeClr val="tx1"/>
              </a:solidFill>
              <a:effectLst/>
              <a:latin typeface="+mn-lt"/>
              <a:ea typeface="+mn-ea"/>
              <a:cs typeface="+mn-cs"/>
            </a:endParaRPr>
          </a:p>
          <a:p>
            <a:endParaRPr lang="fr-FR" sz="1200" b="1"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Les spécificités du contour de l'</a:t>
            </a:r>
            <a:r>
              <a:rPr lang="fr-FR" sz="1200" b="1" i="0" kern="1200" dirty="0" err="1">
                <a:solidFill>
                  <a:schemeClr val="tx1"/>
                </a:solidFill>
                <a:effectLst/>
                <a:latin typeface="+mn-lt"/>
                <a:ea typeface="+mn-ea"/>
                <a:cs typeface="+mn-cs"/>
              </a:rPr>
              <a:t>oeil</a:t>
            </a:r>
            <a:endParaRPr lang="fr-FR" sz="1200" b="1"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La peau du contour de l'</a:t>
            </a:r>
            <a:r>
              <a:rPr lang="fr-FR" sz="1200" b="0" i="0" kern="1200" dirty="0" err="1">
                <a:solidFill>
                  <a:schemeClr val="tx1"/>
                </a:solidFill>
                <a:effectLst/>
                <a:latin typeface="+mn-lt"/>
                <a:ea typeface="+mn-ea"/>
                <a:cs typeface="+mn-cs"/>
              </a:rPr>
              <a:t>oeil</a:t>
            </a:r>
            <a:r>
              <a:rPr lang="fr-FR" sz="1200" b="0" i="0" kern="1200" dirty="0">
                <a:solidFill>
                  <a:schemeClr val="tx1"/>
                </a:solidFill>
                <a:effectLst/>
                <a:latin typeface="+mn-lt"/>
                <a:ea typeface="+mn-ea"/>
                <a:cs typeface="+mn-cs"/>
              </a:rPr>
              <a:t> est constamment sollicitée (10 000 clignements par jour). Et pour faciliter cette mobilité, elle est allégée et extrêmement fine (3 à 5 fois plus mince que la peau du </a:t>
            </a:r>
            <a:r>
              <a:rPr lang="fr-FR" sz="1200" b="0" i="0" u="none" strike="noStrike" kern="1200" dirty="0">
                <a:solidFill>
                  <a:schemeClr val="tx1"/>
                </a:solidFill>
                <a:effectLst/>
                <a:latin typeface="+mn-lt"/>
                <a:ea typeface="+mn-ea"/>
                <a:cs typeface="+mn-cs"/>
                <a:hlinkClick r:id="rId3"/>
              </a:rPr>
              <a:t>visage</a:t>
            </a:r>
            <a:r>
              <a:rPr lang="fr-FR" sz="1200" b="0" i="0" kern="1200" dirty="0">
                <a:solidFill>
                  <a:schemeClr val="tx1"/>
                </a:solidFill>
                <a:effectLst/>
                <a:latin typeface="+mn-lt"/>
                <a:ea typeface="+mn-ea"/>
                <a:cs typeface="+mn-cs"/>
              </a:rPr>
              <a:t>) ce qui la rend vulnérable. Pauvre en </a:t>
            </a:r>
            <a:r>
              <a:rPr lang="fr-FR" sz="1200" b="0" i="0" u="none" strike="noStrike" kern="1200" dirty="0">
                <a:solidFill>
                  <a:schemeClr val="tx1"/>
                </a:solidFill>
                <a:effectLst/>
                <a:latin typeface="+mn-lt"/>
                <a:ea typeface="+mn-ea"/>
                <a:cs typeface="+mn-cs"/>
                <a:hlinkClick r:id="rId4"/>
              </a:rPr>
              <a:t>collagène</a:t>
            </a:r>
            <a:r>
              <a:rPr lang="fr-FR" sz="1200" b="0" i="0" kern="1200" dirty="0">
                <a:solidFill>
                  <a:schemeClr val="tx1"/>
                </a:solidFill>
                <a:effectLst/>
                <a:latin typeface="+mn-lt"/>
                <a:ea typeface="+mn-ea"/>
                <a:cs typeface="+mn-cs"/>
              </a:rPr>
              <a:t>, élastine et en cellules adipeuses, le contour de l'</a:t>
            </a:r>
            <a:r>
              <a:rPr lang="fr-FR" sz="1200" b="0" i="0" kern="1200" dirty="0" err="1">
                <a:solidFill>
                  <a:schemeClr val="tx1"/>
                </a:solidFill>
                <a:effectLst/>
                <a:latin typeface="+mn-lt"/>
                <a:ea typeface="+mn-ea"/>
                <a:cs typeface="+mn-cs"/>
              </a:rPr>
              <a:t>oeil</a:t>
            </a:r>
            <a:r>
              <a:rPr lang="fr-FR" sz="1200" b="0" i="0" kern="1200" dirty="0">
                <a:solidFill>
                  <a:schemeClr val="tx1"/>
                </a:solidFill>
                <a:effectLst/>
                <a:latin typeface="+mn-lt"/>
                <a:ea typeface="+mn-ea"/>
                <a:cs typeface="+mn-cs"/>
              </a:rPr>
              <a:t> souffre de sécheresse. Ainsi fragilisé, il devient le lieu de prédilection de la formation des rides.</a:t>
            </a:r>
          </a:p>
          <a:p>
            <a:r>
              <a:rPr lang="fr-FR" sz="1200" b="0" i="0" kern="1200" dirty="0">
                <a:solidFill>
                  <a:schemeClr val="tx1"/>
                </a:solidFill>
                <a:effectLst/>
                <a:latin typeface="+mn-lt"/>
                <a:ea typeface="+mn-ea"/>
                <a:cs typeface="+mn-cs"/>
              </a:rPr>
              <a:t>Si cette zone est pauvre en graisse, elle est au contraire riche en muscles, 22 au total dont 14 s'activent toutes les 10 secondes pour assurer une hydratation permanente à la cornée. Ces mouvements perpétuels détériorent plus rapidement les fibres qui deviennent moins fermes.</a:t>
            </a:r>
          </a:p>
          <a:p>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Le vieillissement du contour de l'</a:t>
            </a:r>
            <a:r>
              <a:rPr lang="fr-FR" sz="1200" b="1" i="0" kern="1200" dirty="0" err="1">
                <a:solidFill>
                  <a:schemeClr val="tx1"/>
                </a:solidFill>
                <a:effectLst/>
                <a:latin typeface="+mn-lt"/>
                <a:ea typeface="+mn-ea"/>
                <a:cs typeface="+mn-cs"/>
              </a:rPr>
              <a:t>oeil</a:t>
            </a:r>
            <a:endParaRPr lang="fr-FR" sz="1200" b="1"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 relâchement cutané du contour de l'</a:t>
            </a:r>
            <a:r>
              <a:rPr lang="fr-FR" sz="1200" b="0" i="0" kern="1200" dirty="0" err="1">
                <a:solidFill>
                  <a:schemeClr val="tx1"/>
                </a:solidFill>
                <a:effectLst/>
                <a:latin typeface="+mn-lt"/>
                <a:ea typeface="+mn-ea"/>
                <a:cs typeface="+mn-cs"/>
              </a:rPr>
              <a:t>oeil</a:t>
            </a:r>
            <a:r>
              <a:rPr lang="fr-FR" sz="1200" b="0" i="0" kern="1200" dirty="0">
                <a:solidFill>
                  <a:schemeClr val="tx1"/>
                </a:solidFill>
                <a:effectLst/>
                <a:latin typeface="+mn-lt"/>
                <a:ea typeface="+mn-ea"/>
                <a:cs typeface="+mn-cs"/>
              </a:rPr>
              <a:t> est souvent le premier signe du vieillissement. Avec le temps, les fibres élastiques et les fibres de collagène s'altèrent, ce qui entraînent un relâchement et un flétrissement de la paupière inférieure. La peau se détend et une petite poche se forme. Mais le relâchement n'est pas le seul signe du vieillissement. La zone sensible sous les yeux, constamment sollicitée, laisse apparaître précocement des ridules. Les premières rides d'expression prennent naissance dans l'angle externe de l'</a:t>
            </a:r>
            <a:r>
              <a:rPr lang="fr-FR" sz="1200" b="0" i="0" kern="1200" dirty="0" err="1">
                <a:solidFill>
                  <a:schemeClr val="tx1"/>
                </a:solidFill>
                <a:effectLst/>
                <a:latin typeface="+mn-lt"/>
                <a:ea typeface="+mn-ea"/>
                <a:cs typeface="+mn-cs"/>
              </a:rPr>
              <a:t>oeil</a:t>
            </a:r>
            <a:r>
              <a:rPr lang="fr-FR" sz="1200" b="0" i="0" kern="1200" dirty="0">
                <a:solidFill>
                  <a:schemeClr val="tx1"/>
                </a:solidFill>
                <a:effectLst/>
                <a:latin typeface="+mn-lt"/>
                <a:ea typeface="+mn-ea"/>
                <a:cs typeface="+mn-cs"/>
              </a:rPr>
              <a:t> et forment les pattes d'oie.</a:t>
            </a:r>
          </a:p>
          <a:p>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Qu'est-ce que les cernes ?</a:t>
            </a:r>
          </a:p>
          <a:p>
            <a:r>
              <a:rPr lang="fr-FR" sz="1200" b="0" i="0" kern="1200" dirty="0">
                <a:solidFill>
                  <a:schemeClr val="tx1"/>
                </a:solidFill>
                <a:effectLst/>
                <a:latin typeface="+mn-lt"/>
                <a:ea typeface="+mn-ea"/>
                <a:cs typeface="+mn-cs"/>
              </a:rPr>
              <a:t>La peau est plus fine sous les yeux et cette "transparence" rend donc plus visible les moindres soucis de circulation ou d'ombres noires. Par ailleurs, avec l'âge ou la fatigue, la </a:t>
            </a:r>
            <a:r>
              <a:rPr lang="fr-FR" sz="1200" b="0" i="0" kern="1200" dirty="0" err="1">
                <a:solidFill>
                  <a:schemeClr val="tx1"/>
                </a:solidFill>
                <a:effectLst/>
                <a:latin typeface="+mn-lt"/>
                <a:ea typeface="+mn-ea"/>
                <a:cs typeface="+mn-cs"/>
              </a:rPr>
              <a:t>micro-circulation</a:t>
            </a:r>
            <a:r>
              <a:rPr lang="fr-FR" sz="1200" b="0" i="0" kern="1200" dirty="0">
                <a:solidFill>
                  <a:schemeClr val="tx1"/>
                </a:solidFill>
                <a:effectLst/>
                <a:latin typeface="+mn-lt"/>
                <a:ea typeface="+mn-ea"/>
                <a:cs typeface="+mn-cs"/>
              </a:rPr>
              <a:t> sanguine et lymphatique du contour de l'</a:t>
            </a:r>
            <a:r>
              <a:rPr lang="fr-FR" sz="1200" b="0" i="0" kern="1200" dirty="0" err="1">
                <a:solidFill>
                  <a:schemeClr val="tx1"/>
                </a:solidFill>
                <a:effectLst/>
                <a:latin typeface="+mn-lt"/>
                <a:ea typeface="+mn-ea"/>
                <a:cs typeface="+mn-cs"/>
              </a:rPr>
              <a:t>oeil</a:t>
            </a:r>
            <a:r>
              <a:rPr lang="fr-FR" sz="1200" b="0" i="0" kern="1200" dirty="0">
                <a:solidFill>
                  <a:schemeClr val="tx1"/>
                </a:solidFill>
                <a:effectLst/>
                <a:latin typeface="+mn-lt"/>
                <a:ea typeface="+mn-ea"/>
                <a:cs typeface="+mn-cs"/>
              </a:rPr>
              <a:t> (déjà très ralentie) devient encore plus "paresseuse". Le creux de la paupière inférieure se </a:t>
            </a:r>
            <a:r>
              <a:rPr lang="fr-FR" sz="1200" b="0" i="0" u="none" strike="noStrike" kern="1200" dirty="0">
                <a:solidFill>
                  <a:schemeClr val="tx1"/>
                </a:solidFill>
                <a:effectLst/>
                <a:latin typeface="+mn-lt"/>
                <a:ea typeface="+mn-ea"/>
                <a:cs typeface="+mn-cs"/>
                <a:hlinkClick r:id="rId5"/>
              </a:rPr>
              <a:t>color</a:t>
            </a:r>
            <a:r>
              <a:rPr lang="fr-FR" sz="1200" b="0" i="0" kern="1200" dirty="0">
                <a:solidFill>
                  <a:schemeClr val="tx1"/>
                </a:solidFill>
                <a:effectLst/>
                <a:latin typeface="+mn-lt"/>
                <a:ea typeface="+mn-ea"/>
                <a:cs typeface="+mn-cs"/>
              </a:rPr>
              <a:t>e et c'est l'apparition des cernes. Avec le temps, cela ne s'arrange pas : la peau s'affine un peu plus et le relâchement cutané va modifier la forme du cerne qui va s'accentuer en longueur et assombrir le regard. Cette couleur souvent bleue-noire des cernes vient du fait que des micro-déchets sanguins peuvent stagner dans les vaisseaux capillaires.</a:t>
            </a:r>
          </a:p>
          <a:p>
            <a:r>
              <a:rPr lang="fr-FR" sz="1200" b="0" i="0" kern="1200" dirty="0">
                <a:solidFill>
                  <a:schemeClr val="tx1"/>
                </a:solidFill>
                <a:effectLst/>
                <a:latin typeface="+mn-lt"/>
                <a:ea typeface="+mn-ea"/>
                <a:cs typeface="+mn-cs"/>
              </a:rPr>
              <a:t>Les cernes, qui peuvent être occasionnels ou durables, vont s'aggraver si vous manquez de </a:t>
            </a:r>
            <a:r>
              <a:rPr lang="fr-FR" sz="1200" b="0" i="0" u="none" strike="noStrike" kern="1200" dirty="0">
                <a:solidFill>
                  <a:schemeClr val="tx1"/>
                </a:solidFill>
                <a:effectLst/>
                <a:latin typeface="+mn-lt"/>
                <a:ea typeface="+mn-ea"/>
                <a:cs typeface="+mn-cs"/>
                <a:hlinkClick r:id="rId6"/>
              </a:rPr>
              <a:t>sommeil</a:t>
            </a:r>
            <a:r>
              <a:rPr lang="fr-FR" sz="1200" b="0" i="0" kern="1200" dirty="0">
                <a:solidFill>
                  <a:schemeClr val="tx1"/>
                </a:solidFill>
                <a:effectLst/>
                <a:latin typeface="+mn-lt"/>
                <a:ea typeface="+mn-ea"/>
                <a:cs typeface="+mn-cs"/>
              </a:rPr>
              <a:t>, en cas de </a:t>
            </a:r>
            <a:r>
              <a:rPr lang="fr-FR" sz="1200" b="0" i="0" u="none" strike="noStrike" kern="1200" dirty="0">
                <a:solidFill>
                  <a:schemeClr val="tx1"/>
                </a:solidFill>
                <a:effectLst/>
                <a:latin typeface="+mn-lt"/>
                <a:ea typeface="+mn-ea"/>
                <a:cs typeface="+mn-cs"/>
                <a:hlinkClick r:id="rId7"/>
              </a:rPr>
              <a:t>stress</a:t>
            </a:r>
            <a:r>
              <a:rPr lang="fr-FR" sz="1200" b="0" i="0" kern="1200" dirty="0">
                <a:solidFill>
                  <a:schemeClr val="tx1"/>
                </a:solidFill>
                <a:effectLst/>
                <a:latin typeface="+mn-lt"/>
                <a:ea typeface="+mn-ea"/>
                <a:cs typeface="+mn-cs"/>
              </a:rPr>
              <a:t>, d'abus d' </a:t>
            </a:r>
            <a:r>
              <a:rPr lang="fr-FR" sz="1200" b="0" i="0" u="none" strike="noStrike" kern="1200" dirty="0">
                <a:solidFill>
                  <a:schemeClr val="tx1"/>
                </a:solidFill>
                <a:effectLst/>
                <a:latin typeface="+mn-lt"/>
                <a:ea typeface="+mn-ea"/>
                <a:cs typeface="+mn-cs"/>
                <a:hlinkClick r:id="rId8"/>
              </a:rPr>
              <a:t>alcool</a:t>
            </a:r>
            <a:r>
              <a:rPr lang="fr-FR" sz="1200" b="0" i="0" kern="1200" dirty="0">
                <a:solidFill>
                  <a:schemeClr val="tx1"/>
                </a:solidFill>
                <a:effectLst/>
                <a:latin typeface="+mn-lt"/>
                <a:ea typeface="+mn-ea"/>
                <a:cs typeface="+mn-cs"/>
              </a:rPr>
              <a:t> ou de </a:t>
            </a:r>
            <a:r>
              <a:rPr lang="fr-FR" sz="1200" b="0" i="0" u="none" strike="noStrike" kern="1200" dirty="0">
                <a:solidFill>
                  <a:schemeClr val="tx1"/>
                </a:solidFill>
                <a:effectLst/>
                <a:latin typeface="+mn-lt"/>
                <a:ea typeface="+mn-ea"/>
                <a:cs typeface="+mn-cs"/>
                <a:hlinkClick r:id="rId9"/>
              </a:rPr>
              <a:t>tabac</a:t>
            </a:r>
            <a:r>
              <a:rPr lang="fr-FR" sz="1200" b="0"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Les cernes sont différents des poches (ces gonflements sous l'</a:t>
            </a:r>
            <a:r>
              <a:rPr lang="fr-FR" sz="1200" b="0" i="0" kern="1200" dirty="0" err="1">
                <a:solidFill>
                  <a:schemeClr val="tx1"/>
                </a:solidFill>
                <a:effectLst/>
                <a:latin typeface="+mn-lt"/>
                <a:ea typeface="+mn-ea"/>
                <a:cs typeface="+mn-cs"/>
              </a:rPr>
              <a:t>oeil</a:t>
            </a:r>
            <a:r>
              <a:rPr lang="fr-FR" sz="1200" b="0" i="0" kern="1200" dirty="0">
                <a:solidFill>
                  <a:schemeClr val="tx1"/>
                </a:solidFill>
                <a:effectLst/>
                <a:latin typeface="+mn-lt"/>
                <a:ea typeface="+mn-ea"/>
                <a:cs typeface="+mn-cs"/>
              </a:rPr>
              <a:t>) que l'on peut avoir et qui résultent du vieillissement et/ou d'une mauvaise circulation lymphatique. Tout comme pour les cernes, une prédisposition familiale, le stress et la </a:t>
            </a:r>
            <a:r>
              <a:rPr lang="fr-FR" sz="1200" b="0" i="0" u="none" strike="noStrike" kern="1200" dirty="0">
                <a:solidFill>
                  <a:schemeClr val="tx1"/>
                </a:solidFill>
                <a:effectLst/>
                <a:latin typeface="+mn-lt"/>
                <a:ea typeface="+mn-ea"/>
                <a:cs typeface="+mn-cs"/>
                <a:hlinkClick r:id="rId10"/>
              </a:rPr>
              <a:t>fatigue</a:t>
            </a:r>
            <a:r>
              <a:rPr lang="fr-FR" sz="1200" b="0" i="0" kern="1200" dirty="0">
                <a:solidFill>
                  <a:schemeClr val="tx1"/>
                </a:solidFill>
                <a:effectLst/>
                <a:latin typeface="+mn-lt"/>
                <a:ea typeface="+mn-ea"/>
                <a:cs typeface="+mn-cs"/>
              </a:rPr>
              <a:t> les accentuent.</a:t>
            </a:r>
          </a:p>
          <a:p>
            <a:endParaRPr lang="fr-FR" dirty="0"/>
          </a:p>
          <a:p>
            <a:pPr algn="just">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F3DA4F17-1590-4061-9E0E-E2E568F4F5D9}" type="slidenum">
              <a:rPr lang="fr-FR" smtClean="0"/>
              <a:t>5</a:t>
            </a:fld>
            <a:endParaRPr lang="fr-FR"/>
          </a:p>
        </p:txBody>
      </p:sp>
    </p:spTree>
    <p:extLst>
      <p:ext uri="{BB962C8B-B14F-4D97-AF65-F5344CB8AC3E}">
        <p14:creationId xmlns:p14="http://schemas.microsoft.com/office/powerpoint/2010/main" val="42835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cernes bleus ou vasculaires : ils se forment à la suite d'un ralentissement de la circulation sanguine et lymphatique. Les pigments sanguins transportés par ces voies s'accumulent dans la paupière inférieure et sont mal évacués, donnant une couleur bleu-violet. La peau de cette zone étant très fine, les petits vaisseaux sanguins sont facilement visibles. Si l'apparition des cernes a une composante génétique, elle est aussi étroitement liée au mode de vie. Par exemple, le manque de sommeil et la consommation de tabac ou d'alcool augmentent fortement l'apparition des cernes.</a:t>
            </a:r>
          </a:p>
          <a:p>
            <a:endParaRPr lang="fr-FR" dirty="0"/>
          </a:p>
          <a:p>
            <a:r>
              <a:rPr lang="fr-FR" dirty="0"/>
              <a:t>Cernes bruns ou pigmentés : ils sont dus à une forte concentration de mélanine dans la peau du contour des yeux. Cette zone est très sujette à l'hyperpigmentation, en raison de sa finesse, qui permet aux rayons du soleil de pénétrer facilement. Les rayons du soleil stimulent la mélanogénèse et accentuent l'apparition des cernes. Une autre cause des cernes est la génétique.</a:t>
            </a:r>
          </a:p>
          <a:p>
            <a:endParaRPr lang="fr-FR" dirty="0"/>
          </a:p>
          <a:p>
            <a:r>
              <a:rPr lang="fr-FR" dirty="0"/>
              <a:t>Les cernes creux ou structurels : avec l'âge, la fine couche de graisse sous-cutanée autour de la paupière inférieure diminue, ce qui rend le visage plus squelettique. Il en résulte l'apparition d'une ombre sous les yeux. Les cernes structurels peuvent être d'origine génétique ou se développer progressivement au fil du temps ou après une perte de poids massive.</a:t>
            </a:r>
          </a:p>
          <a:p>
            <a:endParaRPr lang="fr-FR" dirty="0"/>
          </a:p>
          <a:p>
            <a:r>
              <a:rPr lang="fr-FR" dirty="0"/>
              <a:t>LES POCHES AQUEUSES / Dans le cas des poches, l'œdème responsable du gonflement de la paupière inférieure se forme pendant la nuit en raison du ralentissement de la circulation sanguine et lymphatique. Appelée aussi poche d'eau, cette rétention d'eau tend à s'estomper au cours de la journée et est tout à fait naturelle. Cependant, certains facteurs peuvent accentuer l'apparition des poches :La fatigue : </a:t>
            </a:r>
          </a:p>
          <a:p>
            <a:pPr marL="171450" indent="-171450">
              <a:buFont typeface="Arial" panose="020B0604020202020204" pitchFamily="34" charset="0"/>
              <a:buChar char="•"/>
            </a:pPr>
            <a:r>
              <a:rPr lang="fr-FR" dirty="0"/>
              <a:t>le manque de sommeil perturbe la microcirculation du sang autour de l'œil. Par conséquent, les poches sont plus prononcées que la normale au réveil, ce qui indique que la peau n'a pas bénéficié d'une nuit de sommeil complète.</a:t>
            </a:r>
          </a:p>
          <a:p>
            <a:pPr marL="171450" indent="-171450">
              <a:buFont typeface="Arial" panose="020B0604020202020204" pitchFamily="34" charset="0"/>
              <a:buChar char="•"/>
            </a:pPr>
            <a:r>
              <a:rPr lang="fr-FR" dirty="0"/>
              <a:t>L'alcool et le tabac : consommés en excès, ils perturbent le fonctionnement de l'organisme et sensibilisent l'épiderme. Alors que l'abus d'alcool assèche la peau, le tabac altère la microcirculation veineuse et lymphatique, laissant le teint terne et fatigué.</a:t>
            </a:r>
          </a:p>
          <a:p>
            <a:pPr marL="171450" indent="-171450">
              <a:buFont typeface="Arial" panose="020B0604020202020204" pitchFamily="34" charset="0"/>
              <a:buChar char="•"/>
            </a:pPr>
            <a:r>
              <a:rPr lang="fr-FR" dirty="0"/>
              <a:t>Les habitudes alimentaires : une mauvaise alimentation, notamment à base de sel, favorise la rétention d'eau et donc l'apparition de poches.</a:t>
            </a:r>
          </a:p>
          <a:p>
            <a:pPr marL="171450" indent="-171450">
              <a:buFont typeface="Arial" panose="020B0604020202020204" pitchFamily="34" charset="0"/>
              <a:buChar char="•"/>
            </a:pPr>
            <a:r>
              <a:rPr lang="fr-FR" dirty="0"/>
              <a:t>Le stress : la libération de cortisol dans l'organisme favorise l'apparition des poches sous les yeux. En effet, cette hormone interfère avec la production de collagène et facilite la rétention d'eau sous le contour des yeux.</a:t>
            </a:r>
          </a:p>
          <a:p>
            <a:endParaRPr lang="fr-FR" dirty="0"/>
          </a:p>
          <a:p>
            <a:r>
              <a:rPr lang="fr-FR" dirty="0"/>
              <a:t>Les poches ADIPEUSE / Avec l'âge, les fonctions de la peau se dégradent au fur et à mesure que les années passent. Parce que notre peau est plus fine et plus fragile, le contour des yeux est le premier touché par le vieillissement cutané. Ainsi, des dépôts graisseux peuvent s'accumuler sous les yeux, entraînant la formation de poches graisseuses ou adipeuses. Ce phénomène est dû à un déplacement des tissus graisseux qui protègent l'œil et qui se trouvent normalement dans l'orbite. Il peut être dû à un simple relâchement de la peau et des muscles autour de l'œil en raison du vieillissement, mais il peut également se produire dans des conditions congénitales ou héréditaires</a:t>
            </a:r>
            <a:r>
              <a:rPr lang="en-US" dirty="0"/>
              <a:t>.</a:t>
            </a:r>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6</a:t>
            </a:fld>
            <a:endParaRPr lang="fr-FR"/>
          </a:p>
        </p:txBody>
      </p:sp>
    </p:spTree>
    <p:extLst>
      <p:ext uri="{BB962C8B-B14F-4D97-AF65-F5344CB8AC3E}">
        <p14:creationId xmlns:p14="http://schemas.microsoft.com/office/powerpoint/2010/main" val="114063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fr-FR" b="0" i="0" dirty="0">
                <a:solidFill>
                  <a:srgbClr val="0D0D0D"/>
                </a:solidFill>
                <a:effectLst/>
                <a:latin typeface="Söhne"/>
              </a:rPr>
              <a:t>Peau fine et délicate : Comme le contour des yeux, la peau du contour des lèvres est fine et délicate, ce qui la rend plus sujette aux dommages et aux signes de vieillissement = Sensibilité accrue : En raison de sa finesse, la peau du contour des lèvres peut être plus sensible aux irritations et aux réactions allergiques.</a:t>
            </a:r>
          </a:p>
          <a:p>
            <a:pPr algn="l">
              <a:buFont typeface="+mj-lt"/>
              <a:buAutoNum type="arabicPeriod"/>
            </a:pPr>
            <a:endParaRPr lang="fr-FR" b="0" i="0" dirty="0">
              <a:solidFill>
                <a:srgbClr val="0D0D0D"/>
              </a:solidFill>
              <a:effectLst/>
              <a:latin typeface="Söhne"/>
            </a:endParaRPr>
          </a:p>
          <a:p>
            <a:pPr algn="l">
              <a:buFont typeface="+mj-lt"/>
              <a:buAutoNum type="arabicPeriod"/>
            </a:pPr>
            <a:r>
              <a:rPr lang="fr-FR" b="0" i="0" dirty="0">
                <a:solidFill>
                  <a:srgbClr val="0D0D0D"/>
                </a:solidFill>
                <a:effectLst/>
                <a:latin typeface="Söhne"/>
              </a:rPr>
              <a:t>Moins de glandes sébacées : Le contour des lèvres possède moins de glandes sébacées que les autres parties du visage, ce qui signifie qu'il a moins de capacité à produire du sébum pour hydrater la peau = Besoin d'hydratation : La peau des lèvres étant dépourvue de glandes sébacées, elle a tendance à être plus sèche. Il est donc important d'appliquer régulièrement un baume hydratant pour les lèvres afin de les garder souples et douces.</a:t>
            </a:r>
          </a:p>
          <a:p>
            <a:pPr algn="l">
              <a:buFont typeface="+mj-lt"/>
              <a:buAutoNum type="arabicPeriod"/>
            </a:pPr>
            <a:endParaRPr lang="fr-FR" b="0" i="0" dirty="0">
              <a:solidFill>
                <a:srgbClr val="0D0D0D"/>
              </a:solidFill>
              <a:effectLst/>
              <a:latin typeface="Söhne"/>
            </a:endParaRPr>
          </a:p>
          <a:p>
            <a:pPr algn="l">
              <a:buFont typeface="+mj-lt"/>
              <a:buAutoNum type="arabicPeriod"/>
            </a:pPr>
            <a:r>
              <a:rPr lang="fr-FR" b="0" i="0" dirty="0">
                <a:solidFill>
                  <a:srgbClr val="0D0D0D"/>
                </a:solidFill>
                <a:effectLst/>
                <a:latin typeface="Söhne"/>
              </a:rPr>
              <a:t>Exposition constante aux mouvements et aux éléments extérieurs : Les lèvres sont constamment en mouvement lors de l'élocution, de l'alimentation et des expressions faciales. En outre, elles sont souvent exposées à des éléments extérieurs tels que le soleil, le vent et le froid, ce qui peut les rendre plus sensibles.</a:t>
            </a:r>
          </a:p>
          <a:p>
            <a:pPr algn="l">
              <a:buFont typeface="+mj-lt"/>
              <a:buAutoNum type="arabicPeriod"/>
            </a:pPr>
            <a:endParaRPr lang="fr-FR" b="0" i="0" dirty="0">
              <a:solidFill>
                <a:srgbClr val="0D0D0D"/>
              </a:solidFill>
              <a:effectLst/>
              <a:latin typeface="Söhne"/>
            </a:endParaRPr>
          </a:p>
          <a:p>
            <a:pPr algn="l">
              <a:buFont typeface="+mj-lt"/>
              <a:buAutoNum type="arabicPeriod"/>
            </a:pPr>
            <a:r>
              <a:rPr lang="fr-FR" b="0" i="0" dirty="0">
                <a:solidFill>
                  <a:srgbClr val="0D0D0D"/>
                </a:solidFill>
                <a:effectLst/>
                <a:latin typeface="Söhne"/>
              </a:rPr>
              <a:t>Présence du bord des lèvres : Le bord des lèvres, également appelé bord vermillon, est la limite entre la peau des lèvres et la peau du visage environnante. Cette ligne peut être plus prononcée chez certaines personnes et peut être sujette à des rides et ridules avec l'âge.</a:t>
            </a:r>
            <a:endParaRPr lang="fr-FR" b="0"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7</a:t>
            </a:fld>
            <a:endParaRPr lang="fr-FR"/>
          </a:p>
        </p:txBody>
      </p:sp>
    </p:spTree>
    <p:extLst>
      <p:ext uri="{BB962C8B-B14F-4D97-AF65-F5344CB8AC3E}">
        <p14:creationId xmlns:p14="http://schemas.microsoft.com/office/powerpoint/2010/main" val="207318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EC99FC70-3EED-40CB-827D-75EECFCB49EA}" type="slidenum">
              <a:rPr lang="fr-FR" smtClean="0"/>
              <a:pPr/>
              <a:t>8</a:t>
            </a:fld>
            <a:endParaRPr lang="fr-FR"/>
          </a:p>
        </p:txBody>
      </p:sp>
    </p:spTree>
    <p:extLst>
      <p:ext uri="{BB962C8B-B14F-4D97-AF65-F5344CB8AC3E}">
        <p14:creationId xmlns:p14="http://schemas.microsoft.com/office/powerpoint/2010/main" val="155702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043488" y="566738"/>
            <a:ext cx="5040312" cy="2836862"/>
          </a:xfrm>
        </p:spPr>
      </p:sp>
      <p:sp>
        <p:nvSpPr>
          <p:cNvPr id="3" name="Espace réservé des commentaires 2"/>
          <p:cNvSpPr>
            <a:spLocks noGrp="1"/>
          </p:cNvSpPr>
          <p:nvPr>
            <p:ph type="body" idx="1"/>
          </p:nvPr>
        </p:nvSpPr>
        <p:spPr/>
        <p:txBody>
          <a:bodyPr>
            <a:normAutofit fontScale="55000" lnSpcReduction="20000"/>
          </a:bodyPr>
          <a:lstStyle/>
          <a:p>
            <a:r>
              <a:rPr lang="fr-FR" sz="1200" i="0" kern="1200" baseline="0" dirty="0">
                <a:solidFill>
                  <a:schemeClr val="tx1"/>
                </a:solidFill>
                <a:effectLst/>
                <a:latin typeface="+mn-lt"/>
                <a:ea typeface="+mn-ea"/>
                <a:cs typeface="+mn-cs"/>
              </a:rPr>
              <a:t>PHYTO-CONTOUR</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Descriptif</a:t>
            </a:r>
          </a:p>
          <a:p>
            <a:r>
              <a:rPr lang="fr-FR" sz="1200" b="0" i="0" kern="1200" dirty="0">
                <a:solidFill>
                  <a:schemeClr val="tx1"/>
                </a:solidFill>
                <a:effectLst/>
                <a:latin typeface="+mn-lt"/>
                <a:ea typeface="+mn-ea"/>
                <a:cs typeface="+mn-cs"/>
              </a:rPr>
              <a:t>Cette crème contour des yeux, fine et aromatique, aux extraits de romarin, atténue visiblement les cernes et les poches sous les yeux. Le Romarin est particulièrement efficace contre les irrégularités de la peau telles que les grains de </a:t>
            </a:r>
            <a:r>
              <a:rPr lang="fr-FR" sz="1200" b="0" i="0" kern="1200" dirty="0" err="1">
                <a:solidFill>
                  <a:schemeClr val="tx1"/>
                </a:solidFill>
                <a:effectLst/>
                <a:latin typeface="+mn-lt"/>
                <a:ea typeface="+mn-ea"/>
                <a:cs typeface="+mn-cs"/>
              </a:rPr>
              <a:t>milium</a:t>
            </a:r>
            <a:r>
              <a:rPr lang="fr-FR" sz="1200" b="0" i="0" kern="1200" dirty="0">
                <a:solidFill>
                  <a:schemeClr val="tx1"/>
                </a:solidFill>
                <a:effectLst/>
                <a:latin typeface="+mn-lt"/>
                <a:ea typeface="+mn-ea"/>
                <a:cs typeface="+mn-cs"/>
              </a:rPr>
              <a:t>, les imperfections ou les inflammations. Phyto-Contour raffermit les paupières, apporte une sensation de fraîcheur et de légèreté immédiate. Tout est réuni pour offrir un regard défatigué et plein d’énergie !</a:t>
            </a:r>
            <a:endParaRPr lang="fr-FR" sz="1200" i="0" u="sng" kern="1200" dirty="0">
              <a:solidFill>
                <a:schemeClr val="tx1"/>
              </a:solidFill>
              <a:effectLst/>
              <a:latin typeface="+mn-lt"/>
              <a:ea typeface="+mn-ea"/>
              <a:cs typeface="+mn-cs"/>
            </a:endParaRP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entury Gothic" panose="020B0502020202020204" pitchFamily="34" charset="0"/>
              </a:rPr>
              <a:t>Soin contour des yeux défatiguant</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Pour qui </a:t>
            </a:r>
            <a:r>
              <a:rPr lang="fr-FR" sz="1200" i="0" u="sng" kern="1200" baseline="0" dirty="0">
                <a:solidFill>
                  <a:schemeClr val="tx1"/>
                </a:solidFill>
                <a:effectLst/>
                <a:latin typeface="+mn-lt"/>
                <a:ea typeface="+mn-ea"/>
                <a:cs typeface="+mn-cs"/>
              </a:rPr>
              <a:t>?</a:t>
            </a:r>
          </a:p>
          <a:p>
            <a:r>
              <a:rPr lang="fr-FR" sz="1200" dirty="0">
                <a:solidFill>
                  <a:prstClr val="black"/>
                </a:solidFill>
                <a:latin typeface="Century Gothic" panose="020B0502020202020204" pitchFamily="34" charset="0"/>
              </a:rPr>
              <a:t>Tous types de peaux</a:t>
            </a:r>
          </a:p>
          <a:p>
            <a:r>
              <a:rPr lang="fr-FR" sz="1200" dirty="0">
                <a:solidFill>
                  <a:prstClr val="black"/>
                </a:solidFill>
                <a:latin typeface="Century Gothic" panose="020B0502020202020204" pitchFamily="34" charset="0"/>
              </a:rPr>
              <a:t>Tous âges</a:t>
            </a:r>
          </a:p>
          <a:p>
            <a:endParaRPr lang="fr-FR" sz="1200" dirty="0">
              <a:solidFill>
                <a:prstClr val="black"/>
              </a:solidFill>
              <a:latin typeface="Century Gothic" panose="020B0502020202020204" pitchFamily="34" charset="0"/>
            </a:endParaRPr>
          </a:p>
          <a:p>
            <a:r>
              <a:rPr lang="fr-FR" sz="1200" dirty="0">
                <a:solidFill>
                  <a:prstClr val="black"/>
                </a:solidFill>
                <a:latin typeface="Century Gothic" panose="020B0502020202020204" pitchFamily="34" charset="0"/>
              </a:rPr>
              <a:t>« J’ai des poches et des cernes »</a:t>
            </a:r>
          </a:p>
          <a:p>
            <a:r>
              <a:rPr lang="fr-FR" sz="1200" dirty="0">
                <a:solidFill>
                  <a:prstClr val="black"/>
                </a:solidFill>
                <a:latin typeface="Century Gothic" panose="020B0502020202020204" pitchFamily="34" charset="0"/>
              </a:rPr>
              <a:t>« J’ai le contour des yeux fatigué »</a:t>
            </a:r>
          </a:p>
          <a:p>
            <a:r>
              <a:rPr lang="fr-FR" sz="1200" dirty="0">
                <a:solidFill>
                  <a:prstClr val="black"/>
                </a:solidFill>
                <a:latin typeface="Century Gothic" panose="020B0502020202020204" pitchFamily="34" charset="0"/>
              </a:rPr>
              <a:t>« J’ai la paupière qui tombe légèrement »</a:t>
            </a:r>
          </a:p>
          <a:p>
            <a:endParaRPr lang="fr-FR" sz="120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Ingrédients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Romarin : drainant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Peptide de bourgeons de hêtre : lissant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Aloe</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vera</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bio : hydratant</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Utilisation à domicile </a:t>
            </a:r>
          </a:p>
          <a:p>
            <a:r>
              <a:rPr lang="fr-FR" sz="1200" b="0" i="0" u="none" strike="noStrike" kern="1200" dirty="0">
                <a:solidFill>
                  <a:schemeClr val="tx1"/>
                </a:solidFill>
                <a:effectLst/>
                <a:latin typeface="+mn-lt"/>
                <a:ea typeface="+mn-ea"/>
                <a:cs typeface="+mn-cs"/>
              </a:rPr>
              <a:t>Matin et/ou soir après le démaquillage/nettoyage et la brumisation de Lotion Yon-Ka, appliquez Phyto-Contour en couche fine sur le contour des yeux. </a:t>
            </a:r>
            <a:r>
              <a:rPr lang="fr-FR" sz="1200" b="0" i="0" kern="1200" dirty="0">
                <a:solidFill>
                  <a:schemeClr val="tx1"/>
                </a:solidFill>
                <a:effectLst/>
                <a:latin typeface="+mn-lt"/>
                <a:ea typeface="+mn-ea"/>
                <a:cs typeface="+mn-cs"/>
              </a:rPr>
              <a:t>Effectuez des mouvements de lissage et de drainage en partant du coin interne des yeux jusqu'aux tempes. Renouvelez ce mouvement 3 fois de suite sur la paupière supérieure, puis inférieure.</a:t>
            </a:r>
            <a:endParaRPr lang="fr-FR" sz="1200" i="0" u="sng" kern="1200" dirty="0">
              <a:solidFill>
                <a:schemeClr val="tx1"/>
              </a:solidFill>
              <a:effectLst/>
              <a:latin typeface="+mn-lt"/>
              <a:ea typeface="+mn-ea"/>
              <a:cs typeface="+mn-cs"/>
            </a:endParaRPr>
          </a:p>
          <a:p>
            <a:endParaRPr lang="fr-FR" sz="1200" b="0" i="0" u="sng" strike="noStrike" kern="1200" dirty="0">
              <a:solidFill>
                <a:schemeClr val="tx1"/>
              </a:solidFill>
              <a:effectLst/>
              <a:latin typeface="+mn-lt"/>
              <a:ea typeface="+mn-ea"/>
              <a:cs typeface="+mn-cs"/>
            </a:endParaRPr>
          </a:p>
          <a:p>
            <a:r>
              <a:rPr lang="fr-FR" sz="1200" b="0" i="0" u="sng" strike="noStrike" kern="1200" dirty="0">
                <a:solidFill>
                  <a:schemeClr val="tx1"/>
                </a:solidFill>
                <a:effectLst/>
                <a:latin typeface="+mn-lt"/>
                <a:ea typeface="+mn-ea"/>
                <a:cs typeface="+mn-cs"/>
              </a:rPr>
              <a:t>Tips</a:t>
            </a:r>
            <a:r>
              <a:rPr lang="fr-FR" sz="1200" b="0" i="0" u="none" strike="noStrike" kern="1200" baseline="0" dirty="0">
                <a:solidFill>
                  <a:schemeClr val="tx1"/>
                </a:solidFill>
                <a:effectLst/>
                <a:latin typeface="+mn-lt"/>
                <a:ea typeface="+mn-ea"/>
                <a:cs typeface="+mn-cs"/>
              </a:rPr>
              <a:t> </a:t>
            </a:r>
          </a:p>
          <a:p>
            <a:r>
              <a:rPr lang="fr-FR" sz="1200" b="0" i="0" u="none" strike="noStrike" kern="1200" dirty="0">
                <a:solidFill>
                  <a:schemeClr val="tx1"/>
                </a:solidFill>
                <a:effectLst/>
                <a:latin typeface="+mn-lt"/>
                <a:ea typeface="+mn-ea"/>
                <a:cs typeface="+mn-cs"/>
              </a:rPr>
              <a:t>Pour un effet </a:t>
            </a:r>
            <a:r>
              <a:rPr lang="fr-FR" sz="1200" b="0" i="0" u="none" strike="noStrike" kern="1200" dirty="0" err="1">
                <a:solidFill>
                  <a:schemeClr val="tx1"/>
                </a:solidFill>
                <a:effectLst/>
                <a:latin typeface="+mn-lt"/>
                <a:ea typeface="+mn-ea"/>
                <a:cs typeface="+mn-cs"/>
              </a:rPr>
              <a:t>anti-fatigue</a:t>
            </a:r>
            <a:r>
              <a:rPr lang="fr-FR" sz="1200" b="0" i="0" u="none" strike="noStrike" kern="1200" dirty="0">
                <a:solidFill>
                  <a:schemeClr val="tx1"/>
                </a:solidFill>
                <a:effectLst/>
                <a:latin typeface="+mn-lt"/>
                <a:ea typeface="+mn-ea"/>
                <a:cs typeface="+mn-cs"/>
              </a:rPr>
              <a:t> immédiat ou en cas de paupières gonflées au réveil, appliquez Phyto-Contour en couche épaisse. Fermez les yeux pendant 1 minute environ pour laisser à l'huile essentielle de romarin le temps de s'évaporer et éviter tout larmoiement. Laissez agir 10 à 15 minutes et faites pénétrer l'excédent résiduel si besoin.</a:t>
            </a:r>
          </a:p>
          <a:p>
            <a:r>
              <a:rPr lang="fr-FR" sz="1200" b="0" i="0" u="none" strike="noStrike" kern="1200" dirty="0">
                <a:solidFill>
                  <a:schemeClr val="tx1"/>
                </a:solidFill>
                <a:effectLst/>
                <a:latin typeface="+mn-lt"/>
                <a:ea typeface="+mn-ea"/>
                <a:cs typeface="+mn-cs"/>
              </a:rPr>
              <a:t>Idéal également en cas de migraine !</a:t>
            </a:r>
          </a:p>
          <a:p>
            <a:endParaRPr lang="fr-FR" sz="1200" b="0" i="0" u="sng" kern="1200" dirty="0">
              <a:solidFill>
                <a:schemeClr val="tx1"/>
              </a:solidFill>
              <a:effectLst/>
              <a:latin typeface="+mn-lt"/>
              <a:ea typeface="+mn-ea"/>
              <a:cs typeface="+mn-cs"/>
            </a:endParaRPr>
          </a:p>
          <a:p>
            <a:r>
              <a:rPr lang="fr-FR" sz="1200" b="0" i="0" u="sng" kern="1200" dirty="0">
                <a:solidFill>
                  <a:schemeClr val="tx1"/>
                </a:solidFill>
                <a:effectLst/>
                <a:latin typeface="+mn-lt"/>
                <a:ea typeface="+mn-ea"/>
                <a:cs typeface="+mn-cs"/>
              </a:rPr>
              <a:t>Les + produits</a:t>
            </a:r>
          </a:p>
          <a:p>
            <a:pPr marL="171450" indent="-171450">
              <a:buFontTx/>
              <a:buChar char="-"/>
            </a:pPr>
            <a:r>
              <a:rPr lang="fr-FR" sz="1200" b="0" i="0" u="none" strike="noStrike" kern="1200" dirty="0">
                <a:solidFill>
                  <a:schemeClr val="tx1"/>
                </a:solidFill>
                <a:effectLst/>
                <a:latin typeface="+mn-lt"/>
                <a:ea typeface="+mn-ea"/>
                <a:cs typeface="+mn-cs"/>
              </a:rPr>
              <a:t>Contient 92% d’ingrédients d’origine naturelle </a:t>
            </a:r>
          </a:p>
          <a:p>
            <a:pPr marL="171450" indent="-171450">
              <a:buFontTx/>
              <a:buChar char="-"/>
            </a:pPr>
            <a:r>
              <a:rPr lang="fr-FR" sz="1200" b="0" i="0" u="none" strike="noStrike" kern="1200" dirty="0">
                <a:solidFill>
                  <a:schemeClr val="tx1"/>
                </a:solidFill>
                <a:effectLst/>
                <a:latin typeface="+mn-lt"/>
                <a:ea typeface="+mn-ea"/>
                <a:cs typeface="+mn-cs"/>
              </a:rPr>
              <a:t>Atténue durablement et visiblement les cernes et les poches </a:t>
            </a:r>
          </a:p>
          <a:p>
            <a:pPr marL="171450" indent="-171450">
              <a:buFontTx/>
              <a:buChar char="-"/>
            </a:pPr>
            <a:r>
              <a:rPr lang="fr-FR" sz="1200" b="0" i="0" u="none" strike="noStrike" kern="1200" dirty="0">
                <a:solidFill>
                  <a:schemeClr val="tx1"/>
                </a:solidFill>
                <a:effectLst/>
                <a:latin typeface="+mn-lt"/>
                <a:ea typeface="+mn-ea"/>
                <a:cs typeface="+mn-cs"/>
              </a:rPr>
              <a:t>Le regard est défatigué </a:t>
            </a:r>
          </a:p>
          <a:p>
            <a:pPr marL="171450" indent="-171450">
              <a:buFontTx/>
              <a:buChar char="-"/>
            </a:pPr>
            <a:r>
              <a:rPr lang="fr-FR" sz="1200" b="0" i="0" u="none" strike="noStrike" kern="1200" dirty="0">
                <a:solidFill>
                  <a:schemeClr val="tx1"/>
                </a:solidFill>
                <a:effectLst/>
                <a:latin typeface="+mn-lt"/>
                <a:ea typeface="+mn-ea"/>
                <a:cs typeface="+mn-cs"/>
              </a:rPr>
              <a:t>Effet fraîcheur immédiat sous l'action du romarin</a:t>
            </a:r>
          </a:p>
          <a:p>
            <a:pPr marL="171450" indent="-171450">
              <a:buFontTx/>
              <a:buChar char="-"/>
            </a:pPr>
            <a:r>
              <a:rPr lang="fr-FR" sz="1200" b="0" i="0" u="none" strike="noStrike" kern="1200" baseline="0" dirty="0">
                <a:solidFill>
                  <a:schemeClr val="tx1"/>
                </a:solidFill>
                <a:effectLst/>
                <a:latin typeface="+mn-lt"/>
                <a:ea typeface="+mn-ea"/>
                <a:cs typeface="+mn-cs"/>
              </a:rPr>
              <a:t>Double utilisation : quotidienne et sleeping masque</a:t>
            </a:r>
            <a:endParaRPr lang="fr-FR" sz="1200" b="0" i="0" u="sng" kern="1200" baseline="0" dirty="0">
              <a:solidFill>
                <a:schemeClr val="tx1"/>
              </a:solidFill>
              <a:effectLst/>
              <a:latin typeface="+mn-lt"/>
              <a:ea typeface="+mn-ea"/>
              <a:cs typeface="+mn-cs"/>
            </a:endParaRPr>
          </a:p>
          <a:p>
            <a:pPr marL="158750" indent="0">
              <a:buNone/>
            </a:pPr>
            <a:endParaRPr lang="fr-FR" b="0" baseline="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9</a:t>
            </a:fld>
            <a:endParaRPr lang="fr-FR"/>
          </a:p>
        </p:txBody>
      </p:sp>
    </p:spTree>
    <p:extLst>
      <p:ext uri="{BB962C8B-B14F-4D97-AF65-F5344CB8AC3E}">
        <p14:creationId xmlns:p14="http://schemas.microsoft.com/office/powerpoint/2010/main" val="126540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660900" y="606425"/>
            <a:ext cx="5387975" cy="3032125"/>
          </a:xfrm>
        </p:spPr>
      </p:sp>
      <p:sp>
        <p:nvSpPr>
          <p:cNvPr id="3" name="Espace réservé des commentaires 2"/>
          <p:cNvSpPr>
            <a:spLocks noGrp="1"/>
          </p:cNvSpPr>
          <p:nvPr>
            <p:ph type="body" idx="1"/>
          </p:nvPr>
        </p:nvSpPr>
        <p:spPr/>
        <p:txBody>
          <a:bodyPr>
            <a:normAutofit fontScale="47500" lnSpcReduction="20000"/>
          </a:bodyPr>
          <a:lstStyle/>
          <a:p>
            <a:r>
              <a:rPr lang="fr-FR" sz="1200" kern="1200" dirty="0">
                <a:solidFill>
                  <a:schemeClr val="tx1"/>
                </a:solidFill>
                <a:effectLst/>
                <a:latin typeface="+mn-lt"/>
                <a:ea typeface="+mn-ea"/>
                <a:cs typeface="+mn-cs"/>
              </a:rPr>
              <a:t>NUTRI-CONTOUR</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Description </a:t>
            </a:r>
          </a:p>
          <a:p>
            <a:r>
              <a:rPr lang="fr-FR" sz="1200" kern="1200" dirty="0">
                <a:solidFill>
                  <a:schemeClr val="tx1"/>
                </a:solidFill>
                <a:effectLst/>
                <a:latin typeface="+mn-lt"/>
                <a:ea typeface="+mn-ea"/>
                <a:cs typeface="+mn-cs"/>
              </a:rPr>
              <a:t>Véritable cocon de douceur à la camomille et au niacinamide, cette crème nourrissante 2 en 1 - contour des yeux et des lèvres - nourrit intensément la peau et la protège du dessèchement ainsi que des premiers signes de l'âge. Parfaitement hydratée et protégée des radicaux libres, facteurs de vieillissement, Nutri-Contour apporte à la peau les actifs réparateurs nécessaires à son équilibre. C'est aussi un excellent baume SOS pour les lèvres gercées.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Promesse</a:t>
            </a:r>
          </a:p>
          <a:p>
            <a:r>
              <a:rPr lang="fr-FR" sz="1200" kern="1200" dirty="0">
                <a:solidFill>
                  <a:schemeClr val="tx1"/>
                </a:solidFill>
                <a:effectLst/>
                <a:latin typeface="+mn-lt"/>
                <a:ea typeface="+mn-ea"/>
                <a:cs typeface="+mn-cs"/>
              </a:rPr>
              <a:t>Soin nutritif et réparateur intense pour les yeux et les lèvres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qui ?</a:t>
            </a:r>
          </a:p>
          <a:p>
            <a:r>
              <a:rPr lang="fr-FR" sz="1200" kern="1200" dirty="0">
                <a:solidFill>
                  <a:schemeClr val="tx1"/>
                </a:solidFill>
                <a:effectLst/>
                <a:latin typeface="+mn-lt"/>
                <a:ea typeface="+mn-ea"/>
                <a:cs typeface="+mn-cs"/>
              </a:rPr>
              <a:t>Tous les types de peau</a:t>
            </a:r>
          </a:p>
          <a:p>
            <a:r>
              <a:rPr lang="fr-FR" sz="1200" kern="1200" dirty="0">
                <a:solidFill>
                  <a:schemeClr val="tx1"/>
                </a:solidFill>
                <a:effectLst/>
                <a:latin typeface="+mn-lt"/>
                <a:ea typeface="+mn-ea"/>
                <a:cs typeface="+mn-cs"/>
              </a:rPr>
              <a:t>Tous les âges</a:t>
            </a:r>
          </a:p>
          <a:p>
            <a:r>
              <a:rPr lang="fr-FR" sz="1200" kern="1200" dirty="0">
                <a:solidFill>
                  <a:schemeClr val="tx1"/>
                </a:solidFill>
                <a:effectLst/>
                <a:latin typeface="+mn-lt"/>
                <a:ea typeface="+mn-ea"/>
                <a:cs typeface="+mn-cs"/>
              </a:rPr>
              <a:t>"J'ai des tiraillements autour des yeux« </a:t>
            </a:r>
          </a:p>
          <a:p>
            <a:r>
              <a:rPr lang="fr-FR" sz="1200" kern="1200" dirty="0">
                <a:solidFill>
                  <a:schemeClr val="tx1"/>
                </a:solidFill>
                <a:effectLst/>
                <a:latin typeface="+mn-lt"/>
                <a:ea typeface="+mn-ea"/>
                <a:cs typeface="+mn-cs"/>
              </a:rPr>
              <a:t>J'ai les lèvres gercées« </a:t>
            </a:r>
          </a:p>
          <a:p>
            <a:r>
              <a:rPr lang="fr-FR" sz="1200" kern="1200" dirty="0">
                <a:solidFill>
                  <a:schemeClr val="tx1"/>
                </a:solidFill>
                <a:effectLst/>
                <a:latin typeface="+mn-lt"/>
                <a:ea typeface="+mn-ea"/>
                <a:cs typeface="+mn-cs"/>
              </a:rPr>
              <a:t>J'ai peur d'avoir des rides comme ma mère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Ingrédients</a:t>
            </a:r>
          </a:p>
          <a:p>
            <a:r>
              <a:rPr lang="fr-FR" sz="1200" kern="1200" dirty="0">
                <a:solidFill>
                  <a:schemeClr val="tx1"/>
                </a:solidFill>
                <a:effectLst/>
                <a:latin typeface="+mn-lt"/>
                <a:ea typeface="+mn-ea"/>
                <a:cs typeface="+mn-cs"/>
              </a:rPr>
              <a:t>Camomille biologique</a:t>
            </a:r>
          </a:p>
          <a:p>
            <a:r>
              <a:rPr lang="fr-FR" sz="1200" kern="1200" dirty="0">
                <a:solidFill>
                  <a:schemeClr val="tx1"/>
                </a:solidFill>
                <a:effectLst/>
                <a:latin typeface="+mn-lt"/>
                <a:ea typeface="+mn-ea"/>
                <a:cs typeface="+mn-cs"/>
              </a:rPr>
              <a:t>Niacinamide</a:t>
            </a:r>
          </a:p>
          <a:p>
            <a:r>
              <a:rPr lang="fr-FR" sz="1200" kern="1200" dirty="0">
                <a:solidFill>
                  <a:schemeClr val="tx1"/>
                </a:solidFill>
                <a:effectLst/>
                <a:latin typeface="+mn-lt"/>
                <a:ea typeface="+mn-ea"/>
                <a:cs typeface="+mn-cs"/>
              </a:rPr>
              <a:t>le squalène d'olive (certifié cosmos) qui aide à restaurer la barrière cutanée et joue un rôle fondamental dans la souplesse et l'hydratation de la peau</a:t>
            </a:r>
          </a:p>
          <a:p>
            <a:r>
              <a:rPr lang="fr-FR" sz="1200" kern="1200" dirty="0">
                <a:solidFill>
                  <a:schemeClr val="tx1"/>
                </a:solidFill>
                <a:effectLst/>
                <a:latin typeface="+mn-lt"/>
                <a:ea typeface="+mn-ea"/>
                <a:cs typeface="+mn-cs"/>
              </a:rPr>
              <a:t>un trio de cires végétales de riz, de jojoba et de </a:t>
            </a:r>
            <a:r>
              <a:rPr lang="fr-FR" sz="1200" kern="1200" dirty="0" err="1">
                <a:solidFill>
                  <a:schemeClr val="tx1"/>
                </a:solidFill>
                <a:effectLst/>
                <a:latin typeface="+mn-lt"/>
                <a:ea typeface="+mn-ea"/>
                <a:cs typeface="+mn-cs"/>
              </a:rPr>
              <a:t>Candelilla</a:t>
            </a:r>
            <a:r>
              <a:rPr lang="fr-FR" sz="1200" kern="1200" dirty="0">
                <a:solidFill>
                  <a:schemeClr val="tx1"/>
                </a:solidFill>
                <a:effectLst/>
                <a:latin typeface="+mn-lt"/>
                <a:ea typeface="+mn-ea"/>
                <a:cs typeface="+mn-cs"/>
              </a:rPr>
              <a:t> (arbuste) pour protéger les zones fragiles de la déshydratation</a:t>
            </a:r>
          </a:p>
          <a:p>
            <a:r>
              <a:rPr lang="fr-FR" sz="1200" kern="1200" dirty="0">
                <a:solidFill>
                  <a:schemeClr val="tx1"/>
                </a:solidFill>
                <a:effectLst/>
                <a:latin typeface="+mn-lt"/>
                <a:ea typeface="+mn-ea"/>
                <a:cs typeface="+mn-cs"/>
              </a:rPr>
              <a:t>une synergie brevetée de phospholipides et de polysaccharides pour un fini ultra lisse et pour faciliter l'application du maquillage.</a:t>
            </a:r>
          </a:p>
          <a:p>
            <a:r>
              <a:rPr lang="fr-FR" sz="1200" kern="1200" dirty="0">
                <a:solidFill>
                  <a:schemeClr val="tx1"/>
                </a:solidFill>
                <a:effectLst/>
                <a:latin typeface="+mn-lt"/>
                <a:ea typeface="+mn-ea"/>
                <a:cs typeface="+mn-cs"/>
              </a:rPr>
              <a:t>phospholipides = lécithine naturelle     polysaccharides = </a:t>
            </a:r>
            <a:r>
              <a:rPr lang="fr-FR" sz="1200" kern="1200" dirty="0" err="1">
                <a:solidFill>
                  <a:schemeClr val="tx1"/>
                </a:solidFill>
                <a:effectLst/>
                <a:latin typeface="+mn-lt"/>
                <a:ea typeface="+mn-ea"/>
                <a:cs typeface="+mn-cs"/>
              </a:rPr>
              <a:t>pullulan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la formule, on retrouve toujours l'huile de noisette et les vitamines E et F.</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Utilisation à domicile </a:t>
            </a:r>
          </a:p>
          <a:p>
            <a:r>
              <a:rPr lang="fr-FR" sz="1200" kern="1200" dirty="0">
                <a:solidFill>
                  <a:schemeClr val="tx1"/>
                </a:solidFill>
                <a:effectLst/>
                <a:latin typeface="+mn-lt"/>
                <a:ea typeface="+mn-ea"/>
                <a:cs typeface="+mn-cs"/>
              </a:rPr>
              <a:t>Le matin et/ou le soir, après avoir nettoyé et déshydraté la peau avec la lotion </a:t>
            </a:r>
            <a:r>
              <a:rPr lang="fr-FR" sz="1200" kern="1200" dirty="0" err="1">
                <a:solidFill>
                  <a:schemeClr val="tx1"/>
                </a:solidFill>
                <a:effectLst/>
                <a:latin typeface="+mn-lt"/>
                <a:ea typeface="+mn-ea"/>
                <a:cs typeface="+mn-cs"/>
              </a:rPr>
              <a:t>Yon-Ka</a:t>
            </a:r>
            <a:r>
              <a:rPr lang="fr-FR" sz="1200" kern="1200" dirty="0">
                <a:solidFill>
                  <a:schemeClr val="tx1"/>
                </a:solidFill>
                <a:effectLst/>
                <a:latin typeface="+mn-lt"/>
                <a:ea typeface="+mn-ea"/>
                <a:cs typeface="+mn-cs"/>
              </a:rPr>
              <a:t> appropriée, appliquez une fine couche de crème Nutri-Contour sur le contour des lèvres et des yeux - une quantité de la taille d'un petit pois par zone. Massez doucement pour faire pénétrer la crème dans la peau. Insistez sur les pattes d'oie.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Utilisation en salle de soins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Conseils </a:t>
            </a:r>
          </a:p>
          <a:p>
            <a:r>
              <a:rPr lang="fr-FR" sz="1200" kern="1200" dirty="0">
                <a:solidFill>
                  <a:schemeClr val="tx1"/>
                </a:solidFill>
                <a:effectLst/>
                <a:latin typeface="+mn-lt"/>
                <a:ea typeface="+mn-ea"/>
                <a:cs typeface="+mn-cs"/>
              </a:rPr>
              <a:t>Vos lèvres sont sèches et gercées ? Appliquez Nutri-Contour en couche épaisse le soir. Un geste simple pour rendre vos lèvres douces, naturellement ! Avantages du produit2 en 1 : yeux et lèvres</a:t>
            </a:r>
          </a:p>
          <a:p>
            <a:r>
              <a:rPr lang="fr-FR" sz="1200" kern="1200" dirty="0">
                <a:solidFill>
                  <a:schemeClr val="tx1"/>
                </a:solidFill>
                <a:effectLst/>
                <a:latin typeface="+mn-lt"/>
                <a:ea typeface="+mn-ea"/>
                <a:cs typeface="+mn-cs"/>
              </a:rPr>
              <a:t>Triple usage : quotidien, baume SOS lèvres gercées, masque de sommeil98% ION, dont 21% d'origine biologique (camomille, glycérine et huile d'olive) )= formule propre &amp; naturelle</a:t>
            </a:r>
          </a:p>
          <a:p>
            <a:r>
              <a:rPr lang="fr-FR" sz="1200" kern="1200" dirty="0">
                <a:solidFill>
                  <a:schemeClr val="tx1"/>
                </a:solidFill>
                <a:effectLst/>
                <a:latin typeface="+mn-lt"/>
                <a:ea typeface="+mn-ea"/>
                <a:cs typeface="+mn-cs"/>
              </a:rPr>
              <a:t>Nourrit, hydrate et lisse le contour des yeux et des lèvres Prévient les rides et ridules</a:t>
            </a:r>
          </a:p>
          <a:p>
            <a:r>
              <a:rPr lang="fr-FR" sz="1200" kern="1200" dirty="0">
                <a:solidFill>
                  <a:schemeClr val="tx1"/>
                </a:solidFill>
                <a:effectLst/>
                <a:latin typeface="+mn-lt"/>
                <a:ea typeface="+mn-ea"/>
                <a:cs typeface="+mn-cs"/>
              </a:rPr>
              <a:t>Texture crémeuse qui pénètre rapidement</a:t>
            </a:r>
            <a:endParaRPr lang="fr-FR" b="0" baseline="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10</a:t>
            </a:fld>
            <a:endParaRPr lang="fr-FR"/>
          </a:p>
        </p:txBody>
      </p:sp>
    </p:spTree>
    <p:extLst>
      <p:ext uri="{BB962C8B-B14F-4D97-AF65-F5344CB8AC3E}">
        <p14:creationId xmlns:p14="http://schemas.microsoft.com/office/powerpoint/2010/main" val="201793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043488" y="566738"/>
            <a:ext cx="5040312" cy="2836862"/>
          </a:xfrm>
        </p:spPr>
      </p:sp>
      <p:sp>
        <p:nvSpPr>
          <p:cNvPr id="3" name="Espace réservé des commentaires 2"/>
          <p:cNvSpPr>
            <a:spLocks noGrp="1"/>
          </p:cNvSpPr>
          <p:nvPr>
            <p:ph type="body" idx="1"/>
          </p:nvPr>
        </p:nvSpPr>
        <p:spPr/>
        <p:txBody>
          <a:bodyPr>
            <a:normAutofit fontScale="55000" lnSpcReduction="20000"/>
          </a:bodyPr>
          <a:lstStyle/>
          <a:p>
            <a:r>
              <a:rPr lang="fr-FR" sz="1200" i="0" kern="1200" baseline="0" dirty="0">
                <a:solidFill>
                  <a:schemeClr val="tx1"/>
                </a:solidFill>
                <a:effectLst/>
                <a:latin typeface="+mn-lt"/>
                <a:ea typeface="+mn-ea"/>
                <a:cs typeface="+mn-cs"/>
              </a:rPr>
              <a:t>ALPHA-CONTOUR</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Descriptif</a:t>
            </a:r>
          </a:p>
          <a:p>
            <a:r>
              <a:rPr lang="fr-FR" sz="1200" b="0" i="0" kern="1200" dirty="0">
                <a:solidFill>
                  <a:schemeClr val="tx1"/>
                </a:solidFill>
                <a:effectLst/>
                <a:latin typeface="+mn-lt"/>
                <a:ea typeface="+mn-ea"/>
                <a:cs typeface="+mn-cs"/>
              </a:rPr>
              <a:t>Ce gel rénovateur 2 en 1, aux acides de fruits précisément dosés, hydrate le contour des yeux et des lèvres. Alpha-Contour apporte une agréable sensation de fraîcheur, agit en douceur sur le renouvellement cellulaire et lisse visiblement les rides et ridules. Le contour des yeux est comme lifté. Le regard se fait plus jeune et plus vif.</a:t>
            </a:r>
            <a:endParaRPr lang="fr-FR" sz="1200" i="0" u="sng" kern="1200" dirty="0">
              <a:solidFill>
                <a:schemeClr val="tx1"/>
              </a:solidFill>
              <a:effectLst/>
              <a:latin typeface="+mn-lt"/>
              <a:ea typeface="+mn-ea"/>
              <a:cs typeface="+mn-cs"/>
            </a:endParaRP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entury Gothic" panose="020B0502020202020204" pitchFamily="34" charset="0"/>
              </a:rPr>
              <a:t>Soin yeux &amp; lèvres </a:t>
            </a:r>
            <a:r>
              <a:rPr lang="fr-FR" sz="1200" dirty="0" err="1">
                <a:solidFill>
                  <a:prstClr val="black"/>
                </a:solidFill>
                <a:latin typeface="Century Gothic" panose="020B0502020202020204" pitchFamily="34" charset="0"/>
              </a:rPr>
              <a:t>anti-rides</a:t>
            </a:r>
            <a:r>
              <a:rPr lang="fr-FR" sz="1200" dirty="0">
                <a:solidFill>
                  <a:prstClr val="black"/>
                </a:solidFill>
                <a:latin typeface="Century Gothic" panose="020B0502020202020204" pitchFamily="34" charset="0"/>
              </a:rPr>
              <a:t> rénovateur</a:t>
            </a:r>
          </a:p>
          <a:p>
            <a:endParaRPr lang="fr-FR" sz="1200" i="0" u="sng" kern="1200" dirty="0">
              <a:solidFill>
                <a:schemeClr val="tx1"/>
              </a:solidFill>
              <a:effectLst/>
              <a:latin typeface="+mn-lt"/>
              <a:ea typeface="+mn-ea"/>
              <a:cs typeface="+mn-cs"/>
            </a:endParaRPr>
          </a:p>
          <a:p>
            <a:r>
              <a:rPr lang="fr-FR" sz="1200" i="0" u="sng" kern="1200" dirty="0">
                <a:solidFill>
                  <a:schemeClr val="tx1"/>
                </a:solidFill>
                <a:effectLst/>
                <a:latin typeface="+mn-lt"/>
                <a:ea typeface="+mn-ea"/>
                <a:cs typeface="+mn-cs"/>
              </a:rPr>
              <a:t>Pour qui </a:t>
            </a:r>
            <a:r>
              <a:rPr lang="fr-FR" sz="1200" i="0" u="sng" kern="1200" baseline="0" dirty="0">
                <a:solidFill>
                  <a:schemeClr val="tx1"/>
                </a:solidFill>
                <a:effectLst/>
                <a:latin typeface="+mn-lt"/>
                <a:ea typeface="+mn-ea"/>
                <a:cs typeface="+mn-cs"/>
              </a:rPr>
              <a:t>?</a:t>
            </a:r>
          </a:p>
          <a:p>
            <a:r>
              <a:rPr lang="fr-FR" sz="1200" dirty="0">
                <a:solidFill>
                  <a:prstClr val="black"/>
                </a:solidFill>
                <a:latin typeface="Century Gothic" panose="020B0502020202020204" pitchFamily="34" charset="0"/>
              </a:rPr>
              <a:t>Tous types de peaux</a:t>
            </a:r>
          </a:p>
          <a:p>
            <a:r>
              <a:rPr lang="fr-FR" sz="1200" dirty="0">
                <a:solidFill>
                  <a:prstClr val="black"/>
                </a:solidFill>
                <a:latin typeface="Century Gothic" panose="020B0502020202020204" pitchFamily="34" charset="0"/>
              </a:rPr>
              <a:t>Tous âges</a:t>
            </a:r>
          </a:p>
          <a:p>
            <a:endParaRPr lang="fr-FR" sz="1200" dirty="0">
              <a:solidFill>
                <a:prstClr val="black"/>
              </a:solidFill>
              <a:latin typeface="Century Gothic" panose="020B0502020202020204" pitchFamily="34" charset="0"/>
            </a:endParaRPr>
          </a:p>
          <a:p>
            <a:r>
              <a:rPr lang="fr-FR" sz="1200" dirty="0">
                <a:solidFill>
                  <a:prstClr val="black"/>
                </a:solidFill>
                <a:latin typeface="Century Gothic" panose="020B0502020202020204" pitchFamily="34" charset="0"/>
              </a:rPr>
              <a:t>« J’ai des rides au niveau de la patte d’oie »</a:t>
            </a:r>
          </a:p>
          <a:p>
            <a:r>
              <a:rPr lang="fr-FR" sz="1200" dirty="0">
                <a:solidFill>
                  <a:prstClr val="black"/>
                </a:solidFill>
                <a:latin typeface="Century Gothic" panose="020B0502020202020204" pitchFamily="34" charset="0"/>
              </a:rPr>
              <a:t>« J’ai le contour des yeux déshydraté et inconfortable »</a:t>
            </a:r>
          </a:p>
          <a:p>
            <a:endParaRPr lang="fr-FR" sz="1200" i="0"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Ingrédients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AHA :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anti-rides</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Acide hyaluronique : hydratant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r>
              <a:rPr lang="fr-FR" sz="1200" i="0" u="sng" kern="1200" dirty="0">
                <a:solidFill>
                  <a:schemeClr val="tx1"/>
                </a:solidFill>
                <a:effectLst/>
                <a:latin typeface="+mn-lt"/>
                <a:ea typeface="+mn-ea"/>
                <a:cs typeface="+mn-cs"/>
              </a:rPr>
              <a:t>Utilisation à domicile </a:t>
            </a:r>
          </a:p>
          <a:p>
            <a:r>
              <a:rPr lang="fr-FR" sz="1200" b="0" i="0" u="none" strike="noStrike" kern="1200" dirty="0">
                <a:solidFill>
                  <a:schemeClr val="tx1"/>
                </a:solidFill>
                <a:effectLst/>
                <a:latin typeface="+mn-lt"/>
                <a:ea typeface="+mn-ea"/>
                <a:cs typeface="+mn-cs"/>
              </a:rPr>
              <a:t>Démaquiller et nettoyer soigneusement votre visage puis </a:t>
            </a:r>
            <a:r>
              <a:rPr lang="fr-FR" sz="1200" b="0" i="0" u="none" strike="noStrike" kern="1200" dirty="0" err="1">
                <a:solidFill>
                  <a:schemeClr val="tx1"/>
                </a:solidFill>
                <a:effectLst/>
                <a:latin typeface="+mn-lt"/>
                <a:ea typeface="+mn-ea"/>
                <a:cs typeface="+mn-cs"/>
              </a:rPr>
              <a:t>brumiser</a:t>
            </a:r>
            <a:r>
              <a:rPr lang="fr-FR" sz="1200" b="0" i="0" u="none" strike="noStrike" kern="1200" dirty="0">
                <a:solidFill>
                  <a:schemeClr val="tx1"/>
                </a:solidFill>
                <a:effectLst/>
                <a:latin typeface="+mn-lt"/>
                <a:ea typeface="+mn-ea"/>
                <a:cs typeface="+mn-cs"/>
              </a:rPr>
              <a:t> la Lotion Yon-Ka adaptée à votre type de peau. Matin et/ou soir, appliquez le gel Alpha-Contour en couche fine sur le contour des yeux et des lèvres. Le faire pénétrer par effleurages et de légers tapotements et pincements. Pour un effet optimal, Alpha-Contour peut être posé en masque. L'appliquez en couche épaisse, une à deux fois par semaine. Laissez agir 15 minutes puis faites pénétrer l'excédent par effleurages et de légers pincements. Si nécessaire, rincez à l'eau fraîche et réappliquez le produit en couche fine.</a:t>
            </a:r>
            <a:endParaRPr lang="fr-FR" sz="1200" i="0" u="sng" kern="1200" dirty="0">
              <a:solidFill>
                <a:schemeClr val="tx1"/>
              </a:solidFill>
              <a:effectLst/>
              <a:latin typeface="+mn-lt"/>
              <a:ea typeface="+mn-ea"/>
              <a:cs typeface="+mn-cs"/>
            </a:endParaRPr>
          </a:p>
          <a:p>
            <a:endParaRPr lang="fr-FR" sz="1200" i="0" u="sng" kern="1200" dirty="0">
              <a:solidFill>
                <a:schemeClr val="tx1"/>
              </a:solidFill>
              <a:effectLst/>
              <a:latin typeface="+mn-lt"/>
              <a:ea typeface="+mn-ea"/>
              <a:cs typeface="+mn-cs"/>
            </a:endParaRPr>
          </a:p>
          <a:p>
            <a:r>
              <a:rPr lang="fr-FR" sz="1200" b="0" i="0" u="sng" strike="noStrike" kern="1200" dirty="0">
                <a:solidFill>
                  <a:schemeClr val="tx1"/>
                </a:solidFill>
                <a:effectLst/>
                <a:latin typeface="+mn-lt"/>
                <a:ea typeface="+mn-ea"/>
                <a:cs typeface="+mn-cs"/>
              </a:rPr>
              <a:t>Tips</a:t>
            </a:r>
            <a:r>
              <a:rPr lang="fr-FR" sz="1200" b="0" i="0" u="none" strike="noStrike" kern="1200" baseline="0" dirty="0">
                <a:solidFill>
                  <a:schemeClr val="tx1"/>
                </a:solidFill>
                <a:effectLst/>
                <a:latin typeface="+mn-lt"/>
                <a:ea typeface="+mn-ea"/>
                <a:cs typeface="+mn-cs"/>
              </a:rPr>
              <a:t> </a:t>
            </a:r>
          </a:p>
          <a:p>
            <a:r>
              <a:rPr lang="fr-FR" sz="1200" b="0" i="0" u="none" strike="noStrike" kern="1200" dirty="0">
                <a:solidFill>
                  <a:schemeClr val="tx1"/>
                </a:solidFill>
                <a:effectLst/>
                <a:latin typeface="+mn-lt"/>
                <a:ea typeface="+mn-ea"/>
                <a:cs typeface="+mn-cs"/>
              </a:rPr>
              <a:t>Pour une action énergétique et une meilleure détente, recourez au Quartz de massage selon le protocole décrit et la vidéo en ligne.</a:t>
            </a:r>
            <a:endParaRPr lang="fr-FR" sz="1200" b="0" i="0" u="none" strike="noStrike" kern="1200" baseline="0" dirty="0">
              <a:solidFill>
                <a:schemeClr val="tx1"/>
              </a:solidFill>
              <a:effectLst/>
              <a:latin typeface="+mn-lt"/>
              <a:ea typeface="+mn-ea"/>
              <a:cs typeface="+mn-cs"/>
            </a:endParaRPr>
          </a:p>
          <a:p>
            <a:endParaRPr lang="fr-FR" sz="1200" b="0" i="0" u="none" strike="noStrike" kern="1200" baseline="0" dirty="0">
              <a:solidFill>
                <a:schemeClr val="tx1"/>
              </a:solidFill>
              <a:effectLst/>
              <a:latin typeface="+mn-lt"/>
              <a:ea typeface="+mn-ea"/>
              <a:cs typeface="+mn-cs"/>
            </a:endParaRPr>
          </a:p>
          <a:p>
            <a:r>
              <a:rPr lang="fr-FR" sz="1200" b="0" i="0" u="sng" kern="1200" dirty="0">
                <a:solidFill>
                  <a:schemeClr val="tx1"/>
                </a:solidFill>
                <a:effectLst/>
                <a:latin typeface="+mn-lt"/>
                <a:ea typeface="+mn-ea"/>
                <a:cs typeface="+mn-cs"/>
              </a:rPr>
              <a:t>Les + produits</a:t>
            </a:r>
          </a:p>
          <a:p>
            <a:pPr marL="171450" indent="-171450">
              <a:buFontTx/>
              <a:buChar char="-"/>
            </a:pPr>
            <a:r>
              <a:rPr lang="fr-FR" sz="1200" b="0" i="0" u="none" strike="noStrike" kern="1200" dirty="0">
                <a:solidFill>
                  <a:schemeClr val="tx1"/>
                </a:solidFill>
                <a:effectLst/>
                <a:latin typeface="+mn-lt"/>
                <a:ea typeface="+mn-ea"/>
                <a:cs typeface="+mn-cs"/>
              </a:rPr>
              <a:t>Contient 96% d’ingrédients d’origine naturelle </a:t>
            </a:r>
          </a:p>
          <a:p>
            <a:pPr marL="171450" indent="-171450">
              <a:buFontTx/>
              <a:buChar char="-"/>
            </a:pPr>
            <a:r>
              <a:rPr lang="fr-FR" sz="1200" b="0" i="0" u="none" strike="noStrike" kern="1200" dirty="0">
                <a:solidFill>
                  <a:schemeClr val="tx1"/>
                </a:solidFill>
                <a:effectLst/>
                <a:latin typeface="+mn-lt"/>
                <a:ea typeface="+mn-ea"/>
                <a:cs typeface="+mn-cs"/>
              </a:rPr>
              <a:t>2 en 1 : yeux &amp; lèvres</a:t>
            </a:r>
          </a:p>
          <a:p>
            <a:pPr marL="171450" indent="-171450">
              <a:buFontTx/>
              <a:buChar char="-"/>
            </a:pPr>
            <a:r>
              <a:rPr lang="fr-FR" sz="1200" b="0" i="0" u="none" strike="noStrike" kern="1200" dirty="0">
                <a:solidFill>
                  <a:schemeClr val="tx1"/>
                </a:solidFill>
                <a:effectLst/>
                <a:latin typeface="+mn-lt"/>
                <a:ea typeface="+mn-ea"/>
                <a:cs typeface="+mn-cs"/>
              </a:rPr>
              <a:t>Double</a:t>
            </a:r>
            <a:r>
              <a:rPr lang="fr-FR" sz="1200" b="0" i="0" u="none" strike="noStrike" kern="1200" baseline="0" dirty="0">
                <a:solidFill>
                  <a:schemeClr val="tx1"/>
                </a:solidFill>
                <a:effectLst/>
                <a:latin typeface="+mn-lt"/>
                <a:ea typeface="+mn-ea"/>
                <a:cs typeface="+mn-cs"/>
              </a:rPr>
              <a:t> utilisation : quotidienne &amp; masque</a:t>
            </a:r>
            <a:endParaRPr lang="fr-FR" sz="1200" b="0" i="0" u="none" strike="noStrike" kern="1200" dirty="0">
              <a:solidFill>
                <a:schemeClr val="tx1"/>
              </a:solidFill>
              <a:effectLst/>
              <a:latin typeface="+mn-lt"/>
              <a:ea typeface="+mn-ea"/>
              <a:cs typeface="+mn-cs"/>
            </a:endParaRPr>
          </a:p>
          <a:p>
            <a:pPr marL="171450" indent="-171450">
              <a:buFontTx/>
              <a:buChar char="-"/>
            </a:pPr>
            <a:r>
              <a:rPr lang="fr-FR" sz="1200" b="0" i="0" u="none" strike="noStrike" kern="1200" dirty="0">
                <a:solidFill>
                  <a:schemeClr val="tx1"/>
                </a:solidFill>
                <a:effectLst/>
                <a:latin typeface="+mn-lt"/>
                <a:ea typeface="+mn-ea"/>
                <a:cs typeface="+mn-cs"/>
              </a:rPr>
              <a:t>Lisse les rides et ridules du contour des yeux et des lèvres </a:t>
            </a:r>
          </a:p>
          <a:p>
            <a:pPr marL="171450" indent="-171450">
              <a:buFontTx/>
              <a:buChar char="-"/>
            </a:pPr>
            <a:r>
              <a:rPr lang="fr-FR" sz="1200" b="0" i="0" u="none" strike="noStrike" kern="1200" dirty="0">
                <a:solidFill>
                  <a:schemeClr val="tx1"/>
                </a:solidFill>
                <a:effectLst/>
                <a:latin typeface="+mn-lt"/>
                <a:ea typeface="+mn-ea"/>
                <a:cs typeface="+mn-cs"/>
              </a:rPr>
              <a:t>Procure une agréable sensation de fraîcheur </a:t>
            </a:r>
          </a:p>
          <a:p>
            <a:pPr marL="171450" indent="-171450">
              <a:buFontTx/>
              <a:buChar char="-"/>
            </a:pPr>
            <a:r>
              <a:rPr lang="fr-FR" sz="1200" b="0" i="0" u="none" strike="noStrike" kern="1200" dirty="0">
                <a:solidFill>
                  <a:schemeClr val="tx1"/>
                </a:solidFill>
                <a:effectLst/>
                <a:latin typeface="+mn-lt"/>
                <a:ea typeface="+mn-ea"/>
                <a:cs typeface="+mn-cs"/>
              </a:rPr>
              <a:t>Le regard est visiblement rajeuni</a:t>
            </a:r>
            <a:endParaRPr lang="fr-FR" sz="1200" b="0" i="0" u="sng" kern="1200" baseline="0" dirty="0">
              <a:solidFill>
                <a:schemeClr val="tx1"/>
              </a:solidFill>
              <a:effectLst/>
              <a:latin typeface="+mn-lt"/>
              <a:ea typeface="+mn-ea"/>
              <a:cs typeface="+mn-cs"/>
            </a:endParaRPr>
          </a:p>
          <a:p>
            <a:pPr marL="158750" indent="0" rtl="0" eaLnBrk="1" fontAlgn="auto" latinLnBrk="0" hangingPunct="1">
              <a:buNone/>
            </a:pPr>
            <a:endParaRPr lang="fr-FR" sz="1200" b="0" i="0" u="none" strike="noStrike" cap="none" baseline="0" dirty="0">
              <a:solidFill>
                <a:srgbClr val="000000"/>
              </a:solidFill>
              <a:effectLst/>
              <a:latin typeface="Arial"/>
              <a:ea typeface="Arial"/>
              <a:cs typeface="Arial"/>
              <a:sym typeface="Arial"/>
            </a:endParaRPr>
          </a:p>
          <a:p>
            <a:pPr marL="158750" indent="0">
              <a:buNone/>
            </a:pPr>
            <a:endParaRPr lang="fr-FR" b="0" baseline="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11</a:t>
            </a:fld>
            <a:endParaRPr lang="fr-FR"/>
          </a:p>
        </p:txBody>
      </p:sp>
    </p:spTree>
    <p:extLst>
      <p:ext uri="{BB962C8B-B14F-4D97-AF65-F5344CB8AC3E}">
        <p14:creationId xmlns:p14="http://schemas.microsoft.com/office/powerpoint/2010/main" val="1980896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7E4B6-0C47-4FEC-A1A0-9F0AF8CBE0A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6971ADA-04FF-4724-8617-A557C611C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FDCBD1C-3380-439E-B698-4306E017A3D3}"/>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C6246243-DA9E-4FEB-B31A-46F2565792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2C1572-A0B0-4FB1-9D35-56FDC8D67859}"/>
              </a:ext>
            </a:extLst>
          </p:cNvPr>
          <p:cNvSpPr>
            <a:spLocks noGrp="1"/>
          </p:cNvSpPr>
          <p:nvPr>
            <p:ph type="sldNum" sz="quarter" idx="12"/>
          </p:nvPr>
        </p:nvSpPr>
        <p:spPr/>
        <p:txBody>
          <a:bodyPr/>
          <a:lstStyle/>
          <a:p>
            <a:fld id="{ABF4E561-622C-40C4-94E7-477475E15E20}" type="slidenum">
              <a:rPr lang="fr-FR" smtClean="0"/>
              <a:t>‹N°›</a:t>
            </a:fld>
            <a:endParaRPr lang="fr-FR"/>
          </a:p>
        </p:txBody>
      </p:sp>
      <p:pic>
        <p:nvPicPr>
          <p:cNvPr id="9" name="Image 8" descr="Une image contenant Rectangle, blanc, capture d’écran&#10;&#10;Description générée automatiquement">
            <a:extLst>
              <a:ext uri="{FF2B5EF4-FFF2-40B4-BE49-F238E27FC236}">
                <a16:creationId xmlns:a16="http://schemas.microsoft.com/office/drawing/2014/main" id="{B5AA13E3-0227-438A-9132-B98580A2D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994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29294-F177-45D8-B40F-A14C5538A3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FBC879F-EB98-4A01-811F-14E34F2DBD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733A9C5-6A83-4ACF-B540-D45D3DD7C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0A1A65-686A-463D-8C26-E9E989979E3C}"/>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6" name="Espace réservé du pied de page 5">
            <a:extLst>
              <a:ext uri="{FF2B5EF4-FFF2-40B4-BE49-F238E27FC236}">
                <a16:creationId xmlns:a16="http://schemas.microsoft.com/office/drawing/2014/main" id="{BC483073-14BA-4D14-852C-B03C8D34EC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87F36A-6AE7-49B6-999C-1F2A30419DCC}"/>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417111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9C2F1-6A45-4A29-854B-DA73BD988F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0FE71FE-2ED2-4D68-84EB-B9217F9276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C4BF87-C08C-4302-ABBC-1ADD8FB83455}"/>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0CF64320-B9A2-4400-8A93-0231701F24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87803F-1DD8-4BCF-B27D-386C2C135F39}"/>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205321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B26FA5-53AC-474B-A46D-27B4AFC1752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563C13-85FA-4359-81A5-11384CDC5B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84A96D-DBE2-4E17-8D83-BB625CFCE6D9}"/>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8707C7FF-48AF-4708-9F79-601DFAF24A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F72BA3-B259-4CD8-B85D-0F14ED2E6AF4}"/>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194468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87413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21480B-482F-7030-8B4C-8CF8AC354BD6}"/>
              </a:ext>
            </a:extLst>
          </p:cNvPr>
          <p:cNvSpPr/>
          <p:nvPr userDrawn="1"/>
        </p:nvSpPr>
        <p:spPr>
          <a:xfrm>
            <a:off x="0" y="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 name="Rectangle 2">
            <a:extLst>
              <a:ext uri="{FF2B5EF4-FFF2-40B4-BE49-F238E27FC236}">
                <a16:creationId xmlns:a16="http://schemas.microsoft.com/office/drawing/2014/main" id="{0FA584BC-85A3-1002-A60B-BCBAFDF5FAFD}"/>
              </a:ext>
            </a:extLst>
          </p:cNvPr>
          <p:cNvSpPr/>
          <p:nvPr userDrawn="1"/>
        </p:nvSpPr>
        <p:spPr>
          <a:xfrm>
            <a:off x="0" y="670560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4" name="Rectangle 3">
            <a:extLst>
              <a:ext uri="{FF2B5EF4-FFF2-40B4-BE49-F238E27FC236}">
                <a16:creationId xmlns:a16="http://schemas.microsoft.com/office/drawing/2014/main" id="{0B9AC924-190B-01C9-FE9A-0725DC51F5F4}"/>
              </a:ext>
            </a:extLst>
          </p:cNvPr>
          <p:cNvSpPr/>
          <p:nvPr userDrawn="1"/>
        </p:nvSpPr>
        <p:spPr>
          <a:xfrm rot="5400000">
            <a:off x="-3269673" y="32696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Rectangle 4">
            <a:extLst>
              <a:ext uri="{FF2B5EF4-FFF2-40B4-BE49-F238E27FC236}">
                <a16:creationId xmlns:a16="http://schemas.microsoft.com/office/drawing/2014/main" id="{7B9C02C4-5F7A-958E-D814-1F18C95E9A19}"/>
              </a:ext>
            </a:extLst>
          </p:cNvPr>
          <p:cNvSpPr/>
          <p:nvPr userDrawn="1"/>
        </p:nvSpPr>
        <p:spPr>
          <a:xfrm rot="5400000">
            <a:off x="8756073" y="34220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1" name="Image 10" descr="Une image contenant texte, capture d’écran, Rectangle&#10;&#10;Description générée automatiquement">
            <a:extLst>
              <a:ext uri="{FF2B5EF4-FFF2-40B4-BE49-F238E27FC236}">
                <a16:creationId xmlns:a16="http://schemas.microsoft.com/office/drawing/2014/main" id="{B25A7A78-64FF-4C4F-930F-040C41B20E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04717" y="5267599"/>
            <a:ext cx="1421028" cy="1433384"/>
          </a:xfrm>
          <a:prstGeom prst="rect">
            <a:avLst/>
          </a:prstGeom>
        </p:spPr>
      </p:pic>
      <p:pic>
        <p:nvPicPr>
          <p:cNvPr id="12" name="Image 11" descr="Une image contenant texte, capture d’écran, Rectangle&#10;&#10;Description générée automatiquement">
            <a:extLst>
              <a:ext uri="{FF2B5EF4-FFF2-40B4-BE49-F238E27FC236}">
                <a16:creationId xmlns:a16="http://schemas.microsoft.com/office/drawing/2014/main" id="{C928E685-F9E4-4B3B-A14D-C42D4E7525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9090" y="266211"/>
            <a:ext cx="1099751" cy="902043"/>
          </a:xfrm>
          <a:prstGeom prst="rect">
            <a:avLst/>
          </a:prstGeom>
        </p:spPr>
      </p:pic>
    </p:spTree>
    <p:extLst>
      <p:ext uri="{BB962C8B-B14F-4D97-AF65-F5344CB8AC3E}">
        <p14:creationId xmlns:p14="http://schemas.microsoft.com/office/powerpoint/2010/main" val="304409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court + Texte">
    <p:spTree>
      <p:nvGrpSpPr>
        <p:cNvPr id="1" name=""/>
        <p:cNvGrpSpPr/>
        <p:nvPr/>
      </p:nvGrpSpPr>
      <p:grpSpPr>
        <a:xfrm>
          <a:off x="0" y="0"/>
          <a:ext cx="0" cy="0"/>
          <a:chOff x="0" y="0"/>
          <a:chExt cx="0" cy="0"/>
        </a:xfrm>
      </p:grpSpPr>
      <p:pic>
        <p:nvPicPr>
          <p:cNvPr id="9" name="Image 8" descr="Une image contenant texte, conception&#10;&#10;Description générée automatiquement">
            <a:extLst>
              <a:ext uri="{FF2B5EF4-FFF2-40B4-BE49-F238E27FC236}">
                <a16:creationId xmlns:a16="http://schemas.microsoft.com/office/drawing/2014/main" id="{539B6268-78A2-45DE-AAC1-FDC98EDE1A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06059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Image 5" descr="Une image contenant Rectangle, blanc, capture d’écran&#10;&#10;Description générée automatiquement">
            <a:extLst>
              <a:ext uri="{FF2B5EF4-FFF2-40B4-BE49-F238E27FC236}">
                <a16:creationId xmlns:a16="http://schemas.microsoft.com/office/drawing/2014/main" id="{B63D9E8A-8D45-474B-8D1B-3941DB33BC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 6">
            <a:extLst>
              <a:ext uri="{FF2B5EF4-FFF2-40B4-BE49-F238E27FC236}">
                <a16:creationId xmlns:a16="http://schemas.microsoft.com/office/drawing/2014/main" id="{18C23333-610F-4737-B966-68043FE134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94" y="255181"/>
            <a:ext cx="682759" cy="588936"/>
          </a:xfrm>
          <a:prstGeom prst="rect">
            <a:avLst/>
          </a:prstGeom>
        </p:spPr>
      </p:pic>
    </p:spTree>
    <p:extLst>
      <p:ext uri="{BB962C8B-B14F-4D97-AF65-F5344CB8AC3E}">
        <p14:creationId xmlns:p14="http://schemas.microsoft.com/office/powerpoint/2010/main" val="414251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AF9D7-EBAD-40B0-9AFD-4636F31741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4C6A624-6B5A-4478-B9EE-9EED29EB844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97A5F1-7BF6-4C5A-9C44-07D91E70F1D7}"/>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A7571D47-5E99-40BC-9966-9F13AFA579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7E1BCC-D89C-4CDB-85A2-C6E292BB5BA1}"/>
              </a:ext>
            </a:extLst>
          </p:cNvPr>
          <p:cNvSpPr>
            <a:spLocks noGrp="1"/>
          </p:cNvSpPr>
          <p:nvPr>
            <p:ph type="sldNum" sz="quarter" idx="12"/>
          </p:nvPr>
        </p:nvSpPr>
        <p:spPr/>
        <p:txBody>
          <a:bodyPr/>
          <a:lstStyle/>
          <a:p>
            <a:fld id="{ABF4E561-622C-40C4-94E7-477475E15E20}" type="slidenum">
              <a:rPr lang="fr-FR" smtClean="0"/>
              <a:t>‹N°›</a:t>
            </a:fld>
            <a:endParaRPr lang="fr-FR"/>
          </a:p>
        </p:txBody>
      </p:sp>
      <p:pic>
        <p:nvPicPr>
          <p:cNvPr id="9" name="Image 8">
            <a:extLst>
              <a:ext uri="{FF2B5EF4-FFF2-40B4-BE49-F238E27FC236}">
                <a16:creationId xmlns:a16="http://schemas.microsoft.com/office/drawing/2014/main" id="{48AFDDE2-265B-4C59-985E-0256D3B260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64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971A5-176C-4F34-8715-EC6F1022DEF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162B7FA-923D-4BEC-A89D-578741909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DD1233B-2AEC-4556-AB89-293A4ECFFBCE}"/>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FCEBC3C6-C6BE-47F0-A9CA-2FCCD656B4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4B06C8-05E1-4602-AEF4-119E65721869}"/>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22771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B12D4-DE8D-428E-BBD2-E671A96CBF9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F5C4E6-94B3-4F5B-A816-EF3A06F8B59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37E3BC-153F-4D41-BB04-6921A2F866F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8CC752F-E043-45B4-B9DE-492C24CE147E}"/>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6" name="Espace réservé du pied de page 5">
            <a:extLst>
              <a:ext uri="{FF2B5EF4-FFF2-40B4-BE49-F238E27FC236}">
                <a16:creationId xmlns:a16="http://schemas.microsoft.com/office/drawing/2014/main" id="{D09F82FD-A038-4A29-87D0-A03429BECE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C122F1-CF38-4195-937E-F66D7470854B}"/>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193650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CEA84F-3140-4507-8273-E922707B1EE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6B5CFE-EF1C-4AD8-90DE-57DBB50A0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61817F-0A4C-4881-98F5-F6E6BA5BC3C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82F715B-C102-4F30-BCEF-FBE889E51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F29116C-30ED-48ED-8D9F-7B6C074893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A385A69-CAE4-46AD-9AF4-82868A704854}"/>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8" name="Espace réservé du pied de page 7">
            <a:extLst>
              <a:ext uri="{FF2B5EF4-FFF2-40B4-BE49-F238E27FC236}">
                <a16:creationId xmlns:a16="http://schemas.microsoft.com/office/drawing/2014/main" id="{CB8F0AD8-7043-4FFF-AB0F-3BB8407F4A0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A81C0EF-F050-4B67-967F-3AA82767DD42}"/>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234959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645B0-2BD8-447A-B882-9FF61BDA235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B1F2F8C-E047-4FEB-B57A-2C1FCDD7202C}"/>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4" name="Espace réservé du pied de page 3">
            <a:extLst>
              <a:ext uri="{FF2B5EF4-FFF2-40B4-BE49-F238E27FC236}">
                <a16:creationId xmlns:a16="http://schemas.microsoft.com/office/drawing/2014/main" id="{3CED7391-53C9-4E89-A20B-FA389DE85FF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091CCD-EB0E-4AC8-8FDD-A999ACF54194}"/>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365652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679D6C-33FE-4419-9D62-9C3B8584E8E3}"/>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3" name="Espace réservé du pied de page 2">
            <a:extLst>
              <a:ext uri="{FF2B5EF4-FFF2-40B4-BE49-F238E27FC236}">
                <a16:creationId xmlns:a16="http://schemas.microsoft.com/office/drawing/2014/main" id="{26DB6C2E-E2FA-4E13-A9C0-00A57F3B1F9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05588DA-9FF2-4C3C-938D-A989D962C5EC}"/>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264594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7FC0C-BC0F-4462-A65E-96E18415879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531F05-DD0F-42EC-81CA-45C5DFDE16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1104F89-1109-4904-BFD2-791349D8B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1594FE7-DA15-42DE-BDA3-C9729EA1420F}"/>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6" name="Espace réservé du pied de page 5">
            <a:extLst>
              <a:ext uri="{FF2B5EF4-FFF2-40B4-BE49-F238E27FC236}">
                <a16:creationId xmlns:a16="http://schemas.microsoft.com/office/drawing/2014/main" id="{C5D57706-8B8E-493D-9468-33C6993F5B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26245E-73F3-4F7F-9DF9-2D19427ED02D}"/>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376331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B2336A-17C2-4316-ADAC-481233381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8F5199B-20B8-48E0-8D0E-DAD143515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F42091-CDEB-4822-986E-674E51D421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BE19C831-28C1-490B-83A4-965BCE80E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E2F5DCC-3654-4272-97E6-35CE5B8E10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4E561-622C-40C4-94E7-477475E15E20}" type="slidenum">
              <a:rPr lang="fr-FR" smtClean="0"/>
              <a:t>‹N°›</a:t>
            </a:fld>
            <a:endParaRPr lang="fr-FR"/>
          </a:p>
        </p:txBody>
      </p:sp>
    </p:spTree>
    <p:extLst>
      <p:ext uri="{BB962C8B-B14F-4D97-AF65-F5344CB8AC3E}">
        <p14:creationId xmlns:p14="http://schemas.microsoft.com/office/powerpoint/2010/main" val="25363352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5.png"/><Relationship Id="rId3" Type="http://schemas.openxmlformats.org/officeDocument/2006/relationships/image" Target="../media/image39.png"/><Relationship Id="rId7" Type="http://schemas.microsoft.com/office/2007/relationships/hdphoto" Target="../media/hdphoto3.wdp"/><Relationship Id="rId12"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jpg"/><Relationship Id="rId5" Type="http://schemas.openxmlformats.org/officeDocument/2006/relationships/image" Target="../media/image41.png"/><Relationship Id="rId10" Type="http://schemas.openxmlformats.org/officeDocument/2006/relationships/image" Target="../media/image31.png"/><Relationship Id="rId4" Type="http://schemas.openxmlformats.org/officeDocument/2006/relationships/image" Target="../media/image40.png"/><Relationship Id="rId9" Type="http://schemas.openxmlformats.org/officeDocument/2006/relationships/image" Target="../media/image42.pn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0.png"/><Relationship Id="rId11" Type="http://schemas.microsoft.com/office/2007/relationships/hdphoto" Target="../media/hdphoto3.wdp"/><Relationship Id="rId5" Type="http://schemas.openxmlformats.org/officeDocument/2006/relationships/image" Target="../media/image49.png"/><Relationship Id="rId10" Type="http://schemas.openxmlformats.org/officeDocument/2006/relationships/image" Target="../media/image38.png"/><Relationship Id="rId4" Type="http://schemas.openxmlformats.org/officeDocument/2006/relationships/image" Target="../media/image48.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5.png"/><Relationship Id="rId11" Type="http://schemas.microsoft.com/office/2007/relationships/hdphoto" Target="../media/hdphoto3.wdp"/><Relationship Id="rId5" Type="http://schemas.openxmlformats.org/officeDocument/2006/relationships/image" Target="../media/image54.png"/><Relationship Id="rId10" Type="http://schemas.openxmlformats.org/officeDocument/2006/relationships/image" Target="../media/image38.png"/><Relationship Id="rId4" Type="http://schemas.openxmlformats.org/officeDocument/2006/relationships/image" Target="../media/image53.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30.jpeg"/><Relationship Id="rId5" Type="http://schemas.openxmlformats.org/officeDocument/2006/relationships/image" Target="../media/image60.png"/><Relationship Id="rId10" Type="http://schemas.microsoft.com/office/2007/relationships/hdphoto" Target="../media/hdphoto3.wdp"/><Relationship Id="rId4" Type="http://schemas.openxmlformats.org/officeDocument/2006/relationships/image" Target="../media/image59.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7"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8.png"/><Relationship Id="rId5" Type="http://schemas.openxmlformats.org/officeDocument/2006/relationships/image" Target="../media/image67.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notesSlide" Target="../notesSlides/notesSlide20.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notesSlide" Target="../notesSlides/notesSlide2.xml"/><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9.w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21.jpeg"/><Relationship Id="rId7" Type="http://schemas.microsoft.com/office/2007/relationships/hdphoto" Target="../media/hdphoto2.wdp"/><Relationship Id="rId12"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7.jpeg"/><Relationship Id="rId5" Type="http://schemas.microsoft.com/office/2007/relationships/hdphoto" Target="../media/hdphoto1.wdp"/><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2.png"/><Relationship Id="rId9" Type="http://schemas.openxmlformats.org/officeDocument/2006/relationships/image" Target="../media/image25.jpeg"/><Relationship Id="rId1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10" Type="http://schemas.microsoft.com/office/2007/relationships/hdphoto" Target="../media/hdphoto3.wdp"/><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3C8910B-E371-49B8-8BD2-A5A708C994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964" y="1314501"/>
            <a:ext cx="3510071" cy="3027728"/>
          </a:xfrm>
          <a:prstGeom prst="rect">
            <a:avLst/>
          </a:prstGeom>
        </p:spPr>
      </p:pic>
      <p:sp>
        <p:nvSpPr>
          <p:cNvPr id="6" name="ZoneTexte 4">
            <a:extLst>
              <a:ext uri="{FF2B5EF4-FFF2-40B4-BE49-F238E27FC236}">
                <a16:creationId xmlns:a16="http://schemas.microsoft.com/office/drawing/2014/main" id="{722061D4-7AEE-4E73-86D8-70D489CF6B65}"/>
              </a:ext>
            </a:extLst>
          </p:cNvPr>
          <p:cNvSpPr txBox="1"/>
          <p:nvPr/>
        </p:nvSpPr>
        <p:spPr>
          <a:xfrm>
            <a:off x="3605814" y="5241315"/>
            <a:ext cx="4980373" cy="83099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rPr>
              <a:t>L’Expérience du Soin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rPr>
              <a:t>Phyto-Aromatique</a:t>
            </a:r>
          </a:p>
        </p:txBody>
      </p:sp>
    </p:spTree>
    <p:extLst>
      <p:ext uri="{BB962C8B-B14F-4D97-AF65-F5344CB8AC3E}">
        <p14:creationId xmlns:p14="http://schemas.microsoft.com/office/powerpoint/2010/main" val="101170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17870D2E-73AF-A567-BE59-C9C27E2F493C}"/>
              </a:ext>
            </a:extLst>
          </p:cNvPr>
          <p:cNvPicPr>
            <a:picLocks noChangeAspect="1"/>
          </p:cNvPicPr>
          <p:nvPr/>
        </p:nvPicPr>
        <p:blipFill>
          <a:blip r:embed="rId3"/>
          <a:stretch>
            <a:fillRect/>
          </a:stretch>
        </p:blipFill>
        <p:spPr>
          <a:xfrm>
            <a:off x="2135190" y="5253202"/>
            <a:ext cx="993960" cy="993960"/>
          </a:xfrm>
          <a:prstGeom prst="rect">
            <a:avLst/>
          </a:prstGeom>
          <a:ln>
            <a:noFill/>
          </a:ln>
          <a:effectLst/>
        </p:spPr>
      </p:pic>
      <p:sp>
        <p:nvSpPr>
          <p:cNvPr id="21" name="ZoneTexte 20">
            <a:extLst>
              <a:ext uri="{FF2B5EF4-FFF2-40B4-BE49-F238E27FC236}">
                <a16:creationId xmlns:a16="http://schemas.microsoft.com/office/drawing/2014/main" id="{773DF8B9-CE38-4D36-85E8-BD2163DD577D}"/>
              </a:ext>
            </a:extLst>
          </p:cNvPr>
          <p:cNvSpPr txBox="1"/>
          <p:nvPr/>
        </p:nvSpPr>
        <p:spPr>
          <a:xfrm>
            <a:off x="2194512" y="1581322"/>
            <a:ext cx="7802976" cy="461665"/>
          </a:xfrm>
          <a:prstGeom prst="rect">
            <a:avLst/>
          </a:prstGeom>
          <a:noFill/>
        </p:spPr>
        <p:txBody>
          <a:bodyPr wrap="square" rtlCol="0">
            <a:spAutoFit/>
          </a:bodyPr>
          <a:lstStyle>
            <a:defPPr>
              <a:defRPr lang="fr-FR"/>
            </a:defPPr>
            <a:lvl1pPr algn="ctr">
              <a:defRPr sz="2400">
                <a:latin typeface="KyivType Sans Medium2"/>
              </a:defRPr>
            </a:lvl1pPr>
          </a:lstStyle>
          <a:p>
            <a:r>
              <a:rPr lang="fr-FR" dirty="0"/>
              <a:t>Nutrition - prévention</a:t>
            </a:r>
          </a:p>
        </p:txBody>
      </p:sp>
      <p:sp>
        <p:nvSpPr>
          <p:cNvPr id="18" name="ZoneTexte 17"/>
          <p:cNvSpPr txBox="1"/>
          <p:nvPr/>
        </p:nvSpPr>
        <p:spPr>
          <a:xfrm>
            <a:off x="115872" y="4107990"/>
            <a:ext cx="1859223" cy="276999"/>
          </a:xfrm>
          <a:prstGeom prst="rect">
            <a:avLst/>
          </a:prstGeom>
          <a:noFill/>
        </p:spPr>
        <p:txBody>
          <a:bodyPr wrap="square" rtlCol="0">
            <a:spAutoFit/>
          </a:bodyPr>
          <a:lstStyle>
            <a:defPPr>
              <a:defRPr lang="fr-FR"/>
            </a:defPPr>
            <a:lvl1pPr algn="ctr">
              <a:defRPr sz="1200">
                <a:solidFill>
                  <a:srgbClr val="565655"/>
                </a:solidFill>
                <a:latin typeface="Roboto Light" panose="02000000000000000000"/>
              </a:defRPr>
            </a:lvl1pPr>
          </a:lstStyle>
          <a:p>
            <a:r>
              <a:rPr lang="fr-FR" dirty="0"/>
              <a:t>V.15 ml</a:t>
            </a:r>
          </a:p>
        </p:txBody>
      </p:sp>
      <p:sp>
        <p:nvSpPr>
          <p:cNvPr id="29" name="Rectangle 28"/>
          <p:cNvSpPr/>
          <p:nvPr/>
        </p:nvSpPr>
        <p:spPr>
          <a:xfrm>
            <a:off x="1795891" y="4544707"/>
            <a:ext cx="1616244" cy="74829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NIACINAMIDE</a:t>
            </a:r>
            <a:endParaRPr lang="fr-FR" sz="1600" dirty="0">
              <a:solidFill>
                <a:prstClr val="white"/>
              </a:solidFill>
              <a:latin typeface="Kyiv*Type Sans Regular"/>
            </a:endParaRPr>
          </a:p>
        </p:txBody>
      </p:sp>
      <p:sp>
        <p:nvSpPr>
          <p:cNvPr id="33" name="Rectangle 32"/>
          <p:cNvSpPr/>
          <p:nvPr/>
        </p:nvSpPr>
        <p:spPr>
          <a:xfrm>
            <a:off x="8781805" y="4556828"/>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HAZELNUT OIL</a:t>
            </a:r>
            <a:endParaRPr lang="fr-FR" sz="1600" dirty="0">
              <a:solidFill>
                <a:prstClr val="white"/>
              </a:solidFill>
              <a:latin typeface="Kyiv*Type Sans Regular"/>
            </a:endParaRPr>
          </a:p>
        </p:txBody>
      </p:sp>
      <p:sp>
        <p:nvSpPr>
          <p:cNvPr id="37" name="Rectangle 36"/>
          <p:cNvSpPr/>
          <p:nvPr/>
        </p:nvSpPr>
        <p:spPr>
          <a:xfrm>
            <a:off x="3530379" y="454470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ORGANIC OLIVE SQUALENE</a:t>
            </a:r>
            <a:endParaRPr lang="fr-FR" sz="1600" dirty="0">
              <a:solidFill>
                <a:prstClr val="white"/>
              </a:solidFill>
              <a:latin typeface="Kyiv*Type Sans Regular"/>
            </a:endParaRPr>
          </a:p>
        </p:txBody>
      </p:sp>
      <p:sp>
        <p:nvSpPr>
          <p:cNvPr id="53" name="Rectangle 52"/>
          <p:cNvSpPr/>
          <p:nvPr/>
        </p:nvSpPr>
        <p:spPr>
          <a:xfrm>
            <a:off x="61918" y="4563939"/>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CAMOMILE BIO</a:t>
            </a:r>
            <a:endParaRPr lang="fr-FR" sz="1600" dirty="0">
              <a:solidFill>
                <a:prstClr val="white"/>
              </a:solidFill>
              <a:latin typeface="Kyiv*Type Sans Regular"/>
            </a:endParaRPr>
          </a:p>
        </p:txBody>
      </p:sp>
      <p:sp>
        <p:nvSpPr>
          <p:cNvPr id="55" name="ZoneTexte 54"/>
          <p:cNvSpPr txBox="1"/>
          <p:nvPr/>
        </p:nvSpPr>
        <p:spPr>
          <a:xfrm>
            <a:off x="151623" y="6071710"/>
            <a:ext cx="1436833" cy="430887"/>
          </a:xfrm>
          <a:prstGeom prst="rect">
            <a:avLst/>
          </a:prstGeom>
          <a:noFill/>
        </p:spPr>
        <p:txBody>
          <a:bodyPr wrap="square" rtlCol="0">
            <a:spAutoFit/>
          </a:bodyPr>
          <a:lstStyle/>
          <a:p>
            <a:pPr algn="ctr"/>
            <a:r>
              <a:rPr lang="fr-FR" sz="1100" dirty="0">
                <a:solidFill>
                  <a:srgbClr val="565655"/>
                </a:solidFill>
                <a:latin typeface="Kyiv*Type Sans Regular"/>
              </a:rPr>
              <a:t>REPARATRICE</a:t>
            </a:r>
          </a:p>
          <a:p>
            <a:pPr algn="ctr"/>
            <a:r>
              <a:rPr lang="fr-FR" sz="1100" dirty="0">
                <a:solidFill>
                  <a:srgbClr val="565655"/>
                </a:solidFill>
                <a:latin typeface="Kyiv*Type Sans Regular"/>
              </a:rPr>
              <a:t>NOURRISSANTE</a:t>
            </a:r>
          </a:p>
        </p:txBody>
      </p:sp>
      <p:sp>
        <p:nvSpPr>
          <p:cNvPr id="56" name="ZoneTexte 55"/>
          <p:cNvSpPr txBox="1"/>
          <p:nvPr/>
        </p:nvSpPr>
        <p:spPr>
          <a:xfrm>
            <a:off x="1795892" y="6079199"/>
            <a:ext cx="1616244" cy="430887"/>
          </a:xfrm>
          <a:prstGeom prst="rect">
            <a:avLst/>
          </a:prstGeom>
          <a:noFill/>
        </p:spPr>
        <p:txBody>
          <a:bodyPr wrap="square" rtlCol="0">
            <a:spAutoFit/>
          </a:bodyPr>
          <a:lstStyle/>
          <a:p>
            <a:pPr algn="ctr"/>
            <a:r>
              <a:rPr lang="fr-FR" sz="1100" dirty="0">
                <a:solidFill>
                  <a:srgbClr val="565655"/>
                </a:solidFill>
                <a:latin typeface="Kyiv*Type Sans Regular"/>
              </a:rPr>
              <a:t>ADOUCISSANTE</a:t>
            </a:r>
          </a:p>
          <a:p>
            <a:pPr algn="ctr"/>
            <a:r>
              <a:rPr lang="fr-FR" sz="1100" dirty="0">
                <a:solidFill>
                  <a:srgbClr val="565655"/>
                </a:solidFill>
                <a:latin typeface="Kyiv*Type Sans Regular"/>
              </a:rPr>
              <a:t>REPARATRICE</a:t>
            </a:r>
          </a:p>
        </p:txBody>
      </p:sp>
      <p:sp>
        <p:nvSpPr>
          <p:cNvPr id="61" name="ZoneTexte 60"/>
          <p:cNvSpPr txBox="1"/>
          <p:nvPr/>
        </p:nvSpPr>
        <p:spPr>
          <a:xfrm>
            <a:off x="8781805" y="6071710"/>
            <a:ext cx="1616244" cy="430887"/>
          </a:xfrm>
          <a:prstGeom prst="rect">
            <a:avLst/>
          </a:prstGeom>
          <a:noFill/>
        </p:spPr>
        <p:txBody>
          <a:bodyPr wrap="square" rtlCol="0">
            <a:spAutoFit/>
          </a:bodyPr>
          <a:lstStyle/>
          <a:p>
            <a:pPr algn="ctr"/>
            <a:r>
              <a:rPr lang="fr-FR" sz="1100" dirty="0">
                <a:solidFill>
                  <a:srgbClr val="565655"/>
                </a:solidFill>
                <a:latin typeface="Kyiv*Type Sans Regular"/>
              </a:rPr>
              <a:t>REPARATRICE</a:t>
            </a:r>
          </a:p>
          <a:p>
            <a:pPr algn="ctr"/>
            <a:r>
              <a:rPr lang="fr-FR" sz="1100" dirty="0">
                <a:solidFill>
                  <a:srgbClr val="565655"/>
                </a:solidFill>
                <a:latin typeface="Kyiv*Type Sans Regular"/>
              </a:rPr>
              <a:t>NOURRISSANTE</a:t>
            </a:r>
          </a:p>
        </p:txBody>
      </p:sp>
      <p:sp>
        <p:nvSpPr>
          <p:cNvPr id="62" name="ZoneTexte 61"/>
          <p:cNvSpPr txBox="1"/>
          <p:nvPr/>
        </p:nvSpPr>
        <p:spPr>
          <a:xfrm>
            <a:off x="3530377" y="6041231"/>
            <a:ext cx="1616246" cy="430887"/>
          </a:xfrm>
          <a:prstGeom prst="rect">
            <a:avLst/>
          </a:prstGeom>
          <a:noFill/>
        </p:spPr>
        <p:txBody>
          <a:bodyPr wrap="square" rtlCol="0">
            <a:spAutoFit/>
          </a:bodyPr>
          <a:lstStyle/>
          <a:p>
            <a:pPr algn="ctr"/>
            <a:r>
              <a:rPr lang="fr-FR" sz="1100" dirty="0">
                <a:solidFill>
                  <a:srgbClr val="565655"/>
                </a:solidFill>
                <a:latin typeface="Kyiv*Type Sans Regular"/>
              </a:rPr>
              <a:t>HYDRATE</a:t>
            </a:r>
          </a:p>
          <a:p>
            <a:pPr algn="ctr"/>
            <a:r>
              <a:rPr lang="fr-FR" sz="1100" dirty="0">
                <a:solidFill>
                  <a:srgbClr val="565655"/>
                </a:solidFill>
                <a:latin typeface="Kyiv*Type Sans Regular"/>
              </a:rPr>
              <a:t>RESTAURE</a:t>
            </a:r>
          </a:p>
        </p:txBody>
      </p:sp>
      <p:sp>
        <p:nvSpPr>
          <p:cNvPr id="41" name="Rectangle 40"/>
          <p:cNvSpPr/>
          <p:nvPr/>
        </p:nvSpPr>
        <p:spPr>
          <a:xfrm>
            <a:off x="2887660" y="419483"/>
            <a:ext cx="6497859" cy="756727"/>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fr-FR" sz="4400" dirty="0">
                <a:solidFill>
                  <a:srgbClr val="3E3E3E"/>
                </a:solidFill>
                <a:latin typeface="KyivType Sans2" panose="00000500000000000000" pitchFamily="50" charset="0"/>
                <a:ea typeface="+mj-ea"/>
                <a:cs typeface="+mj-cs"/>
              </a:rPr>
              <a:t>NUTRI-CONTOUR</a:t>
            </a:r>
          </a:p>
        </p:txBody>
      </p:sp>
      <p:sp>
        <p:nvSpPr>
          <p:cNvPr id="20" name="Rectangle 19"/>
          <p:cNvSpPr/>
          <p:nvPr/>
        </p:nvSpPr>
        <p:spPr>
          <a:xfrm>
            <a:off x="10515778" y="454470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VITAMIN E&amp;F</a:t>
            </a:r>
            <a:endParaRPr lang="fr-FR" sz="1600" dirty="0">
              <a:solidFill>
                <a:prstClr val="white"/>
              </a:solidFill>
              <a:latin typeface="Kyiv*Type Sans Regular"/>
            </a:endParaRPr>
          </a:p>
        </p:txBody>
      </p:sp>
      <p:sp>
        <p:nvSpPr>
          <p:cNvPr id="22" name="ZoneTexte 21"/>
          <p:cNvSpPr txBox="1"/>
          <p:nvPr/>
        </p:nvSpPr>
        <p:spPr>
          <a:xfrm>
            <a:off x="10515776" y="6041231"/>
            <a:ext cx="1616246" cy="769441"/>
          </a:xfrm>
          <a:prstGeom prst="rect">
            <a:avLst/>
          </a:prstGeom>
          <a:noFill/>
        </p:spPr>
        <p:txBody>
          <a:bodyPr wrap="square" rtlCol="0">
            <a:spAutoFit/>
          </a:bodyPr>
          <a:lstStyle/>
          <a:p>
            <a:pPr algn="ctr"/>
            <a:r>
              <a:rPr lang="fr-FR" sz="1100" dirty="0">
                <a:solidFill>
                  <a:srgbClr val="565655"/>
                </a:solidFill>
                <a:latin typeface="Kyiv*Type Sans Regular"/>
              </a:rPr>
              <a:t>PROTEGE</a:t>
            </a:r>
          </a:p>
          <a:p>
            <a:pPr algn="ctr"/>
            <a:r>
              <a:rPr lang="fr-FR" sz="1100" dirty="0">
                <a:solidFill>
                  <a:srgbClr val="565655"/>
                </a:solidFill>
                <a:latin typeface="Kyiv*Type Sans Regular"/>
              </a:rPr>
              <a:t>RÉGÉNÉRANT</a:t>
            </a:r>
          </a:p>
          <a:p>
            <a:pPr algn="ctr"/>
            <a:r>
              <a:rPr lang="fr-FR" sz="1100" dirty="0">
                <a:solidFill>
                  <a:srgbClr val="565655"/>
                </a:solidFill>
                <a:latin typeface="Kyiv*Type Sans Regular"/>
              </a:rPr>
              <a:t>ANTI-OXIDANT</a:t>
            </a:r>
          </a:p>
          <a:p>
            <a:pPr algn="ctr"/>
            <a:r>
              <a:rPr lang="fr-FR" sz="1100" dirty="0">
                <a:solidFill>
                  <a:srgbClr val="565655"/>
                </a:solidFill>
                <a:latin typeface="Kyiv*Type Sans Regular"/>
              </a:rPr>
              <a:t>ANTI-DÉSHYDRATANT</a:t>
            </a:r>
          </a:p>
        </p:txBody>
      </p:sp>
      <p:pic>
        <p:nvPicPr>
          <p:cNvPr id="2050" name="Picture 2" descr="ingredient-huile-de-nois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185" y="5192072"/>
            <a:ext cx="1289605" cy="10360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gredient-vitamine-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9735" y="5281680"/>
            <a:ext cx="546673" cy="74886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154250" y="2995280"/>
            <a:ext cx="5569063" cy="707886"/>
          </a:xfrm>
          <a:prstGeom prst="rect">
            <a:avLst/>
          </a:prstGeom>
        </p:spPr>
        <p:txBody>
          <a:bodyPr wrap="square">
            <a:spAutoFit/>
          </a:bodyPr>
          <a:lstStyle/>
          <a:p>
            <a:pPr algn="just"/>
            <a:r>
              <a:rPr lang="fr-FR" sz="2000" dirty="0">
                <a:solidFill>
                  <a:srgbClr val="3E3E3E"/>
                </a:solidFill>
                <a:latin typeface="Roboto Light" panose="02000000000000000000"/>
              </a:rPr>
              <a:t>Idéal en baume à lèvres pour toutes les lèvres gercées</a:t>
            </a:r>
          </a:p>
        </p:txBody>
      </p:sp>
      <p:pic>
        <p:nvPicPr>
          <p:cNvPr id="26" name="Image 25"/>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1434" b="96774" l="1111" r="98519">
                        <a14:foregroundMark x1="62963" y1="32616" x2="56296" y2="48387"/>
                      </a14:backgroundRemoval>
                    </a14:imgEffect>
                  </a14:imgLayer>
                </a14:imgProps>
              </a:ext>
            </a:extLst>
          </a:blip>
          <a:stretch>
            <a:fillRect/>
          </a:stretch>
        </p:blipFill>
        <p:spPr>
          <a:xfrm>
            <a:off x="2468687" y="2333640"/>
            <a:ext cx="1668496" cy="1724113"/>
          </a:xfrm>
          <a:prstGeom prst="rect">
            <a:avLst/>
          </a:prstGeom>
        </p:spPr>
      </p:pic>
      <p:grpSp>
        <p:nvGrpSpPr>
          <p:cNvPr id="23" name="Groupe 22">
            <a:extLst>
              <a:ext uri="{FF2B5EF4-FFF2-40B4-BE49-F238E27FC236}">
                <a16:creationId xmlns:a16="http://schemas.microsoft.com/office/drawing/2014/main" id="{D9FBB992-F666-4D21-A4CD-D15F1FFD56E2}"/>
              </a:ext>
            </a:extLst>
          </p:cNvPr>
          <p:cNvGrpSpPr/>
          <p:nvPr/>
        </p:nvGrpSpPr>
        <p:grpSpPr>
          <a:xfrm>
            <a:off x="9381677" y="621508"/>
            <a:ext cx="2904754" cy="2537610"/>
            <a:chOff x="1019165" y="2304210"/>
            <a:chExt cx="2904754" cy="2537610"/>
          </a:xfrm>
        </p:grpSpPr>
        <p:pic>
          <p:nvPicPr>
            <p:cNvPr id="24" name="Image 23">
              <a:extLst>
                <a:ext uri="{FF2B5EF4-FFF2-40B4-BE49-F238E27FC236}">
                  <a16:creationId xmlns:a16="http://schemas.microsoft.com/office/drawing/2014/main" id="{6541D031-E040-497D-B465-9AAA87778F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8918" y="2304210"/>
              <a:ext cx="1337441" cy="1337441"/>
            </a:xfrm>
            <a:prstGeom prst="rect">
              <a:avLst/>
            </a:prstGeom>
          </p:spPr>
        </p:pic>
        <p:sp>
          <p:nvSpPr>
            <p:cNvPr id="27" name="object 28">
              <a:extLst>
                <a:ext uri="{FF2B5EF4-FFF2-40B4-BE49-F238E27FC236}">
                  <a16:creationId xmlns:a16="http://schemas.microsoft.com/office/drawing/2014/main" id="{192849E0-D344-482F-AA8D-967F797BCE65}"/>
                </a:ext>
              </a:extLst>
            </p:cNvPr>
            <p:cNvSpPr txBox="1"/>
            <p:nvPr/>
          </p:nvSpPr>
          <p:spPr>
            <a:xfrm>
              <a:off x="1019165" y="3536976"/>
              <a:ext cx="2904754" cy="1304844"/>
            </a:xfrm>
            <a:prstGeom prst="rect">
              <a:avLst/>
            </a:prstGeom>
          </p:spPr>
          <p:txBody>
            <a:bodyPr vert="horz" wrap="square" lIns="0" tIns="194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590" algn="ctr">
                <a:lnSpc>
                  <a:spcPct val="100000"/>
                </a:lnSpc>
                <a:spcBef>
                  <a:spcPts val="1535"/>
                </a:spcBef>
              </a:pPr>
              <a:r>
                <a:rPr sz="3600" b="1" spc="220" dirty="0">
                  <a:solidFill>
                    <a:srgbClr val="E2E0ED"/>
                  </a:solidFill>
                  <a:latin typeface="Roboto Light" panose="02000000000000000000" pitchFamily="2" charset="0"/>
                  <a:ea typeface="Roboto Light" panose="02000000000000000000" pitchFamily="2" charset="0"/>
                  <a:cs typeface="Kyiv*Type Sans Regular"/>
                </a:rPr>
                <a:t>9</a:t>
              </a:r>
              <a:r>
                <a:rPr lang="fr-FR" sz="3600" b="1" spc="220" dirty="0">
                  <a:solidFill>
                    <a:srgbClr val="E2E0ED"/>
                  </a:solidFill>
                  <a:latin typeface="Roboto Light" panose="02000000000000000000" pitchFamily="2" charset="0"/>
                  <a:ea typeface="Roboto Light" panose="02000000000000000000" pitchFamily="2" charset="0"/>
                  <a:cs typeface="Kyiv*Type Sans Regular"/>
                </a:rPr>
                <a:t>8</a:t>
              </a:r>
              <a:r>
                <a:rPr sz="3600" b="1" spc="220" dirty="0">
                  <a:solidFill>
                    <a:srgbClr val="E2E0ED"/>
                  </a:solidFill>
                  <a:latin typeface="Roboto Light" panose="02000000000000000000" pitchFamily="2" charset="0"/>
                  <a:ea typeface="Roboto Light" panose="02000000000000000000" pitchFamily="2" charset="0"/>
                  <a:cs typeface="Kyiv*Type Sans Regular"/>
                </a:rPr>
                <a:t>%</a:t>
              </a:r>
              <a:endParaRPr sz="3600" b="1" dirty="0">
                <a:solidFill>
                  <a:srgbClr val="E2E0ED"/>
                </a:solidFill>
                <a:latin typeface="Roboto Light" panose="02000000000000000000" pitchFamily="2" charset="0"/>
                <a:ea typeface="Roboto Light" panose="02000000000000000000" pitchFamily="2" charset="0"/>
                <a:cs typeface="Kyiv*Type Sans Regular"/>
              </a:endParaRP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d’ingrédients </a:t>
              </a: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d’origine naturelle</a:t>
              </a:r>
              <a:endParaRPr lang="fr-FR" dirty="0">
                <a:solidFill>
                  <a:srgbClr val="3E3E3E"/>
                </a:solidFill>
                <a:latin typeface="Roboto Light" panose="02000000000000000000" pitchFamily="2" charset="0"/>
                <a:ea typeface="Roboto Light" panose="02000000000000000000" pitchFamily="2" charset="0"/>
                <a:cs typeface="Roboto Mono"/>
              </a:endParaRPr>
            </a:p>
          </p:txBody>
        </p:sp>
      </p:grpSp>
      <p:pic>
        <p:nvPicPr>
          <p:cNvPr id="28" name="Image 27" descr="Une image contenant texte, tasse, articles de toilette, crème pour la peau&#10;&#10;Description générée automatiquement">
            <a:extLst>
              <a:ext uri="{FF2B5EF4-FFF2-40B4-BE49-F238E27FC236}">
                <a16:creationId xmlns:a16="http://schemas.microsoft.com/office/drawing/2014/main" id="{E6B7C28E-F13E-D5B8-2C6E-72C21BEDB0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117" y="185707"/>
            <a:ext cx="1624730" cy="3701916"/>
          </a:xfrm>
          <a:prstGeom prst="rect">
            <a:avLst/>
          </a:prstGeom>
        </p:spPr>
      </p:pic>
      <p:pic>
        <p:nvPicPr>
          <p:cNvPr id="31" name="Image 30">
            <a:extLst>
              <a:ext uri="{FF2B5EF4-FFF2-40B4-BE49-F238E27FC236}">
                <a16:creationId xmlns:a16="http://schemas.microsoft.com/office/drawing/2014/main" id="{E8975EFE-A78A-3E7A-2034-099D4E1145F4}"/>
              </a:ext>
            </a:extLst>
          </p:cNvPr>
          <p:cNvPicPr>
            <a:picLocks noChangeAspect="1"/>
          </p:cNvPicPr>
          <p:nvPr/>
        </p:nvPicPr>
        <p:blipFill>
          <a:blip r:embed="rId10"/>
          <a:stretch>
            <a:fillRect/>
          </a:stretch>
        </p:blipFill>
        <p:spPr>
          <a:xfrm>
            <a:off x="494283" y="5351572"/>
            <a:ext cx="738453" cy="738453"/>
          </a:xfrm>
          <a:prstGeom prst="ellipse">
            <a:avLst/>
          </a:prstGeom>
          <a:ln>
            <a:noFill/>
          </a:ln>
          <a:effectLst/>
        </p:spPr>
      </p:pic>
      <p:sp>
        <p:nvSpPr>
          <p:cNvPr id="38" name="Rectangle 37">
            <a:extLst>
              <a:ext uri="{FF2B5EF4-FFF2-40B4-BE49-F238E27FC236}">
                <a16:creationId xmlns:a16="http://schemas.microsoft.com/office/drawing/2014/main" id="{2D07DAA8-2263-4A15-877E-3C945CC47A33}"/>
              </a:ext>
            </a:extLst>
          </p:cNvPr>
          <p:cNvSpPr/>
          <p:nvPr/>
        </p:nvSpPr>
        <p:spPr>
          <a:xfrm>
            <a:off x="5241428" y="4563939"/>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RICE – JOJOBA – CANDELILA</a:t>
            </a:r>
            <a:endParaRPr lang="fr-FR" sz="1600" dirty="0">
              <a:solidFill>
                <a:prstClr val="white"/>
              </a:solidFill>
              <a:latin typeface="Kyiv*Type Sans Regular"/>
            </a:endParaRPr>
          </a:p>
        </p:txBody>
      </p:sp>
      <p:sp>
        <p:nvSpPr>
          <p:cNvPr id="39" name="ZoneTexte 38">
            <a:extLst>
              <a:ext uri="{FF2B5EF4-FFF2-40B4-BE49-F238E27FC236}">
                <a16:creationId xmlns:a16="http://schemas.microsoft.com/office/drawing/2014/main" id="{EF556079-E63E-40D9-92C1-7DC3134728BE}"/>
              </a:ext>
            </a:extLst>
          </p:cNvPr>
          <p:cNvSpPr txBox="1"/>
          <p:nvPr/>
        </p:nvSpPr>
        <p:spPr>
          <a:xfrm>
            <a:off x="5241426" y="6060463"/>
            <a:ext cx="1616246" cy="430887"/>
          </a:xfrm>
          <a:prstGeom prst="rect">
            <a:avLst/>
          </a:prstGeom>
          <a:noFill/>
        </p:spPr>
        <p:txBody>
          <a:bodyPr wrap="square" rtlCol="0">
            <a:spAutoFit/>
          </a:bodyPr>
          <a:lstStyle/>
          <a:p>
            <a:pPr algn="ctr"/>
            <a:r>
              <a:rPr lang="fr-FR" sz="1100" dirty="0">
                <a:solidFill>
                  <a:srgbClr val="565655"/>
                </a:solidFill>
                <a:latin typeface="Kyiv*Type Sans Regular"/>
              </a:rPr>
              <a:t>HYDRATE</a:t>
            </a:r>
          </a:p>
          <a:p>
            <a:pPr algn="ctr"/>
            <a:r>
              <a:rPr lang="fr-FR" sz="1100" dirty="0">
                <a:solidFill>
                  <a:srgbClr val="565655"/>
                </a:solidFill>
                <a:latin typeface="Kyiv*Type Sans Regular"/>
              </a:rPr>
              <a:t>PROTEGE</a:t>
            </a:r>
          </a:p>
        </p:txBody>
      </p:sp>
      <p:sp>
        <p:nvSpPr>
          <p:cNvPr id="40" name="Rectangle 39">
            <a:extLst>
              <a:ext uri="{FF2B5EF4-FFF2-40B4-BE49-F238E27FC236}">
                <a16:creationId xmlns:a16="http://schemas.microsoft.com/office/drawing/2014/main" id="{334114EE-DDAB-4FD8-B4B3-CB71B993B10E}"/>
              </a:ext>
            </a:extLst>
          </p:cNvPr>
          <p:cNvSpPr/>
          <p:nvPr/>
        </p:nvSpPr>
        <p:spPr>
          <a:xfrm>
            <a:off x="6938829" y="4563939"/>
            <a:ext cx="1770463"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PHOSPHOLIPIDS &amp; POLYSACCHARIDES</a:t>
            </a:r>
            <a:endParaRPr lang="fr-FR" sz="1600" dirty="0">
              <a:solidFill>
                <a:prstClr val="white"/>
              </a:solidFill>
              <a:latin typeface="Kyiv*Type Sans Regular"/>
            </a:endParaRPr>
          </a:p>
        </p:txBody>
      </p:sp>
      <p:sp>
        <p:nvSpPr>
          <p:cNvPr id="42" name="ZoneTexte 41">
            <a:extLst>
              <a:ext uri="{FF2B5EF4-FFF2-40B4-BE49-F238E27FC236}">
                <a16:creationId xmlns:a16="http://schemas.microsoft.com/office/drawing/2014/main" id="{07F05D58-3998-4F8A-AFD0-D179B47D8B2F}"/>
              </a:ext>
            </a:extLst>
          </p:cNvPr>
          <p:cNvSpPr txBox="1"/>
          <p:nvPr/>
        </p:nvSpPr>
        <p:spPr>
          <a:xfrm>
            <a:off x="7106694" y="6060463"/>
            <a:ext cx="1616246" cy="600164"/>
          </a:xfrm>
          <a:prstGeom prst="rect">
            <a:avLst/>
          </a:prstGeom>
          <a:noFill/>
        </p:spPr>
        <p:txBody>
          <a:bodyPr wrap="square" rtlCol="0">
            <a:spAutoFit/>
          </a:bodyPr>
          <a:lstStyle/>
          <a:p>
            <a:pPr algn="ctr"/>
            <a:r>
              <a:rPr lang="fr-FR" sz="1100" dirty="0">
                <a:solidFill>
                  <a:srgbClr val="565655"/>
                </a:solidFill>
                <a:latin typeface="Kyiv*Type Sans Regular"/>
              </a:rPr>
              <a:t>FINI LISSE</a:t>
            </a:r>
          </a:p>
          <a:p>
            <a:pPr algn="ctr"/>
            <a:r>
              <a:rPr lang="fr-FR" sz="1100" dirty="0">
                <a:solidFill>
                  <a:srgbClr val="565655"/>
                </a:solidFill>
                <a:latin typeface="Kyiv*Type Sans Regular"/>
              </a:rPr>
              <a:t>APPLICATION FACILE DU MAQUILLAGE</a:t>
            </a:r>
          </a:p>
        </p:txBody>
      </p:sp>
      <p:pic>
        <p:nvPicPr>
          <p:cNvPr id="3" name="Image 2" descr="Une image contenant jaune&#10;&#10;Description générée automatiquement">
            <a:extLst>
              <a:ext uri="{FF2B5EF4-FFF2-40B4-BE49-F238E27FC236}">
                <a16:creationId xmlns:a16="http://schemas.microsoft.com/office/drawing/2014/main" id="{2D459FF6-6EC4-43EA-B982-0A16EC7299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0580" y="5384380"/>
            <a:ext cx="664638" cy="633282"/>
          </a:xfrm>
          <a:prstGeom prst="ellipse">
            <a:avLst/>
          </a:prstGeom>
        </p:spPr>
      </p:pic>
      <p:pic>
        <p:nvPicPr>
          <p:cNvPr id="5" name="Image 4" descr="Une image contenant cercle, symbole, Graphique, conception&#10;&#10;Description générée automatiquement">
            <a:extLst>
              <a:ext uri="{FF2B5EF4-FFF2-40B4-BE49-F238E27FC236}">
                <a16:creationId xmlns:a16="http://schemas.microsoft.com/office/drawing/2014/main" id="{2EA58817-D25F-41FD-AB07-75CC3DBF75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15075" y="5306157"/>
            <a:ext cx="576501" cy="789727"/>
          </a:xfrm>
          <a:prstGeom prst="rect">
            <a:avLst/>
          </a:prstGeom>
        </p:spPr>
      </p:pic>
      <p:pic>
        <p:nvPicPr>
          <p:cNvPr id="7" name="Image 6" descr="Une image contenant olives, fruit, légume, vert&#10;&#10;Description générée automatiquement">
            <a:extLst>
              <a:ext uri="{FF2B5EF4-FFF2-40B4-BE49-F238E27FC236}">
                <a16:creationId xmlns:a16="http://schemas.microsoft.com/office/drawing/2014/main" id="{3B577135-15E3-498C-9E7D-20037066B6C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481840">
            <a:off x="3900074" y="5215652"/>
            <a:ext cx="816326" cy="880927"/>
          </a:xfrm>
          <a:prstGeom prst="rect">
            <a:avLst/>
          </a:prstGeom>
        </p:spPr>
      </p:pic>
      <p:pic>
        <p:nvPicPr>
          <p:cNvPr id="34" name="Image 33">
            <a:extLst>
              <a:ext uri="{FF2B5EF4-FFF2-40B4-BE49-F238E27FC236}">
                <a16:creationId xmlns:a16="http://schemas.microsoft.com/office/drawing/2014/main" id="{57C6250B-82FF-4F6E-951A-E44A752D7F4C}"/>
              </a:ext>
            </a:extLst>
          </p:cNvPr>
          <p:cNvPicPr>
            <a:picLocks noChangeAspect="1"/>
          </p:cNvPicPr>
          <p:nvPr/>
        </p:nvPicPr>
        <p:blipFill>
          <a:blip r:embed="rId1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385501" y="247902"/>
            <a:ext cx="1083118" cy="1139751"/>
          </a:xfrm>
          <a:prstGeom prst="rect">
            <a:avLst/>
          </a:prstGeom>
        </p:spPr>
      </p:pic>
    </p:spTree>
    <p:extLst>
      <p:ext uri="{BB962C8B-B14F-4D97-AF65-F5344CB8AC3E}">
        <p14:creationId xmlns:p14="http://schemas.microsoft.com/office/powerpoint/2010/main" val="22478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050"/>
                                        </p:tgtEl>
                                        <p:attrNameLst>
                                          <p:attrName>style.visibility</p:attrName>
                                        </p:attrNameLst>
                                      </p:cBhvr>
                                      <p:to>
                                        <p:strVal val="visible"/>
                                      </p:to>
                                    </p:set>
                                    <p:animEffect transition="in" filter="fade">
                                      <p:cBhvr>
                                        <p:cTn id="62" dur="1000"/>
                                        <p:tgtEl>
                                          <p:spTgt spid="2050"/>
                                        </p:tgtEl>
                                      </p:cBhvr>
                                    </p:animEffect>
                                    <p:anim calcmode="lin" valueType="num">
                                      <p:cBhvr>
                                        <p:cTn id="63" dur="1000" fill="hold"/>
                                        <p:tgtEl>
                                          <p:spTgt spid="2050"/>
                                        </p:tgtEl>
                                        <p:attrNameLst>
                                          <p:attrName>ppt_x</p:attrName>
                                        </p:attrNameLst>
                                      </p:cBhvr>
                                      <p:tavLst>
                                        <p:tav tm="0">
                                          <p:val>
                                            <p:strVal val="#ppt_x"/>
                                          </p:val>
                                        </p:tav>
                                        <p:tav tm="100000">
                                          <p:val>
                                            <p:strVal val="#ppt_x"/>
                                          </p:val>
                                        </p:tav>
                                      </p:tavLst>
                                    </p:anim>
                                    <p:anim calcmode="lin" valueType="num">
                                      <p:cBhvr>
                                        <p:cTn id="64" dur="1000" fill="hold"/>
                                        <p:tgtEl>
                                          <p:spTgt spid="205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56"/>
                                        </p:tgtEl>
                                        <p:attrNameLst>
                                          <p:attrName>style.visibility</p:attrName>
                                        </p:attrNameLst>
                                      </p:cBhvr>
                                      <p:to>
                                        <p:strVal val="visible"/>
                                      </p:to>
                                    </p:set>
                                    <p:animEffect transition="in" filter="fade">
                                      <p:cBhvr>
                                        <p:cTn id="67" dur="1000"/>
                                        <p:tgtEl>
                                          <p:spTgt spid="2056"/>
                                        </p:tgtEl>
                                      </p:cBhvr>
                                    </p:animEffect>
                                    <p:anim calcmode="lin" valueType="num">
                                      <p:cBhvr>
                                        <p:cTn id="68" dur="1000" fill="hold"/>
                                        <p:tgtEl>
                                          <p:spTgt spid="2056"/>
                                        </p:tgtEl>
                                        <p:attrNameLst>
                                          <p:attrName>ppt_x</p:attrName>
                                        </p:attrNameLst>
                                      </p:cBhvr>
                                      <p:tavLst>
                                        <p:tav tm="0">
                                          <p:val>
                                            <p:strVal val="#ppt_x"/>
                                          </p:val>
                                        </p:tav>
                                        <p:tav tm="100000">
                                          <p:val>
                                            <p:strVal val="#ppt_x"/>
                                          </p:val>
                                        </p:tav>
                                      </p:tavLst>
                                    </p:anim>
                                    <p:anim calcmode="lin" valueType="num">
                                      <p:cBhvr>
                                        <p:cTn id="69" dur="1000" fill="hold"/>
                                        <p:tgtEl>
                                          <p:spTgt spid="205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1000"/>
                                        <p:tgtEl>
                                          <p:spTgt spid="42"/>
                                        </p:tgtEl>
                                      </p:cBhvr>
                                    </p:animEffect>
                                    <p:anim calcmode="lin" valueType="num">
                                      <p:cBhvr>
                                        <p:cTn id="93" dur="1000" fill="hold"/>
                                        <p:tgtEl>
                                          <p:spTgt spid="42"/>
                                        </p:tgtEl>
                                        <p:attrNameLst>
                                          <p:attrName>ppt_x</p:attrName>
                                        </p:attrNameLst>
                                      </p:cBhvr>
                                      <p:tavLst>
                                        <p:tav tm="0">
                                          <p:val>
                                            <p:strVal val="#ppt_x"/>
                                          </p:val>
                                        </p:tav>
                                        <p:tav tm="100000">
                                          <p:val>
                                            <p:strVal val="#ppt_x"/>
                                          </p:val>
                                        </p:tav>
                                      </p:tavLst>
                                    </p:anim>
                                    <p:anim calcmode="lin" valueType="num">
                                      <p:cBhvr>
                                        <p:cTn id="94" dur="1000" fill="hold"/>
                                        <p:tgtEl>
                                          <p:spTgt spid="4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1000"/>
                                        <p:tgtEl>
                                          <p:spTgt spid="3"/>
                                        </p:tgtEl>
                                      </p:cBhvr>
                                    </p:animEffect>
                                    <p:anim calcmode="lin" valueType="num">
                                      <p:cBhvr>
                                        <p:cTn id="98" dur="1000" fill="hold"/>
                                        <p:tgtEl>
                                          <p:spTgt spid="3"/>
                                        </p:tgtEl>
                                        <p:attrNameLst>
                                          <p:attrName>ppt_x</p:attrName>
                                        </p:attrNameLst>
                                      </p:cBhvr>
                                      <p:tavLst>
                                        <p:tav tm="0">
                                          <p:val>
                                            <p:strVal val="#ppt_x"/>
                                          </p:val>
                                        </p:tav>
                                        <p:tav tm="100000">
                                          <p:val>
                                            <p:strVal val="#ppt_x"/>
                                          </p:val>
                                        </p:tav>
                                      </p:tavLst>
                                    </p:anim>
                                    <p:anim calcmode="lin" valueType="num">
                                      <p:cBhvr>
                                        <p:cTn id="99" dur="1000" fill="hold"/>
                                        <p:tgtEl>
                                          <p:spTgt spid="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1000"/>
                                        <p:tgtEl>
                                          <p:spTgt spid="5"/>
                                        </p:tgtEl>
                                      </p:cBhvr>
                                    </p:animEffect>
                                    <p:anim calcmode="lin" valueType="num">
                                      <p:cBhvr>
                                        <p:cTn id="103" dur="1000" fill="hold"/>
                                        <p:tgtEl>
                                          <p:spTgt spid="5"/>
                                        </p:tgtEl>
                                        <p:attrNameLst>
                                          <p:attrName>ppt_x</p:attrName>
                                        </p:attrNameLst>
                                      </p:cBhvr>
                                      <p:tavLst>
                                        <p:tav tm="0">
                                          <p:val>
                                            <p:strVal val="#ppt_x"/>
                                          </p:val>
                                        </p:tav>
                                        <p:tav tm="100000">
                                          <p:val>
                                            <p:strVal val="#ppt_x"/>
                                          </p:val>
                                        </p:tav>
                                      </p:tavLst>
                                    </p:anim>
                                    <p:anim calcmode="lin" valueType="num">
                                      <p:cBhvr>
                                        <p:cTn id="104" dur="1000" fill="hold"/>
                                        <p:tgtEl>
                                          <p:spTgt spid="5"/>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1000"/>
                                        <p:tgtEl>
                                          <p:spTgt spid="7"/>
                                        </p:tgtEl>
                                      </p:cBhvr>
                                    </p:animEffect>
                                    <p:anim calcmode="lin" valueType="num">
                                      <p:cBhvr>
                                        <p:cTn id="108" dur="1000" fill="hold"/>
                                        <p:tgtEl>
                                          <p:spTgt spid="7"/>
                                        </p:tgtEl>
                                        <p:attrNameLst>
                                          <p:attrName>ppt_x</p:attrName>
                                        </p:attrNameLst>
                                      </p:cBhvr>
                                      <p:tavLst>
                                        <p:tav tm="0">
                                          <p:val>
                                            <p:strVal val="#ppt_x"/>
                                          </p:val>
                                        </p:tav>
                                        <p:tav tm="100000">
                                          <p:val>
                                            <p:strVal val="#ppt_x"/>
                                          </p:val>
                                        </p:tav>
                                      </p:tavLst>
                                    </p:anim>
                                    <p:anim calcmode="lin" valueType="num">
                                      <p:cBhvr>
                                        <p:cTn id="10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p:cTn id="119" dur="500" fill="hold"/>
                                        <p:tgtEl>
                                          <p:spTgt spid="25"/>
                                        </p:tgtEl>
                                        <p:attrNameLst>
                                          <p:attrName>ppt_w</p:attrName>
                                        </p:attrNameLst>
                                      </p:cBhvr>
                                      <p:tavLst>
                                        <p:tav tm="0">
                                          <p:val>
                                            <p:fltVal val="0"/>
                                          </p:val>
                                        </p:tav>
                                        <p:tav tm="100000">
                                          <p:val>
                                            <p:strVal val="#ppt_w"/>
                                          </p:val>
                                        </p:tav>
                                      </p:tavLst>
                                    </p:anim>
                                    <p:anim calcmode="lin" valueType="num">
                                      <p:cBhvr>
                                        <p:cTn id="120" dur="500" fill="hold"/>
                                        <p:tgtEl>
                                          <p:spTgt spid="25"/>
                                        </p:tgtEl>
                                        <p:attrNameLst>
                                          <p:attrName>ppt_h</p:attrName>
                                        </p:attrNameLst>
                                      </p:cBhvr>
                                      <p:tavLst>
                                        <p:tav tm="0">
                                          <p:val>
                                            <p:fltVal val="0"/>
                                          </p:val>
                                        </p:tav>
                                        <p:tav tm="100000">
                                          <p:val>
                                            <p:strVal val="#ppt_h"/>
                                          </p:val>
                                        </p:tav>
                                      </p:tavLst>
                                    </p:anim>
                                    <p:animEffect transition="in" filter="fade">
                                      <p:cBhvr>
                                        <p:cTn id="121" dur="500"/>
                                        <p:tgtEl>
                                          <p:spTgt spid="25"/>
                                        </p:tgtEl>
                                      </p:cBhvr>
                                    </p:animEffect>
                                  </p:childTnLst>
                                </p:cTn>
                              </p:par>
                              <p:par>
                                <p:cTn id="122" presetID="53" presetClass="entr" presetSubtype="16" fill="hold" nodeType="with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p:cTn id="124" dur="500" fill="hold"/>
                                        <p:tgtEl>
                                          <p:spTgt spid="23"/>
                                        </p:tgtEl>
                                        <p:attrNameLst>
                                          <p:attrName>ppt_w</p:attrName>
                                        </p:attrNameLst>
                                      </p:cBhvr>
                                      <p:tavLst>
                                        <p:tav tm="0">
                                          <p:val>
                                            <p:fltVal val="0"/>
                                          </p:val>
                                        </p:tav>
                                        <p:tav tm="100000">
                                          <p:val>
                                            <p:strVal val="#ppt_w"/>
                                          </p:val>
                                        </p:tav>
                                      </p:tavLst>
                                    </p:anim>
                                    <p:anim calcmode="lin" valueType="num">
                                      <p:cBhvr>
                                        <p:cTn id="125" dur="500" fill="hold"/>
                                        <p:tgtEl>
                                          <p:spTgt spid="23"/>
                                        </p:tgtEl>
                                        <p:attrNameLst>
                                          <p:attrName>ppt_h</p:attrName>
                                        </p:attrNameLst>
                                      </p:cBhvr>
                                      <p:tavLst>
                                        <p:tav tm="0">
                                          <p:val>
                                            <p:fltVal val="0"/>
                                          </p:val>
                                        </p:tav>
                                        <p:tav tm="100000">
                                          <p:val>
                                            <p:strVal val="#ppt_h"/>
                                          </p:val>
                                        </p:tav>
                                      </p:tavLst>
                                    </p:anim>
                                    <p:animEffect transition="in" filter="fade">
                                      <p:cBhvr>
                                        <p:cTn id="1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53" grpId="0" animBg="1"/>
      <p:bldP spid="55" grpId="0"/>
      <p:bldP spid="56" grpId="0"/>
      <p:bldP spid="61" grpId="0"/>
      <p:bldP spid="62" grpId="0"/>
      <p:bldP spid="20" grpId="0" animBg="1"/>
      <p:bldP spid="22" grpId="0"/>
      <p:bldP spid="25" grpId="0"/>
      <p:bldP spid="38" grpId="0" animBg="1"/>
      <p:bldP spid="39" grpId="0"/>
      <p:bldP spid="40"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3DF8B9-CE38-4D36-85E8-BD2163DD577D}"/>
              </a:ext>
            </a:extLst>
          </p:cNvPr>
          <p:cNvSpPr txBox="1"/>
          <p:nvPr/>
        </p:nvSpPr>
        <p:spPr>
          <a:xfrm>
            <a:off x="2194512" y="1581322"/>
            <a:ext cx="7802976" cy="461665"/>
          </a:xfrm>
          <a:prstGeom prst="rect">
            <a:avLst/>
          </a:prstGeom>
          <a:noFill/>
        </p:spPr>
        <p:txBody>
          <a:bodyPr wrap="square" rtlCol="0">
            <a:spAutoFit/>
          </a:bodyPr>
          <a:lstStyle>
            <a:defPPr>
              <a:defRPr lang="fr-FR"/>
            </a:defPPr>
            <a:lvl1pPr algn="ctr">
              <a:defRPr sz="2400">
                <a:latin typeface="KyivType Sans Medium2"/>
              </a:defRPr>
            </a:lvl1pPr>
          </a:lstStyle>
          <a:p>
            <a:r>
              <a:rPr lang="fr-FR" dirty="0" err="1"/>
              <a:t>Anti-rides</a:t>
            </a:r>
            <a:r>
              <a:rPr lang="fr-FR" dirty="0"/>
              <a:t>, hydratant</a:t>
            </a:r>
          </a:p>
        </p:txBody>
      </p:sp>
      <p:sp>
        <p:nvSpPr>
          <p:cNvPr id="18" name="ZoneTexte 17"/>
          <p:cNvSpPr txBox="1"/>
          <p:nvPr/>
        </p:nvSpPr>
        <p:spPr>
          <a:xfrm>
            <a:off x="295090" y="6163086"/>
            <a:ext cx="1859223" cy="276999"/>
          </a:xfrm>
          <a:prstGeom prst="rect">
            <a:avLst/>
          </a:prstGeom>
          <a:noFill/>
        </p:spPr>
        <p:txBody>
          <a:bodyPr wrap="square" rtlCol="0">
            <a:spAutoFit/>
          </a:bodyPr>
          <a:lstStyle>
            <a:defPPr>
              <a:defRPr lang="fr-FR"/>
            </a:defPPr>
            <a:lvl1pPr algn="ctr">
              <a:defRPr sz="1200">
                <a:solidFill>
                  <a:srgbClr val="565655"/>
                </a:solidFill>
                <a:latin typeface="Roboto Light" panose="02000000000000000000"/>
              </a:defRPr>
            </a:lvl1pPr>
          </a:lstStyle>
          <a:p>
            <a:r>
              <a:rPr lang="fr-FR" dirty="0"/>
              <a:t>V.15 ml</a:t>
            </a:r>
          </a:p>
        </p:txBody>
      </p:sp>
      <p:sp>
        <p:nvSpPr>
          <p:cNvPr id="29" name="Rectangle 28"/>
          <p:cNvSpPr/>
          <p:nvPr/>
        </p:nvSpPr>
        <p:spPr>
          <a:xfrm>
            <a:off x="4148316" y="4408227"/>
            <a:ext cx="1829613" cy="74829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ACIDE HYALURONIQUE</a:t>
            </a:r>
            <a:endParaRPr lang="fr-FR" sz="1600" dirty="0">
              <a:solidFill>
                <a:prstClr val="white"/>
              </a:solidFill>
              <a:latin typeface="Kyiv*Type Sans Regular"/>
            </a:endParaRPr>
          </a:p>
        </p:txBody>
      </p:sp>
      <p:sp>
        <p:nvSpPr>
          <p:cNvPr id="33" name="Rectangle 32"/>
          <p:cNvSpPr/>
          <p:nvPr/>
        </p:nvSpPr>
        <p:spPr>
          <a:xfrm>
            <a:off x="6095656" y="4420345"/>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MIMOSA TENUIFLORA</a:t>
            </a:r>
            <a:endParaRPr lang="fr-FR" sz="1600" dirty="0">
              <a:solidFill>
                <a:prstClr val="white"/>
              </a:solidFill>
              <a:latin typeface="Kyiv*Type Sans Regular"/>
            </a:endParaRPr>
          </a:p>
        </p:txBody>
      </p:sp>
      <p:sp>
        <p:nvSpPr>
          <p:cNvPr id="37" name="Rectangle 36"/>
          <p:cNvSpPr/>
          <p:nvPr/>
        </p:nvSpPr>
        <p:spPr>
          <a:xfrm>
            <a:off x="7829629" y="441677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PEPTIDES </a:t>
            </a:r>
          </a:p>
          <a:p>
            <a:pPr algn="ctr" defTabSz="812786">
              <a:defRPr/>
            </a:pPr>
            <a:r>
              <a:rPr lang="fr-FR" sz="1600" dirty="0">
                <a:solidFill>
                  <a:srgbClr val="565655"/>
                </a:solidFill>
                <a:latin typeface="Kyiv*Type Sans Regular"/>
              </a:rPr>
              <a:t>DE SOJA</a:t>
            </a:r>
            <a:endParaRPr lang="fr-FR" sz="1600" dirty="0">
              <a:solidFill>
                <a:prstClr val="white"/>
              </a:solidFill>
              <a:latin typeface="Kyiv*Type Sans Regular"/>
            </a:endParaRPr>
          </a:p>
        </p:txBody>
      </p:sp>
      <p:sp>
        <p:nvSpPr>
          <p:cNvPr id="53" name="Rectangle 52"/>
          <p:cNvSpPr/>
          <p:nvPr/>
        </p:nvSpPr>
        <p:spPr>
          <a:xfrm>
            <a:off x="2389769" y="4402948"/>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ACIDES </a:t>
            </a:r>
          </a:p>
          <a:p>
            <a:pPr algn="ctr" defTabSz="812786">
              <a:defRPr/>
            </a:pPr>
            <a:r>
              <a:rPr lang="fr-FR" sz="1600" dirty="0">
                <a:solidFill>
                  <a:srgbClr val="565655"/>
                </a:solidFill>
                <a:latin typeface="Kyiv*Type Sans Regular"/>
              </a:rPr>
              <a:t>DE FRUITS</a:t>
            </a:r>
            <a:endParaRPr lang="fr-FR" sz="1600" dirty="0">
              <a:solidFill>
                <a:prstClr val="white"/>
              </a:solidFill>
              <a:latin typeface="Kyiv*Type Sans Regular"/>
            </a:endParaRPr>
          </a:p>
        </p:txBody>
      </p:sp>
      <p:sp>
        <p:nvSpPr>
          <p:cNvPr id="55" name="ZoneTexte 54"/>
          <p:cNvSpPr txBox="1"/>
          <p:nvPr/>
        </p:nvSpPr>
        <p:spPr>
          <a:xfrm>
            <a:off x="2479474" y="5910719"/>
            <a:ext cx="1436833" cy="430887"/>
          </a:xfrm>
          <a:prstGeom prst="rect">
            <a:avLst/>
          </a:prstGeom>
          <a:noFill/>
        </p:spPr>
        <p:txBody>
          <a:bodyPr wrap="square" rtlCol="0">
            <a:spAutoFit/>
          </a:bodyPr>
          <a:lstStyle/>
          <a:p>
            <a:pPr algn="ctr"/>
            <a:r>
              <a:rPr lang="fr-FR" sz="1100" dirty="0">
                <a:solidFill>
                  <a:srgbClr val="565655"/>
                </a:solidFill>
                <a:latin typeface="Kyiv*Type Sans Regular"/>
              </a:rPr>
              <a:t>ANTI-RIDES</a:t>
            </a:r>
          </a:p>
          <a:p>
            <a:pPr algn="ctr"/>
            <a:r>
              <a:rPr lang="fr-FR" sz="1100" dirty="0">
                <a:solidFill>
                  <a:srgbClr val="565655"/>
                </a:solidFill>
                <a:latin typeface="Kyiv*Type Sans Regular"/>
              </a:rPr>
              <a:t>RENOVATEURS</a:t>
            </a:r>
          </a:p>
        </p:txBody>
      </p:sp>
      <p:sp>
        <p:nvSpPr>
          <p:cNvPr id="56" name="ZoneTexte 55"/>
          <p:cNvSpPr txBox="1"/>
          <p:nvPr/>
        </p:nvSpPr>
        <p:spPr>
          <a:xfrm>
            <a:off x="4170232" y="5942719"/>
            <a:ext cx="1616244" cy="430887"/>
          </a:xfrm>
          <a:prstGeom prst="rect">
            <a:avLst/>
          </a:prstGeom>
          <a:noFill/>
        </p:spPr>
        <p:txBody>
          <a:bodyPr wrap="square" rtlCol="0">
            <a:spAutoFit/>
          </a:bodyPr>
          <a:lstStyle/>
          <a:p>
            <a:pPr algn="ctr"/>
            <a:r>
              <a:rPr lang="fr-FR" sz="1100" dirty="0">
                <a:solidFill>
                  <a:srgbClr val="565655"/>
                </a:solidFill>
                <a:latin typeface="Kyiv*Type Sans Regular"/>
              </a:rPr>
              <a:t>HYDRATANT </a:t>
            </a:r>
          </a:p>
          <a:p>
            <a:pPr algn="ctr"/>
            <a:r>
              <a:rPr lang="fr-FR" sz="1100" dirty="0">
                <a:solidFill>
                  <a:srgbClr val="565655"/>
                </a:solidFill>
                <a:latin typeface="Kyiv*Type Sans Regular"/>
              </a:rPr>
              <a:t>LISSANT</a:t>
            </a:r>
          </a:p>
        </p:txBody>
      </p:sp>
      <p:sp>
        <p:nvSpPr>
          <p:cNvPr id="61" name="ZoneTexte 60"/>
          <p:cNvSpPr txBox="1"/>
          <p:nvPr/>
        </p:nvSpPr>
        <p:spPr>
          <a:xfrm>
            <a:off x="6095656" y="5935227"/>
            <a:ext cx="1616244" cy="261610"/>
          </a:xfrm>
          <a:prstGeom prst="rect">
            <a:avLst/>
          </a:prstGeom>
          <a:noFill/>
        </p:spPr>
        <p:txBody>
          <a:bodyPr wrap="square" rtlCol="0">
            <a:spAutoFit/>
          </a:bodyPr>
          <a:lstStyle/>
          <a:p>
            <a:pPr algn="ctr"/>
            <a:r>
              <a:rPr lang="fr-FR" sz="1100" dirty="0">
                <a:solidFill>
                  <a:srgbClr val="565655"/>
                </a:solidFill>
                <a:latin typeface="Kyiv*Type Sans Regular"/>
              </a:rPr>
              <a:t>RAFFERMISSANT</a:t>
            </a:r>
          </a:p>
        </p:txBody>
      </p:sp>
      <p:sp>
        <p:nvSpPr>
          <p:cNvPr id="62" name="ZoneTexte 61"/>
          <p:cNvSpPr txBox="1"/>
          <p:nvPr/>
        </p:nvSpPr>
        <p:spPr>
          <a:xfrm>
            <a:off x="7829627" y="5913301"/>
            <a:ext cx="1616246" cy="430887"/>
          </a:xfrm>
          <a:prstGeom prst="rect">
            <a:avLst/>
          </a:prstGeom>
          <a:noFill/>
        </p:spPr>
        <p:txBody>
          <a:bodyPr wrap="square" rtlCol="0">
            <a:spAutoFit/>
          </a:bodyPr>
          <a:lstStyle/>
          <a:p>
            <a:pPr algn="ctr"/>
            <a:r>
              <a:rPr lang="fr-FR" sz="1100" dirty="0">
                <a:latin typeface="Kyiv*Type Sans Regular"/>
              </a:rPr>
              <a:t>RESTRUCTURANT</a:t>
            </a:r>
          </a:p>
          <a:p>
            <a:pPr algn="ctr"/>
            <a:r>
              <a:rPr lang="fr-FR" sz="1100" dirty="0">
                <a:latin typeface="Kyiv*Type Sans Regular"/>
              </a:rPr>
              <a:t>LISSANT</a:t>
            </a:r>
          </a:p>
        </p:txBody>
      </p:sp>
      <p:sp>
        <p:nvSpPr>
          <p:cNvPr id="41" name="Rectangle 40"/>
          <p:cNvSpPr/>
          <p:nvPr/>
        </p:nvSpPr>
        <p:spPr>
          <a:xfrm>
            <a:off x="2887660" y="419483"/>
            <a:ext cx="6497859" cy="756727"/>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fr-FR" sz="4400" dirty="0">
                <a:solidFill>
                  <a:srgbClr val="3E3E3E"/>
                </a:solidFill>
                <a:latin typeface="KyivType Sans2" panose="00000500000000000000" pitchFamily="50" charset="0"/>
                <a:ea typeface="+mj-ea"/>
                <a:cs typeface="+mj-cs"/>
              </a:rPr>
              <a:t>ALPHA-CONTOUR</a:t>
            </a:r>
          </a:p>
        </p:txBody>
      </p:sp>
      <p:sp>
        <p:nvSpPr>
          <p:cNvPr id="20" name="Rectangle 19"/>
          <p:cNvSpPr/>
          <p:nvPr/>
        </p:nvSpPr>
        <p:spPr>
          <a:xfrm>
            <a:off x="9587725" y="440822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HUILE ESSENTIELLE </a:t>
            </a:r>
          </a:p>
          <a:p>
            <a:pPr algn="ctr" defTabSz="812786">
              <a:defRPr/>
            </a:pPr>
            <a:r>
              <a:rPr lang="fr-FR" sz="1600" dirty="0">
                <a:solidFill>
                  <a:srgbClr val="565655"/>
                </a:solidFill>
                <a:latin typeface="Kyiv*Type Sans Regular"/>
              </a:rPr>
              <a:t>DE LAVANDE</a:t>
            </a:r>
            <a:endParaRPr lang="fr-FR" sz="1600" dirty="0">
              <a:solidFill>
                <a:prstClr val="white"/>
              </a:solidFill>
              <a:latin typeface="Kyiv*Type Sans Regular"/>
            </a:endParaRPr>
          </a:p>
        </p:txBody>
      </p:sp>
      <p:sp>
        <p:nvSpPr>
          <p:cNvPr id="22" name="ZoneTexte 21"/>
          <p:cNvSpPr txBox="1"/>
          <p:nvPr/>
        </p:nvSpPr>
        <p:spPr>
          <a:xfrm>
            <a:off x="9587723" y="5904751"/>
            <a:ext cx="1616246" cy="769441"/>
          </a:xfrm>
          <a:prstGeom prst="rect">
            <a:avLst/>
          </a:prstGeom>
          <a:noFill/>
        </p:spPr>
        <p:txBody>
          <a:bodyPr wrap="square" rtlCol="0">
            <a:spAutoFit/>
          </a:bodyPr>
          <a:lstStyle/>
          <a:p>
            <a:pPr algn="ctr"/>
            <a:r>
              <a:rPr lang="fr-FR" sz="1100" dirty="0">
                <a:latin typeface="Kyiv*Type Sans Regular"/>
              </a:rPr>
              <a:t>REGENERANT</a:t>
            </a:r>
          </a:p>
          <a:p>
            <a:pPr algn="ctr"/>
            <a:r>
              <a:rPr lang="fr-FR" sz="1100" dirty="0">
                <a:latin typeface="Kyiv*Type Sans Regular"/>
              </a:rPr>
              <a:t>EQUILIBRANT</a:t>
            </a:r>
          </a:p>
          <a:p>
            <a:pPr algn="ctr"/>
            <a:r>
              <a:rPr lang="fr-FR" sz="1100" dirty="0">
                <a:latin typeface="Kyiv*Type Sans Regular"/>
              </a:rPr>
              <a:t>RAFRAICHISSANT</a:t>
            </a:r>
          </a:p>
          <a:p>
            <a:pPr algn="ctr"/>
            <a:r>
              <a:rPr lang="fr-FR" sz="1100" dirty="0">
                <a:latin typeface="Kyiv*Type Sans Regular"/>
              </a:rPr>
              <a:t>CALMANT</a:t>
            </a:r>
          </a:p>
        </p:txBody>
      </p:sp>
      <p:pic>
        <p:nvPicPr>
          <p:cNvPr id="3074" name="Picture 2" descr="ingredient-acides-de-frui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5786" y="5116768"/>
            <a:ext cx="544208" cy="7488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gredient-acide-hyaluroni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5887" y="5158208"/>
            <a:ext cx="544209" cy="7465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gredient-mimosa-tenuiflo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619608">
            <a:off x="6291594" y="4873528"/>
            <a:ext cx="1224365" cy="13499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ngredient-peptides-de-soj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5567" y="5183529"/>
            <a:ext cx="1224365" cy="6959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ngredient-huile-essentielle-de-lavan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5444" y="5205091"/>
            <a:ext cx="1224365" cy="63834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lpha-Contour, contour des yeux anti-rid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090" y="2101551"/>
            <a:ext cx="1767102" cy="391240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9381677" y="621508"/>
            <a:ext cx="2904754" cy="2537610"/>
            <a:chOff x="1019165" y="2304210"/>
            <a:chExt cx="2904754" cy="2537610"/>
          </a:xfrm>
        </p:grpSpPr>
        <p:pic>
          <p:nvPicPr>
            <p:cNvPr id="31" name="Imag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8918" y="2304210"/>
              <a:ext cx="1337441" cy="1337441"/>
            </a:xfrm>
            <a:prstGeom prst="rect">
              <a:avLst/>
            </a:prstGeom>
          </p:spPr>
        </p:pic>
        <p:sp>
          <p:nvSpPr>
            <p:cNvPr id="32" name="object 28"/>
            <p:cNvSpPr txBox="1"/>
            <p:nvPr/>
          </p:nvSpPr>
          <p:spPr>
            <a:xfrm>
              <a:off x="1019165" y="3536976"/>
              <a:ext cx="2904754" cy="1304844"/>
            </a:xfrm>
            <a:prstGeom prst="rect">
              <a:avLst/>
            </a:prstGeom>
          </p:spPr>
          <p:txBody>
            <a:bodyPr vert="horz" wrap="square" lIns="0" tIns="194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590" algn="ctr">
                <a:lnSpc>
                  <a:spcPct val="100000"/>
                </a:lnSpc>
                <a:spcBef>
                  <a:spcPts val="1535"/>
                </a:spcBef>
              </a:pPr>
              <a:r>
                <a:rPr sz="3600" b="1" spc="220" dirty="0">
                  <a:solidFill>
                    <a:srgbClr val="E2E0ED"/>
                  </a:solidFill>
                  <a:latin typeface="Roboto Light" panose="02000000000000000000" pitchFamily="2" charset="0"/>
                  <a:ea typeface="Roboto Light" panose="02000000000000000000" pitchFamily="2" charset="0"/>
                  <a:cs typeface="Kyiv*Type Sans Regular"/>
                </a:rPr>
                <a:t>9</a:t>
              </a:r>
              <a:r>
                <a:rPr lang="fr-FR" sz="3600" b="1" spc="220" dirty="0">
                  <a:solidFill>
                    <a:srgbClr val="E2E0ED"/>
                  </a:solidFill>
                  <a:latin typeface="Roboto Light" panose="02000000000000000000" pitchFamily="2" charset="0"/>
                  <a:ea typeface="Roboto Light" panose="02000000000000000000" pitchFamily="2" charset="0"/>
                  <a:cs typeface="Kyiv*Type Sans Regular"/>
                </a:rPr>
                <a:t>6</a:t>
              </a:r>
              <a:r>
                <a:rPr sz="3600" b="1" spc="220" dirty="0">
                  <a:solidFill>
                    <a:srgbClr val="E2E0ED"/>
                  </a:solidFill>
                  <a:latin typeface="Roboto Light" panose="02000000000000000000" pitchFamily="2" charset="0"/>
                  <a:ea typeface="Roboto Light" panose="02000000000000000000" pitchFamily="2" charset="0"/>
                  <a:cs typeface="Kyiv*Type Sans Regular"/>
                </a:rPr>
                <a:t>%</a:t>
              </a:r>
              <a:endParaRPr sz="3600" b="1" dirty="0">
                <a:solidFill>
                  <a:srgbClr val="E2E0ED"/>
                </a:solidFill>
                <a:latin typeface="Roboto Light" panose="02000000000000000000" pitchFamily="2" charset="0"/>
                <a:ea typeface="Roboto Light" panose="02000000000000000000" pitchFamily="2" charset="0"/>
                <a:cs typeface="Kyiv*Type Sans Regular"/>
              </a:endParaRP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d’ingrédients </a:t>
              </a: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d’origine naturelle</a:t>
              </a:r>
              <a:endParaRPr dirty="0">
                <a:solidFill>
                  <a:srgbClr val="3E3E3E"/>
                </a:solidFill>
                <a:latin typeface="Roboto Light" panose="02000000000000000000" pitchFamily="2" charset="0"/>
                <a:ea typeface="Roboto Light" panose="02000000000000000000" pitchFamily="2" charset="0"/>
                <a:cs typeface="Roboto Mono"/>
              </a:endParaRPr>
            </a:p>
          </p:txBody>
        </p:sp>
      </p:grpSp>
      <p:sp>
        <p:nvSpPr>
          <p:cNvPr id="25" name="Rectangle 24"/>
          <p:cNvSpPr/>
          <p:nvPr/>
        </p:nvSpPr>
        <p:spPr>
          <a:xfrm>
            <a:off x="4203430" y="2677239"/>
            <a:ext cx="3832698" cy="1015663"/>
          </a:xfrm>
          <a:prstGeom prst="rect">
            <a:avLst/>
          </a:prstGeom>
        </p:spPr>
        <p:txBody>
          <a:bodyPr wrap="square">
            <a:spAutoFit/>
          </a:bodyPr>
          <a:lstStyle/>
          <a:p>
            <a:pPr algn="just"/>
            <a:r>
              <a:rPr lang="fr-FR" sz="2000" dirty="0">
                <a:solidFill>
                  <a:srgbClr val="3E3E3E"/>
                </a:solidFill>
                <a:latin typeface="Roboto Light" panose="02000000000000000000"/>
              </a:rPr>
              <a:t>Idéal en masque de 10-15 minutes pour lisser </a:t>
            </a:r>
            <a:r>
              <a:rPr lang="fr-FR" sz="2000" dirty="0">
                <a:latin typeface="Roboto Light" panose="02000000000000000000"/>
              </a:rPr>
              <a:t>immédiatement avant un rendez-vous important</a:t>
            </a:r>
            <a:endParaRPr lang="fr-FR" sz="2000" b="0" i="0" dirty="0">
              <a:effectLst/>
              <a:latin typeface="Roboto Light" panose="02000000000000000000"/>
            </a:endParaRPr>
          </a:p>
        </p:txBody>
      </p:sp>
      <p:pic>
        <p:nvPicPr>
          <p:cNvPr id="28" name="Image 27">
            <a:extLst>
              <a:ext uri="{FF2B5EF4-FFF2-40B4-BE49-F238E27FC236}">
                <a16:creationId xmlns:a16="http://schemas.microsoft.com/office/drawing/2014/main" id="{200DFC8A-EB11-41DB-90C1-887F322B38B0}"/>
              </a:ext>
            </a:extLst>
          </p:cNvPr>
          <p:cNvPicPr>
            <a:picLocks noChangeAspect="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backgroundRemoval t="1434" b="96774" l="1111" r="98519">
                        <a14:foregroundMark x1="62963" y1="32616" x2="56296" y2="48387"/>
                      </a14:backgroundRemoval>
                    </a14:imgEffect>
                  </a14:imgLayer>
                </a14:imgProps>
              </a:ext>
            </a:extLst>
          </a:blip>
          <a:stretch>
            <a:fillRect/>
          </a:stretch>
        </p:blipFill>
        <p:spPr>
          <a:xfrm>
            <a:off x="2468687" y="2333640"/>
            <a:ext cx="1668496" cy="1724113"/>
          </a:xfrm>
          <a:prstGeom prst="rect">
            <a:avLst/>
          </a:prstGeom>
        </p:spPr>
      </p:pic>
    </p:spTree>
    <p:extLst>
      <p:ext uri="{BB962C8B-B14F-4D97-AF65-F5344CB8AC3E}">
        <p14:creationId xmlns:p14="http://schemas.microsoft.com/office/powerpoint/2010/main" val="427333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1000"/>
                                        <p:tgtEl>
                                          <p:spTgt spid="3074"/>
                                        </p:tgtEl>
                                      </p:cBhvr>
                                    </p:animEffect>
                                    <p:anim calcmode="lin" valueType="num">
                                      <p:cBhvr>
                                        <p:cTn id="58" dur="1000" fill="hold"/>
                                        <p:tgtEl>
                                          <p:spTgt spid="3074"/>
                                        </p:tgtEl>
                                        <p:attrNameLst>
                                          <p:attrName>ppt_x</p:attrName>
                                        </p:attrNameLst>
                                      </p:cBhvr>
                                      <p:tavLst>
                                        <p:tav tm="0">
                                          <p:val>
                                            <p:strVal val="#ppt_x"/>
                                          </p:val>
                                        </p:tav>
                                        <p:tav tm="100000">
                                          <p:val>
                                            <p:strVal val="#ppt_x"/>
                                          </p:val>
                                        </p:tav>
                                      </p:tavLst>
                                    </p:anim>
                                    <p:anim calcmode="lin" valueType="num">
                                      <p:cBhvr>
                                        <p:cTn id="59" dur="1000" fill="hold"/>
                                        <p:tgtEl>
                                          <p:spTgt spid="30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076"/>
                                        </p:tgtEl>
                                        <p:attrNameLst>
                                          <p:attrName>style.visibility</p:attrName>
                                        </p:attrNameLst>
                                      </p:cBhvr>
                                      <p:to>
                                        <p:strVal val="visible"/>
                                      </p:to>
                                    </p:set>
                                    <p:animEffect transition="in" filter="fade">
                                      <p:cBhvr>
                                        <p:cTn id="62" dur="1000"/>
                                        <p:tgtEl>
                                          <p:spTgt spid="3076"/>
                                        </p:tgtEl>
                                      </p:cBhvr>
                                    </p:animEffect>
                                    <p:anim calcmode="lin" valueType="num">
                                      <p:cBhvr>
                                        <p:cTn id="63" dur="1000" fill="hold"/>
                                        <p:tgtEl>
                                          <p:spTgt spid="3076"/>
                                        </p:tgtEl>
                                        <p:attrNameLst>
                                          <p:attrName>ppt_x</p:attrName>
                                        </p:attrNameLst>
                                      </p:cBhvr>
                                      <p:tavLst>
                                        <p:tav tm="0">
                                          <p:val>
                                            <p:strVal val="#ppt_x"/>
                                          </p:val>
                                        </p:tav>
                                        <p:tav tm="100000">
                                          <p:val>
                                            <p:strVal val="#ppt_x"/>
                                          </p:val>
                                        </p:tav>
                                      </p:tavLst>
                                    </p:anim>
                                    <p:anim calcmode="lin" valueType="num">
                                      <p:cBhvr>
                                        <p:cTn id="64" dur="1000" fill="hold"/>
                                        <p:tgtEl>
                                          <p:spTgt spid="307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078"/>
                                        </p:tgtEl>
                                        <p:attrNameLst>
                                          <p:attrName>style.visibility</p:attrName>
                                        </p:attrNameLst>
                                      </p:cBhvr>
                                      <p:to>
                                        <p:strVal val="visible"/>
                                      </p:to>
                                    </p:set>
                                    <p:animEffect transition="in" filter="fade">
                                      <p:cBhvr>
                                        <p:cTn id="67" dur="1000"/>
                                        <p:tgtEl>
                                          <p:spTgt spid="3078"/>
                                        </p:tgtEl>
                                      </p:cBhvr>
                                    </p:animEffect>
                                    <p:anim calcmode="lin" valueType="num">
                                      <p:cBhvr>
                                        <p:cTn id="68" dur="1000" fill="hold"/>
                                        <p:tgtEl>
                                          <p:spTgt spid="3078"/>
                                        </p:tgtEl>
                                        <p:attrNameLst>
                                          <p:attrName>ppt_x</p:attrName>
                                        </p:attrNameLst>
                                      </p:cBhvr>
                                      <p:tavLst>
                                        <p:tav tm="0">
                                          <p:val>
                                            <p:strVal val="#ppt_x"/>
                                          </p:val>
                                        </p:tav>
                                        <p:tav tm="100000">
                                          <p:val>
                                            <p:strVal val="#ppt_x"/>
                                          </p:val>
                                        </p:tav>
                                      </p:tavLst>
                                    </p:anim>
                                    <p:anim calcmode="lin" valueType="num">
                                      <p:cBhvr>
                                        <p:cTn id="69" dur="1000" fill="hold"/>
                                        <p:tgtEl>
                                          <p:spTgt spid="307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80"/>
                                        </p:tgtEl>
                                        <p:attrNameLst>
                                          <p:attrName>style.visibility</p:attrName>
                                        </p:attrNameLst>
                                      </p:cBhvr>
                                      <p:to>
                                        <p:strVal val="visible"/>
                                      </p:to>
                                    </p:set>
                                    <p:animEffect transition="in" filter="fade">
                                      <p:cBhvr>
                                        <p:cTn id="72" dur="1000"/>
                                        <p:tgtEl>
                                          <p:spTgt spid="3080"/>
                                        </p:tgtEl>
                                      </p:cBhvr>
                                    </p:animEffect>
                                    <p:anim calcmode="lin" valueType="num">
                                      <p:cBhvr>
                                        <p:cTn id="73" dur="1000" fill="hold"/>
                                        <p:tgtEl>
                                          <p:spTgt spid="3080"/>
                                        </p:tgtEl>
                                        <p:attrNameLst>
                                          <p:attrName>ppt_x</p:attrName>
                                        </p:attrNameLst>
                                      </p:cBhvr>
                                      <p:tavLst>
                                        <p:tav tm="0">
                                          <p:val>
                                            <p:strVal val="#ppt_x"/>
                                          </p:val>
                                        </p:tav>
                                        <p:tav tm="100000">
                                          <p:val>
                                            <p:strVal val="#ppt_x"/>
                                          </p:val>
                                        </p:tav>
                                      </p:tavLst>
                                    </p:anim>
                                    <p:anim calcmode="lin" valueType="num">
                                      <p:cBhvr>
                                        <p:cTn id="74" dur="1000" fill="hold"/>
                                        <p:tgtEl>
                                          <p:spTgt spid="308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082"/>
                                        </p:tgtEl>
                                        <p:attrNameLst>
                                          <p:attrName>style.visibility</p:attrName>
                                        </p:attrNameLst>
                                      </p:cBhvr>
                                      <p:to>
                                        <p:strVal val="visible"/>
                                      </p:to>
                                    </p:set>
                                    <p:animEffect transition="in" filter="fade">
                                      <p:cBhvr>
                                        <p:cTn id="77" dur="1000"/>
                                        <p:tgtEl>
                                          <p:spTgt spid="3082"/>
                                        </p:tgtEl>
                                      </p:cBhvr>
                                    </p:animEffect>
                                    <p:anim calcmode="lin" valueType="num">
                                      <p:cBhvr>
                                        <p:cTn id="78" dur="1000" fill="hold"/>
                                        <p:tgtEl>
                                          <p:spTgt spid="3082"/>
                                        </p:tgtEl>
                                        <p:attrNameLst>
                                          <p:attrName>ppt_x</p:attrName>
                                        </p:attrNameLst>
                                      </p:cBhvr>
                                      <p:tavLst>
                                        <p:tav tm="0">
                                          <p:val>
                                            <p:strVal val="#ppt_x"/>
                                          </p:val>
                                        </p:tav>
                                        <p:tav tm="100000">
                                          <p:val>
                                            <p:strVal val="#ppt_x"/>
                                          </p:val>
                                        </p:tav>
                                      </p:tavLst>
                                    </p:anim>
                                    <p:anim calcmode="lin" valueType="num">
                                      <p:cBhvr>
                                        <p:cTn id="79" dur="1000" fill="hold"/>
                                        <p:tgtEl>
                                          <p:spTgt spid="3082"/>
                                        </p:tgtEl>
                                        <p:attrNameLst>
                                          <p:attrName>ppt_y</p:attrName>
                                        </p:attrNameLst>
                                      </p:cBhvr>
                                      <p:tavLst>
                                        <p:tav tm="0">
                                          <p:val>
                                            <p:strVal val="#ppt_y+.1"/>
                                          </p:val>
                                        </p:tav>
                                        <p:tav tm="100000">
                                          <p:val>
                                            <p:strVal val="#ppt_y"/>
                                          </p:val>
                                        </p:tav>
                                      </p:tavLst>
                                    </p:anim>
                                  </p:childTnLst>
                                </p:cTn>
                              </p:par>
                              <p:par>
                                <p:cTn id="80" presetID="53"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500" fill="hold"/>
                                        <p:tgtEl>
                                          <p:spTgt spid="28"/>
                                        </p:tgtEl>
                                        <p:attrNameLst>
                                          <p:attrName>ppt_w</p:attrName>
                                        </p:attrNameLst>
                                      </p:cBhvr>
                                      <p:tavLst>
                                        <p:tav tm="0">
                                          <p:val>
                                            <p:fltVal val="0"/>
                                          </p:val>
                                        </p:tav>
                                        <p:tav tm="100000">
                                          <p:val>
                                            <p:strVal val="#ppt_w"/>
                                          </p:val>
                                        </p:tav>
                                      </p:tavLst>
                                    </p:anim>
                                    <p:anim calcmode="lin" valueType="num">
                                      <p:cBhvr>
                                        <p:cTn id="95" dur="500" fill="hold"/>
                                        <p:tgtEl>
                                          <p:spTgt spid="28"/>
                                        </p:tgtEl>
                                        <p:attrNameLst>
                                          <p:attrName>ppt_h</p:attrName>
                                        </p:attrNameLst>
                                      </p:cBhvr>
                                      <p:tavLst>
                                        <p:tav tm="0">
                                          <p:val>
                                            <p:fltVal val="0"/>
                                          </p:val>
                                        </p:tav>
                                        <p:tav tm="100000">
                                          <p:val>
                                            <p:strVal val="#ppt_h"/>
                                          </p:val>
                                        </p:tav>
                                      </p:tavLst>
                                    </p:anim>
                                    <p:animEffect transition="in" filter="fade">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53" grpId="0" animBg="1"/>
      <p:bldP spid="55" grpId="0"/>
      <p:bldP spid="56" grpId="0"/>
      <p:bldP spid="61" grpId="0"/>
      <p:bldP spid="62" grpId="0"/>
      <p:bldP spid="20" grpId="0" animBg="1"/>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3DF8B9-CE38-4D36-85E8-BD2163DD577D}"/>
              </a:ext>
            </a:extLst>
          </p:cNvPr>
          <p:cNvSpPr txBox="1"/>
          <p:nvPr/>
        </p:nvSpPr>
        <p:spPr>
          <a:xfrm>
            <a:off x="2194512" y="1581322"/>
            <a:ext cx="7802976" cy="461665"/>
          </a:xfrm>
          <a:prstGeom prst="rect">
            <a:avLst/>
          </a:prstGeom>
          <a:noFill/>
        </p:spPr>
        <p:txBody>
          <a:bodyPr wrap="square" rtlCol="0">
            <a:spAutoFit/>
          </a:bodyPr>
          <a:lstStyle>
            <a:defPPr>
              <a:defRPr lang="fr-FR"/>
            </a:defPPr>
            <a:lvl1pPr algn="ctr">
              <a:defRPr sz="2400">
                <a:latin typeface="KyivType Sans Medium2"/>
              </a:defRPr>
            </a:lvl1pPr>
          </a:lstStyle>
          <a:p>
            <a:r>
              <a:rPr lang="fr-FR" dirty="0"/>
              <a:t>Anti-âge Global</a:t>
            </a:r>
          </a:p>
        </p:txBody>
      </p:sp>
      <p:sp>
        <p:nvSpPr>
          <p:cNvPr id="18" name="ZoneTexte 17"/>
          <p:cNvSpPr txBox="1"/>
          <p:nvPr/>
        </p:nvSpPr>
        <p:spPr>
          <a:xfrm>
            <a:off x="295090" y="6163086"/>
            <a:ext cx="1859223" cy="276999"/>
          </a:xfrm>
          <a:prstGeom prst="rect">
            <a:avLst/>
          </a:prstGeom>
          <a:noFill/>
        </p:spPr>
        <p:txBody>
          <a:bodyPr wrap="square" rtlCol="0">
            <a:spAutoFit/>
          </a:bodyPr>
          <a:lstStyle>
            <a:defPPr>
              <a:defRPr lang="fr-FR"/>
            </a:defPPr>
            <a:lvl1pPr algn="ctr">
              <a:defRPr sz="1200">
                <a:solidFill>
                  <a:srgbClr val="565655"/>
                </a:solidFill>
                <a:latin typeface="Roboto Light" panose="02000000000000000000"/>
              </a:defRPr>
            </a:lvl1pPr>
          </a:lstStyle>
          <a:p>
            <a:r>
              <a:rPr lang="fr-FR" dirty="0"/>
              <a:t>V.15 ml</a:t>
            </a:r>
          </a:p>
        </p:txBody>
      </p:sp>
      <p:sp>
        <p:nvSpPr>
          <p:cNvPr id="29" name="Rectangle 28"/>
          <p:cNvSpPr/>
          <p:nvPr/>
        </p:nvSpPr>
        <p:spPr>
          <a:xfrm>
            <a:off x="3824747" y="4408227"/>
            <a:ext cx="1818884" cy="74829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ACIDE HYALURONIQUE</a:t>
            </a:r>
            <a:endParaRPr lang="fr-FR" sz="1600" dirty="0">
              <a:solidFill>
                <a:prstClr val="white"/>
              </a:solidFill>
              <a:latin typeface="Kyiv*Type Sans Regular"/>
            </a:endParaRPr>
          </a:p>
        </p:txBody>
      </p:sp>
      <p:sp>
        <p:nvSpPr>
          <p:cNvPr id="33" name="Rectangle 32"/>
          <p:cNvSpPr/>
          <p:nvPr/>
        </p:nvSpPr>
        <p:spPr>
          <a:xfrm>
            <a:off x="5761358" y="4420345"/>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ARBRE A SOIE ET HERBE DIVINE</a:t>
            </a:r>
            <a:endParaRPr lang="fr-FR" sz="1600" dirty="0">
              <a:solidFill>
                <a:prstClr val="white"/>
              </a:solidFill>
              <a:latin typeface="Kyiv*Type Sans Regular"/>
            </a:endParaRPr>
          </a:p>
        </p:txBody>
      </p:sp>
      <p:sp>
        <p:nvSpPr>
          <p:cNvPr id="37" name="Rectangle 36"/>
          <p:cNvSpPr/>
          <p:nvPr/>
        </p:nvSpPr>
        <p:spPr>
          <a:xfrm>
            <a:off x="7495329" y="4416777"/>
            <a:ext cx="2658605"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PIGMENTS NATURELS ROSES &amp; POUDRE « SOFT-FOCUS » BIO</a:t>
            </a:r>
            <a:endParaRPr lang="fr-FR" sz="1600" dirty="0">
              <a:solidFill>
                <a:prstClr val="white"/>
              </a:solidFill>
              <a:latin typeface="Kyiv*Type Sans Regular"/>
            </a:endParaRPr>
          </a:p>
        </p:txBody>
      </p:sp>
      <p:sp>
        <p:nvSpPr>
          <p:cNvPr id="53" name="Rectangle 52"/>
          <p:cNvSpPr/>
          <p:nvPr/>
        </p:nvSpPr>
        <p:spPr>
          <a:xfrm>
            <a:off x="1773643" y="4426846"/>
            <a:ext cx="1933375"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COMPLEXE </a:t>
            </a:r>
          </a:p>
          <a:p>
            <a:pPr algn="ctr" defTabSz="812786">
              <a:defRPr/>
            </a:pPr>
            <a:r>
              <a:rPr lang="fr-FR" sz="1600" dirty="0">
                <a:solidFill>
                  <a:srgbClr val="565655"/>
                </a:solidFill>
                <a:latin typeface="Kyiv*Type Sans Regular"/>
              </a:rPr>
              <a:t>DE LUPIN BLANC </a:t>
            </a:r>
          </a:p>
          <a:p>
            <a:pPr algn="ctr" defTabSz="812786">
              <a:defRPr/>
            </a:pPr>
            <a:r>
              <a:rPr lang="fr-FR" sz="1600" dirty="0">
                <a:solidFill>
                  <a:srgbClr val="565655"/>
                </a:solidFill>
                <a:latin typeface="Kyiv*Type Sans Regular"/>
              </a:rPr>
              <a:t>&amp; ALFALFA</a:t>
            </a:r>
            <a:endParaRPr lang="fr-FR" sz="1600" dirty="0">
              <a:solidFill>
                <a:prstClr val="white"/>
              </a:solidFill>
              <a:latin typeface="Kyiv*Type Sans Regular"/>
            </a:endParaRPr>
          </a:p>
        </p:txBody>
      </p:sp>
      <p:sp>
        <p:nvSpPr>
          <p:cNvPr id="55" name="ZoneTexte 54"/>
          <p:cNvSpPr txBox="1"/>
          <p:nvPr/>
        </p:nvSpPr>
        <p:spPr>
          <a:xfrm>
            <a:off x="2004691" y="5966938"/>
            <a:ext cx="1436833" cy="261610"/>
          </a:xfrm>
          <a:prstGeom prst="rect">
            <a:avLst/>
          </a:prstGeom>
          <a:noFill/>
        </p:spPr>
        <p:txBody>
          <a:bodyPr wrap="square" rtlCol="0">
            <a:spAutoFit/>
          </a:bodyPr>
          <a:lstStyle/>
          <a:p>
            <a:pPr algn="ctr"/>
            <a:r>
              <a:rPr lang="fr-FR" sz="1100" dirty="0">
                <a:solidFill>
                  <a:srgbClr val="565655"/>
                </a:solidFill>
                <a:latin typeface="Kyiv*Type Sans Regular"/>
              </a:rPr>
              <a:t>ANTI-POCHES</a:t>
            </a:r>
          </a:p>
        </p:txBody>
      </p:sp>
      <p:sp>
        <p:nvSpPr>
          <p:cNvPr id="56" name="ZoneTexte 55"/>
          <p:cNvSpPr txBox="1"/>
          <p:nvPr/>
        </p:nvSpPr>
        <p:spPr>
          <a:xfrm>
            <a:off x="4027388" y="5942719"/>
            <a:ext cx="1616244" cy="600164"/>
          </a:xfrm>
          <a:prstGeom prst="rect">
            <a:avLst/>
          </a:prstGeom>
          <a:noFill/>
        </p:spPr>
        <p:txBody>
          <a:bodyPr wrap="square" rtlCol="0">
            <a:spAutoFit/>
          </a:bodyPr>
          <a:lstStyle/>
          <a:p>
            <a:pPr algn="ctr"/>
            <a:r>
              <a:rPr lang="fr-FR" sz="1100" dirty="0">
                <a:solidFill>
                  <a:srgbClr val="565655"/>
                </a:solidFill>
                <a:latin typeface="Kyiv*Type Sans Regular"/>
              </a:rPr>
              <a:t>HYDRATANT </a:t>
            </a:r>
          </a:p>
          <a:p>
            <a:pPr algn="ctr"/>
            <a:r>
              <a:rPr lang="fr-FR" sz="1100" dirty="0">
                <a:solidFill>
                  <a:srgbClr val="565655"/>
                </a:solidFill>
                <a:latin typeface="Kyiv*Type Sans Regular"/>
              </a:rPr>
              <a:t>RESTRUCTURANT</a:t>
            </a:r>
          </a:p>
          <a:p>
            <a:pPr algn="ctr"/>
            <a:r>
              <a:rPr lang="fr-FR" sz="1100" dirty="0">
                <a:solidFill>
                  <a:srgbClr val="565655"/>
                </a:solidFill>
                <a:latin typeface="Kyiv*Type Sans Regular"/>
              </a:rPr>
              <a:t>REDENSIFIANT</a:t>
            </a:r>
          </a:p>
        </p:txBody>
      </p:sp>
      <p:sp>
        <p:nvSpPr>
          <p:cNvPr id="61" name="ZoneTexte 60"/>
          <p:cNvSpPr txBox="1"/>
          <p:nvPr/>
        </p:nvSpPr>
        <p:spPr>
          <a:xfrm>
            <a:off x="5761358" y="5951401"/>
            <a:ext cx="1616244" cy="769441"/>
          </a:xfrm>
          <a:prstGeom prst="rect">
            <a:avLst/>
          </a:prstGeom>
          <a:noFill/>
        </p:spPr>
        <p:txBody>
          <a:bodyPr wrap="square" rtlCol="0">
            <a:spAutoFit/>
          </a:bodyPr>
          <a:lstStyle/>
          <a:p>
            <a:pPr algn="ctr"/>
            <a:r>
              <a:rPr lang="fr-FR" sz="1100" dirty="0">
                <a:solidFill>
                  <a:srgbClr val="565655"/>
                </a:solidFill>
                <a:latin typeface="Kyiv*Type Sans Regular"/>
              </a:rPr>
              <a:t>ANTI-CERNES</a:t>
            </a:r>
          </a:p>
          <a:p>
            <a:pPr algn="ctr"/>
            <a:r>
              <a:rPr lang="fr-FR" sz="1100" dirty="0">
                <a:solidFill>
                  <a:srgbClr val="565655"/>
                </a:solidFill>
                <a:latin typeface="Kyiv*Type Sans Regular"/>
              </a:rPr>
              <a:t>EFFET LIFT PAUPIERE SUPERIEURE</a:t>
            </a:r>
          </a:p>
        </p:txBody>
      </p:sp>
      <p:sp>
        <p:nvSpPr>
          <p:cNvPr id="62" name="ZoneTexte 61"/>
          <p:cNvSpPr txBox="1"/>
          <p:nvPr/>
        </p:nvSpPr>
        <p:spPr>
          <a:xfrm>
            <a:off x="7721474" y="5952900"/>
            <a:ext cx="2324307" cy="430887"/>
          </a:xfrm>
          <a:prstGeom prst="rect">
            <a:avLst/>
          </a:prstGeom>
          <a:noFill/>
        </p:spPr>
        <p:txBody>
          <a:bodyPr wrap="square" rtlCol="0">
            <a:spAutoFit/>
          </a:bodyPr>
          <a:lstStyle>
            <a:defPPr>
              <a:defRPr lang="fr-FR"/>
            </a:defPPr>
            <a:lvl1pPr algn="ctr">
              <a:defRPr sz="1100">
                <a:solidFill>
                  <a:srgbClr val="565655"/>
                </a:solidFill>
                <a:latin typeface="Kyiv*Type Sans Regular"/>
              </a:defRPr>
            </a:lvl1pPr>
          </a:lstStyle>
          <a:p>
            <a:r>
              <a:rPr lang="fr-FR" dirty="0"/>
              <a:t>EFFET ILLUMINATEUR</a:t>
            </a:r>
          </a:p>
          <a:p>
            <a:r>
              <a:rPr lang="fr-FR" dirty="0"/>
              <a:t>EFFET FLOUTEUR</a:t>
            </a:r>
          </a:p>
        </p:txBody>
      </p:sp>
      <p:sp>
        <p:nvSpPr>
          <p:cNvPr id="41" name="Rectangle 40"/>
          <p:cNvSpPr/>
          <p:nvPr/>
        </p:nvSpPr>
        <p:spPr>
          <a:xfrm>
            <a:off x="1978847" y="333785"/>
            <a:ext cx="8234306" cy="756727"/>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fr-FR" sz="4400" dirty="0">
                <a:solidFill>
                  <a:srgbClr val="3E3E3E"/>
                </a:solidFill>
                <a:latin typeface="KyivType Sans2" panose="00000500000000000000" pitchFamily="50" charset="0"/>
                <a:ea typeface="+mj-ea"/>
                <a:cs typeface="+mj-cs"/>
              </a:rPr>
              <a:t>EXCELLENCE CODE CONTOURS</a:t>
            </a:r>
          </a:p>
        </p:txBody>
      </p:sp>
      <p:sp>
        <p:nvSpPr>
          <p:cNvPr id="20" name="Rectangle 19"/>
          <p:cNvSpPr/>
          <p:nvPr/>
        </p:nvSpPr>
        <p:spPr>
          <a:xfrm>
            <a:off x="10256469" y="440822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ALGUE ROUGE</a:t>
            </a:r>
            <a:endParaRPr lang="fr-FR" sz="1600" dirty="0">
              <a:solidFill>
                <a:prstClr val="white"/>
              </a:solidFill>
              <a:latin typeface="Kyiv*Type Sans Regular"/>
            </a:endParaRPr>
          </a:p>
        </p:txBody>
      </p:sp>
      <p:sp>
        <p:nvSpPr>
          <p:cNvPr id="22" name="ZoneTexte 21"/>
          <p:cNvSpPr txBox="1"/>
          <p:nvPr/>
        </p:nvSpPr>
        <p:spPr>
          <a:xfrm>
            <a:off x="10256467" y="5904751"/>
            <a:ext cx="1616246" cy="600164"/>
          </a:xfrm>
          <a:prstGeom prst="rect">
            <a:avLst/>
          </a:prstGeom>
          <a:noFill/>
        </p:spPr>
        <p:txBody>
          <a:bodyPr wrap="square" rtlCol="0">
            <a:spAutoFit/>
          </a:bodyPr>
          <a:lstStyle>
            <a:defPPr>
              <a:defRPr lang="fr-FR"/>
            </a:defPPr>
            <a:lvl1pPr algn="ctr">
              <a:defRPr sz="1100">
                <a:solidFill>
                  <a:srgbClr val="565655"/>
                </a:solidFill>
                <a:latin typeface="Kyiv*Type Sans Regular"/>
              </a:defRPr>
            </a:lvl1pPr>
          </a:lstStyle>
          <a:p>
            <a:r>
              <a:rPr lang="fr-FR" dirty="0"/>
              <a:t>CLARTE / HOMOGENEITE</a:t>
            </a:r>
          </a:p>
          <a:p>
            <a:r>
              <a:rPr lang="fr-FR" dirty="0"/>
              <a:t>DU TEINT</a:t>
            </a:r>
          </a:p>
        </p:txBody>
      </p:sp>
      <p:pic>
        <p:nvPicPr>
          <p:cNvPr id="3076" name="Picture 4" descr="ingredient-acide-hyaluron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3043" y="5158208"/>
            <a:ext cx="544209" cy="7465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ngredient-Algue-rouge-palmaria-palm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7266" y="5151085"/>
            <a:ext cx="1214648" cy="7526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gredient-pigments-naturels-roses-poudre-softfocus-b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280" y="5069115"/>
            <a:ext cx="1129434" cy="9942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gredient-arbre-a-soie-et-herbe-div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8425" y="5183685"/>
            <a:ext cx="1361536" cy="91932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ngredient-complexe-de-lupin-blanc-et-alfalf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1105" y="5215393"/>
            <a:ext cx="1214648" cy="72671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xcellence Code Contours Yon-K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388" y="1644940"/>
            <a:ext cx="1266626" cy="441846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e 27"/>
          <p:cNvGrpSpPr/>
          <p:nvPr/>
        </p:nvGrpSpPr>
        <p:grpSpPr>
          <a:xfrm>
            <a:off x="9381677" y="621508"/>
            <a:ext cx="2904754" cy="2537610"/>
            <a:chOff x="1019165" y="2304210"/>
            <a:chExt cx="2904754" cy="2537610"/>
          </a:xfrm>
        </p:grpSpPr>
        <p:pic>
          <p:nvPicPr>
            <p:cNvPr id="30" name="Imag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8918" y="2304210"/>
              <a:ext cx="1337441" cy="1337441"/>
            </a:xfrm>
            <a:prstGeom prst="rect">
              <a:avLst/>
            </a:prstGeom>
          </p:spPr>
        </p:pic>
        <p:sp>
          <p:nvSpPr>
            <p:cNvPr id="31" name="object 28"/>
            <p:cNvSpPr txBox="1"/>
            <p:nvPr/>
          </p:nvSpPr>
          <p:spPr>
            <a:xfrm>
              <a:off x="1019165" y="3536976"/>
              <a:ext cx="2904754" cy="1304844"/>
            </a:xfrm>
            <a:prstGeom prst="rect">
              <a:avLst/>
            </a:prstGeom>
          </p:spPr>
          <p:txBody>
            <a:bodyPr vert="horz" wrap="square" lIns="0" tIns="194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590" algn="ctr">
                <a:lnSpc>
                  <a:spcPct val="100000"/>
                </a:lnSpc>
                <a:spcBef>
                  <a:spcPts val="1535"/>
                </a:spcBef>
              </a:pPr>
              <a:r>
                <a:rPr sz="3600" b="1" spc="220" dirty="0">
                  <a:solidFill>
                    <a:srgbClr val="E2E0ED"/>
                  </a:solidFill>
                  <a:latin typeface="Roboto Light" panose="02000000000000000000" pitchFamily="2" charset="0"/>
                  <a:ea typeface="Roboto Light" panose="02000000000000000000" pitchFamily="2" charset="0"/>
                  <a:cs typeface="Kyiv*Type Sans Regular"/>
                </a:rPr>
                <a:t>9</a:t>
              </a:r>
              <a:r>
                <a:rPr lang="fr-FR" sz="3600" b="1" spc="220" dirty="0">
                  <a:solidFill>
                    <a:srgbClr val="E2E0ED"/>
                  </a:solidFill>
                  <a:latin typeface="Roboto Light" panose="02000000000000000000" pitchFamily="2" charset="0"/>
                  <a:ea typeface="Roboto Light" panose="02000000000000000000" pitchFamily="2" charset="0"/>
                  <a:cs typeface="Kyiv*Type Sans Regular"/>
                </a:rPr>
                <a:t>4</a:t>
              </a:r>
              <a:r>
                <a:rPr sz="3600" b="1" spc="220" dirty="0">
                  <a:solidFill>
                    <a:srgbClr val="E2E0ED"/>
                  </a:solidFill>
                  <a:latin typeface="Roboto Light" panose="02000000000000000000" pitchFamily="2" charset="0"/>
                  <a:ea typeface="Roboto Light" panose="02000000000000000000" pitchFamily="2" charset="0"/>
                  <a:cs typeface="Kyiv*Type Sans Regular"/>
                </a:rPr>
                <a:t>%</a:t>
              </a:r>
              <a:endParaRPr sz="3600" b="1" dirty="0">
                <a:solidFill>
                  <a:srgbClr val="E2E0ED"/>
                </a:solidFill>
                <a:latin typeface="Roboto Light" panose="02000000000000000000" pitchFamily="2" charset="0"/>
                <a:ea typeface="Roboto Light" panose="02000000000000000000" pitchFamily="2" charset="0"/>
                <a:cs typeface="Kyiv*Type Sans Regular"/>
              </a:endParaRP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d’ingrédients </a:t>
              </a: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d’origine naturelle</a:t>
              </a:r>
              <a:endParaRPr dirty="0">
                <a:solidFill>
                  <a:srgbClr val="3E3E3E"/>
                </a:solidFill>
                <a:latin typeface="Roboto Light" panose="02000000000000000000" pitchFamily="2" charset="0"/>
                <a:ea typeface="Roboto Light" panose="02000000000000000000" pitchFamily="2" charset="0"/>
                <a:cs typeface="Roboto Mono"/>
              </a:endParaRPr>
            </a:p>
          </p:txBody>
        </p:sp>
      </p:grpSp>
      <p:sp>
        <p:nvSpPr>
          <p:cNvPr id="25" name="Rectangle 24"/>
          <p:cNvSpPr/>
          <p:nvPr/>
        </p:nvSpPr>
        <p:spPr>
          <a:xfrm>
            <a:off x="4096901" y="2919194"/>
            <a:ext cx="4220379" cy="400110"/>
          </a:xfrm>
          <a:prstGeom prst="rect">
            <a:avLst/>
          </a:prstGeom>
        </p:spPr>
        <p:txBody>
          <a:bodyPr wrap="square">
            <a:spAutoFit/>
          </a:bodyPr>
          <a:lstStyle/>
          <a:p>
            <a:pPr algn="just"/>
            <a:r>
              <a:rPr lang="fr-FR" sz="2000" dirty="0">
                <a:solidFill>
                  <a:srgbClr val="3E3E3E"/>
                </a:solidFill>
                <a:latin typeface="Roboto Light" panose="02000000000000000000"/>
              </a:rPr>
              <a:t>Applicateur haute précision à effet glaçon</a:t>
            </a:r>
            <a:endParaRPr lang="fr-FR" sz="2000" b="0" i="0" dirty="0">
              <a:solidFill>
                <a:srgbClr val="3E3E3E"/>
              </a:solidFill>
              <a:effectLst/>
              <a:latin typeface="Roboto Light" panose="02000000000000000000"/>
            </a:endParaRPr>
          </a:p>
        </p:txBody>
      </p:sp>
      <p:pic>
        <p:nvPicPr>
          <p:cNvPr id="32" name="Image 31">
            <a:extLst>
              <a:ext uri="{FF2B5EF4-FFF2-40B4-BE49-F238E27FC236}">
                <a16:creationId xmlns:a16="http://schemas.microsoft.com/office/drawing/2014/main" id="{B59AA05B-033E-454F-8F31-618C32C33D25}"/>
              </a:ext>
            </a:extLst>
          </p:cNvPr>
          <p:cNvPicPr>
            <a:picLocks noChangeAspect="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backgroundRemoval t="1434" b="96774" l="1111" r="98519">
                        <a14:foregroundMark x1="62963" y1="32616" x2="56296" y2="48387"/>
                      </a14:backgroundRemoval>
                    </a14:imgEffect>
                  </a14:imgLayer>
                </a14:imgProps>
              </a:ext>
            </a:extLst>
          </a:blip>
          <a:stretch>
            <a:fillRect/>
          </a:stretch>
        </p:blipFill>
        <p:spPr>
          <a:xfrm>
            <a:off x="2468687" y="2333640"/>
            <a:ext cx="1668496" cy="1724113"/>
          </a:xfrm>
          <a:prstGeom prst="rect">
            <a:avLst/>
          </a:prstGeom>
        </p:spPr>
      </p:pic>
    </p:spTree>
    <p:extLst>
      <p:ext uri="{BB962C8B-B14F-4D97-AF65-F5344CB8AC3E}">
        <p14:creationId xmlns:p14="http://schemas.microsoft.com/office/powerpoint/2010/main" val="168807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fade">
                                      <p:cBhvr>
                                        <p:cTn id="57" dur="1000"/>
                                        <p:tgtEl>
                                          <p:spTgt spid="3076"/>
                                        </p:tgtEl>
                                      </p:cBhvr>
                                    </p:animEffect>
                                    <p:anim calcmode="lin" valueType="num">
                                      <p:cBhvr>
                                        <p:cTn id="58" dur="1000" fill="hold"/>
                                        <p:tgtEl>
                                          <p:spTgt spid="3076"/>
                                        </p:tgtEl>
                                        <p:attrNameLst>
                                          <p:attrName>ppt_x</p:attrName>
                                        </p:attrNameLst>
                                      </p:cBhvr>
                                      <p:tavLst>
                                        <p:tav tm="0">
                                          <p:val>
                                            <p:strVal val="#ppt_x"/>
                                          </p:val>
                                        </p:tav>
                                        <p:tav tm="100000">
                                          <p:val>
                                            <p:strVal val="#ppt_x"/>
                                          </p:val>
                                        </p:tav>
                                      </p:tavLst>
                                    </p:anim>
                                    <p:anim calcmode="lin" valueType="num">
                                      <p:cBhvr>
                                        <p:cTn id="59" dur="1000" fill="hold"/>
                                        <p:tgtEl>
                                          <p:spTgt spid="30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098"/>
                                        </p:tgtEl>
                                        <p:attrNameLst>
                                          <p:attrName>style.visibility</p:attrName>
                                        </p:attrNameLst>
                                      </p:cBhvr>
                                      <p:to>
                                        <p:strVal val="visible"/>
                                      </p:to>
                                    </p:set>
                                    <p:animEffect transition="in" filter="fade">
                                      <p:cBhvr>
                                        <p:cTn id="62" dur="1000"/>
                                        <p:tgtEl>
                                          <p:spTgt spid="4098"/>
                                        </p:tgtEl>
                                      </p:cBhvr>
                                    </p:animEffect>
                                    <p:anim calcmode="lin" valueType="num">
                                      <p:cBhvr>
                                        <p:cTn id="63" dur="1000" fill="hold"/>
                                        <p:tgtEl>
                                          <p:spTgt spid="4098"/>
                                        </p:tgtEl>
                                        <p:attrNameLst>
                                          <p:attrName>ppt_x</p:attrName>
                                        </p:attrNameLst>
                                      </p:cBhvr>
                                      <p:tavLst>
                                        <p:tav tm="0">
                                          <p:val>
                                            <p:strVal val="#ppt_x"/>
                                          </p:val>
                                        </p:tav>
                                        <p:tav tm="100000">
                                          <p:val>
                                            <p:strVal val="#ppt_x"/>
                                          </p:val>
                                        </p:tav>
                                      </p:tavLst>
                                    </p:anim>
                                    <p:anim calcmode="lin" valueType="num">
                                      <p:cBhvr>
                                        <p:cTn id="64" dur="1000" fill="hold"/>
                                        <p:tgtEl>
                                          <p:spTgt spid="409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100"/>
                                        </p:tgtEl>
                                        <p:attrNameLst>
                                          <p:attrName>style.visibility</p:attrName>
                                        </p:attrNameLst>
                                      </p:cBhvr>
                                      <p:to>
                                        <p:strVal val="visible"/>
                                      </p:to>
                                    </p:set>
                                    <p:animEffect transition="in" filter="fade">
                                      <p:cBhvr>
                                        <p:cTn id="67" dur="1000"/>
                                        <p:tgtEl>
                                          <p:spTgt spid="4100"/>
                                        </p:tgtEl>
                                      </p:cBhvr>
                                    </p:animEffect>
                                    <p:anim calcmode="lin" valueType="num">
                                      <p:cBhvr>
                                        <p:cTn id="68" dur="1000" fill="hold"/>
                                        <p:tgtEl>
                                          <p:spTgt spid="4100"/>
                                        </p:tgtEl>
                                        <p:attrNameLst>
                                          <p:attrName>ppt_x</p:attrName>
                                        </p:attrNameLst>
                                      </p:cBhvr>
                                      <p:tavLst>
                                        <p:tav tm="0">
                                          <p:val>
                                            <p:strVal val="#ppt_x"/>
                                          </p:val>
                                        </p:tav>
                                        <p:tav tm="100000">
                                          <p:val>
                                            <p:strVal val="#ppt_x"/>
                                          </p:val>
                                        </p:tav>
                                      </p:tavLst>
                                    </p:anim>
                                    <p:anim calcmode="lin" valueType="num">
                                      <p:cBhvr>
                                        <p:cTn id="69" dur="1000" fill="hold"/>
                                        <p:tgtEl>
                                          <p:spTgt spid="410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102"/>
                                        </p:tgtEl>
                                        <p:attrNameLst>
                                          <p:attrName>style.visibility</p:attrName>
                                        </p:attrNameLst>
                                      </p:cBhvr>
                                      <p:to>
                                        <p:strVal val="visible"/>
                                      </p:to>
                                    </p:set>
                                    <p:animEffect transition="in" filter="fade">
                                      <p:cBhvr>
                                        <p:cTn id="72" dur="1000"/>
                                        <p:tgtEl>
                                          <p:spTgt spid="4102"/>
                                        </p:tgtEl>
                                      </p:cBhvr>
                                    </p:animEffect>
                                    <p:anim calcmode="lin" valueType="num">
                                      <p:cBhvr>
                                        <p:cTn id="73" dur="1000" fill="hold"/>
                                        <p:tgtEl>
                                          <p:spTgt spid="4102"/>
                                        </p:tgtEl>
                                        <p:attrNameLst>
                                          <p:attrName>ppt_x</p:attrName>
                                        </p:attrNameLst>
                                      </p:cBhvr>
                                      <p:tavLst>
                                        <p:tav tm="0">
                                          <p:val>
                                            <p:strVal val="#ppt_x"/>
                                          </p:val>
                                        </p:tav>
                                        <p:tav tm="100000">
                                          <p:val>
                                            <p:strVal val="#ppt_x"/>
                                          </p:val>
                                        </p:tav>
                                      </p:tavLst>
                                    </p:anim>
                                    <p:anim calcmode="lin" valueType="num">
                                      <p:cBhvr>
                                        <p:cTn id="74" dur="1000" fill="hold"/>
                                        <p:tgtEl>
                                          <p:spTgt spid="410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104"/>
                                        </p:tgtEl>
                                        <p:attrNameLst>
                                          <p:attrName>style.visibility</p:attrName>
                                        </p:attrNameLst>
                                      </p:cBhvr>
                                      <p:to>
                                        <p:strVal val="visible"/>
                                      </p:to>
                                    </p:set>
                                    <p:animEffect transition="in" filter="fade">
                                      <p:cBhvr>
                                        <p:cTn id="77" dur="1000"/>
                                        <p:tgtEl>
                                          <p:spTgt spid="4104"/>
                                        </p:tgtEl>
                                      </p:cBhvr>
                                    </p:animEffect>
                                    <p:anim calcmode="lin" valueType="num">
                                      <p:cBhvr>
                                        <p:cTn id="78" dur="1000" fill="hold"/>
                                        <p:tgtEl>
                                          <p:spTgt spid="4104"/>
                                        </p:tgtEl>
                                        <p:attrNameLst>
                                          <p:attrName>ppt_x</p:attrName>
                                        </p:attrNameLst>
                                      </p:cBhvr>
                                      <p:tavLst>
                                        <p:tav tm="0">
                                          <p:val>
                                            <p:strVal val="#ppt_x"/>
                                          </p:val>
                                        </p:tav>
                                        <p:tav tm="100000">
                                          <p:val>
                                            <p:strVal val="#ppt_x"/>
                                          </p:val>
                                        </p:tav>
                                      </p:tavLst>
                                    </p:anim>
                                    <p:anim calcmode="lin" valueType="num">
                                      <p:cBhvr>
                                        <p:cTn id="79" dur="1000" fill="hold"/>
                                        <p:tgtEl>
                                          <p:spTgt spid="4104"/>
                                        </p:tgtEl>
                                        <p:attrNameLst>
                                          <p:attrName>ppt_y</p:attrName>
                                        </p:attrNameLst>
                                      </p:cBhvr>
                                      <p:tavLst>
                                        <p:tav tm="0">
                                          <p:val>
                                            <p:strVal val="#ppt_y+.1"/>
                                          </p:val>
                                        </p:tav>
                                        <p:tav tm="100000">
                                          <p:val>
                                            <p:strVal val="#ppt_y"/>
                                          </p:val>
                                        </p:tav>
                                      </p:tavLst>
                                    </p:anim>
                                  </p:childTnLst>
                                </p:cTn>
                              </p:par>
                              <p:par>
                                <p:cTn id="80" presetID="53"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53" grpId="0" animBg="1"/>
      <p:bldP spid="55" grpId="0"/>
      <p:bldP spid="56" grpId="0"/>
      <p:bldP spid="61" grpId="0"/>
      <p:bldP spid="62" grpId="0"/>
      <p:bldP spid="20" grpId="0" animBg="1"/>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3DF8B9-CE38-4D36-85E8-BD2163DD577D}"/>
              </a:ext>
            </a:extLst>
          </p:cNvPr>
          <p:cNvSpPr txBox="1"/>
          <p:nvPr/>
        </p:nvSpPr>
        <p:spPr>
          <a:xfrm>
            <a:off x="2194512" y="1581322"/>
            <a:ext cx="7802976" cy="461665"/>
          </a:xfrm>
          <a:prstGeom prst="rect">
            <a:avLst/>
          </a:prstGeom>
          <a:noFill/>
        </p:spPr>
        <p:txBody>
          <a:bodyPr wrap="square" rtlCol="0">
            <a:spAutoFit/>
          </a:bodyPr>
          <a:lstStyle>
            <a:defPPr>
              <a:defRPr lang="fr-FR"/>
            </a:defPPr>
            <a:lvl1pPr algn="ctr">
              <a:defRPr sz="2400">
                <a:latin typeface="KyivType Sans Medium2"/>
              </a:defRPr>
            </a:lvl1pPr>
          </a:lstStyle>
          <a:p>
            <a:r>
              <a:rPr lang="fr-FR" dirty="0"/>
              <a:t>Drainant, tonifiant</a:t>
            </a:r>
          </a:p>
        </p:txBody>
      </p:sp>
      <p:sp>
        <p:nvSpPr>
          <p:cNvPr id="18" name="ZoneTexte 17"/>
          <p:cNvSpPr txBox="1"/>
          <p:nvPr/>
        </p:nvSpPr>
        <p:spPr>
          <a:xfrm>
            <a:off x="295090" y="6163086"/>
            <a:ext cx="1859223" cy="276999"/>
          </a:xfrm>
          <a:prstGeom prst="rect">
            <a:avLst/>
          </a:prstGeom>
          <a:noFill/>
        </p:spPr>
        <p:txBody>
          <a:bodyPr wrap="square" rtlCol="0">
            <a:spAutoFit/>
          </a:bodyPr>
          <a:lstStyle/>
          <a:p>
            <a:pPr algn="ctr"/>
            <a:r>
              <a:rPr lang="fr-FR" sz="1200" dirty="0">
                <a:solidFill>
                  <a:srgbClr val="565655"/>
                </a:solidFill>
                <a:latin typeface="Roboto Light" panose="02000000000000000000"/>
              </a:rPr>
              <a:t>V.15 ml</a:t>
            </a:r>
          </a:p>
        </p:txBody>
      </p:sp>
      <p:sp>
        <p:nvSpPr>
          <p:cNvPr id="29" name="Rectangle 28"/>
          <p:cNvSpPr/>
          <p:nvPr/>
        </p:nvSpPr>
        <p:spPr>
          <a:xfrm>
            <a:off x="3988060" y="4408227"/>
            <a:ext cx="1616244" cy="74829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BOURGEONS </a:t>
            </a:r>
          </a:p>
          <a:p>
            <a:pPr algn="ctr" defTabSz="812786">
              <a:defRPr/>
            </a:pPr>
            <a:r>
              <a:rPr lang="fr-FR" sz="1600" dirty="0">
                <a:solidFill>
                  <a:srgbClr val="565655"/>
                </a:solidFill>
                <a:latin typeface="Kyiv*Type Sans Regular"/>
              </a:rPr>
              <a:t>DE HETRE BIO</a:t>
            </a:r>
            <a:endParaRPr lang="fr-FR" sz="1600" dirty="0">
              <a:solidFill>
                <a:prstClr val="white"/>
              </a:solidFill>
              <a:latin typeface="Kyiv*Type Sans Regular"/>
            </a:endParaRPr>
          </a:p>
        </p:txBody>
      </p:sp>
      <p:sp>
        <p:nvSpPr>
          <p:cNvPr id="33" name="Rectangle 32"/>
          <p:cNvSpPr/>
          <p:nvPr/>
        </p:nvSpPr>
        <p:spPr>
          <a:xfrm>
            <a:off x="5746156" y="4420345"/>
            <a:ext cx="19657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HUILE ESSENTIELLE DE CAMOMILLE</a:t>
            </a:r>
            <a:endParaRPr lang="fr-FR" sz="1600" dirty="0">
              <a:solidFill>
                <a:prstClr val="white"/>
              </a:solidFill>
              <a:latin typeface="Kyiv*Type Sans Regular"/>
            </a:endParaRPr>
          </a:p>
        </p:txBody>
      </p:sp>
      <p:sp>
        <p:nvSpPr>
          <p:cNvPr id="37" name="Rectangle 36"/>
          <p:cNvSpPr/>
          <p:nvPr/>
        </p:nvSpPr>
        <p:spPr>
          <a:xfrm>
            <a:off x="7829629" y="441677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PROTEINE D’AMANDE DOUCE</a:t>
            </a:r>
            <a:endParaRPr lang="fr-FR" sz="1600" dirty="0">
              <a:solidFill>
                <a:prstClr val="white"/>
              </a:solidFill>
              <a:latin typeface="Kyiv*Type Sans Regular"/>
            </a:endParaRPr>
          </a:p>
        </p:txBody>
      </p:sp>
      <p:sp>
        <p:nvSpPr>
          <p:cNvPr id="53" name="Rectangle 52"/>
          <p:cNvSpPr/>
          <p:nvPr/>
        </p:nvSpPr>
        <p:spPr>
          <a:xfrm>
            <a:off x="2254087" y="4427459"/>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ARNICA</a:t>
            </a:r>
            <a:endParaRPr lang="fr-FR" sz="1600" dirty="0">
              <a:solidFill>
                <a:prstClr val="white"/>
              </a:solidFill>
              <a:latin typeface="Kyiv*Type Sans Regular"/>
            </a:endParaRPr>
          </a:p>
        </p:txBody>
      </p:sp>
      <p:sp>
        <p:nvSpPr>
          <p:cNvPr id="55" name="ZoneTexte 54"/>
          <p:cNvSpPr txBox="1"/>
          <p:nvPr/>
        </p:nvSpPr>
        <p:spPr>
          <a:xfrm>
            <a:off x="2343792" y="5935230"/>
            <a:ext cx="1436833" cy="261610"/>
          </a:xfrm>
          <a:prstGeom prst="rect">
            <a:avLst/>
          </a:prstGeom>
          <a:noFill/>
        </p:spPr>
        <p:txBody>
          <a:bodyPr wrap="square" rtlCol="0">
            <a:spAutoFit/>
          </a:bodyPr>
          <a:lstStyle/>
          <a:p>
            <a:pPr algn="ctr"/>
            <a:r>
              <a:rPr lang="fr-FR" sz="1100" dirty="0">
                <a:solidFill>
                  <a:srgbClr val="565655"/>
                </a:solidFill>
                <a:latin typeface="Kyiv*Type Sans Regular"/>
              </a:rPr>
              <a:t>DRAINANT</a:t>
            </a:r>
          </a:p>
        </p:txBody>
      </p:sp>
      <p:sp>
        <p:nvSpPr>
          <p:cNvPr id="56" name="ZoneTexte 55"/>
          <p:cNvSpPr txBox="1"/>
          <p:nvPr/>
        </p:nvSpPr>
        <p:spPr>
          <a:xfrm>
            <a:off x="3988061" y="5942719"/>
            <a:ext cx="1616244" cy="430887"/>
          </a:xfrm>
          <a:prstGeom prst="rect">
            <a:avLst/>
          </a:prstGeom>
          <a:noFill/>
        </p:spPr>
        <p:txBody>
          <a:bodyPr wrap="square" rtlCol="0">
            <a:spAutoFit/>
          </a:bodyPr>
          <a:lstStyle/>
          <a:p>
            <a:pPr algn="ctr"/>
            <a:r>
              <a:rPr lang="fr-FR" sz="1100" dirty="0">
                <a:solidFill>
                  <a:srgbClr val="565655"/>
                </a:solidFill>
                <a:latin typeface="Kyiv*Type Sans Regular"/>
              </a:rPr>
              <a:t>REGENERANT</a:t>
            </a:r>
          </a:p>
          <a:p>
            <a:pPr algn="ctr"/>
            <a:r>
              <a:rPr lang="fr-FR" sz="1100" dirty="0">
                <a:solidFill>
                  <a:srgbClr val="565655"/>
                </a:solidFill>
                <a:latin typeface="Kyiv*Type Sans Regular"/>
              </a:rPr>
              <a:t>HYDRATANT</a:t>
            </a:r>
          </a:p>
        </p:txBody>
      </p:sp>
      <p:sp>
        <p:nvSpPr>
          <p:cNvPr id="61" name="ZoneTexte 60"/>
          <p:cNvSpPr txBox="1"/>
          <p:nvPr/>
        </p:nvSpPr>
        <p:spPr>
          <a:xfrm>
            <a:off x="5844630" y="5935227"/>
            <a:ext cx="1729622" cy="261610"/>
          </a:xfrm>
          <a:prstGeom prst="rect">
            <a:avLst/>
          </a:prstGeom>
          <a:noFill/>
        </p:spPr>
        <p:txBody>
          <a:bodyPr wrap="square" rtlCol="0">
            <a:spAutoFit/>
          </a:bodyPr>
          <a:lstStyle/>
          <a:p>
            <a:pPr algn="ctr"/>
            <a:r>
              <a:rPr lang="fr-FR" sz="1100" dirty="0">
                <a:solidFill>
                  <a:srgbClr val="565655"/>
                </a:solidFill>
                <a:latin typeface="Kyiv*Type Sans Regular"/>
              </a:rPr>
              <a:t>DECONGESTIONNANT</a:t>
            </a:r>
          </a:p>
        </p:txBody>
      </p:sp>
      <p:sp>
        <p:nvSpPr>
          <p:cNvPr id="62" name="ZoneTexte 61"/>
          <p:cNvSpPr txBox="1"/>
          <p:nvPr/>
        </p:nvSpPr>
        <p:spPr>
          <a:xfrm>
            <a:off x="7829627" y="5913301"/>
            <a:ext cx="1616246" cy="261610"/>
          </a:xfrm>
          <a:prstGeom prst="rect">
            <a:avLst/>
          </a:prstGeom>
          <a:noFill/>
        </p:spPr>
        <p:txBody>
          <a:bodyPr wrap="square" rtlCol="0">
            <a:spAutoFit/>
          </a:bodyPr>
          <a:lstStyle>
            <a:defPPr>
              <a:defRPr lang="fr-FR"/>
            </a:defPPr>
            <a:lvl1pPr algn="ctr">
              <a:defRPr sz="1100">
                <a:solidFill>
                  <a:srgbClr val="565655"/>
                </a:solidFill>
                <a:latin typeface="Kyiv*Type Sans Regular"/>
              </a:defRPr>
            </a:lvl1pPr>
          </a:lstStyle>
          <a:p>
            <a:r>
              <a:rPr lang="fr-FR" dirty="0"/>
              <a:t>LISSANT</a:t>
            </a:r>
          </a:p>
        </p:txBody>
      </p:sp>
      <p:sp>
        <p:nvSpPr>
          <p:cNvPr id="41" name="Rectangle 40"/>
          <p:cNvSpPr/>
          <p:nvPr/>
        </p:nvSpPr>
        <p:spPr>
          <a:xfrm>
            <a:off x="2887660" y="419483"/>
            <a:ext cx="6497859" cy="756727"/>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fr-FR" sz="4400" dirty="0">
                <a:solidFill>
                  <a:srgbClr val="3E3E3E"/>
                </a:solidFill>
                <a:latin typeface="KyivType Sans2" panose="00000500000000000000" pitchFamily="50" charset="0"/>
                <a:ea typeface="+mj-ea"/>
                <a:cs typeface="+mj-cs"/>
              </a:rPr>
              <a:t>GEL YEUX</a:t>
            </a:r>
          </a:p>
        </p:txBody>
      </p:sp>
      <p:sp>
        <p:nvSpPr>
          <p:cNvPr id="20" name="Rectangle 19"/>
          <p:cNvSpPr/>
          <p:nvPr/>
        </p:nvSpPr>
        <p:spPr>
          <a:xfrm>
            <a:off x="9587725" y="4408227"/>
            <a:ext cx="2260146"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HUILE ESSENTIELLE </a:t>
            </a:r>
          </a:p>
          <a:p>
            <a:pPr algn="ctr" defTabSz="812786">
              <a:defRPr/>
            </a:pPr>
            <a:r>
              <a:rPr lang="fr-FR" sz="1600" dirty="0">
                <a:solidFill>
                  <a:srgbClr val="565655"/>
                </a:solidFill>
                <a:latin typeface="Kyiv*Type Sans Regular"/>
              </a:rPr>
              <a:t>DE MENTHE POIVREE</a:t>
            </a:r>
            <a:endParaRPr lang="fr-FR" sz="1600" dirty="0">
              <a:solidFill>
                <a:prstClr val="white"/>
              </a:solidFill>
              <a:latin typeface="Kyiv*Type Sans Regular"/>
            </a:endParaRPr>
          </a:p>
        </p:txBody>
      </p:sp>
      <p:sp>
        <p:nvSpPr>
          <p:cNvPr id="22" name="ZoneTexte 21"/>
          <p:cNvSpPr txBox="1"/>
          <p:nvPr/>
        </p:nvSpPr>
        <p:spPr>
          <a:xfrm>
            <a:off x="9882689" y="5904751"/>
            <a:ext cx="1709850" cy="261610"/>
          </a:xfrm>
          <a:prstGeom prst="rect">
            <a:avLst/>
          </a:prstGeom>
          <a:noFill/>
        </p:spPr>
        <p:txBody>
          <a:bodyPr wrap="square" rtlCol="0">
            <a:spAutoFit/>
          </a:bodyPr>
          <a:lstStyle>
            <a:defPPr>
              <a:defRPr lang="fr-FR"/>
            </a:defPPr>
            <a:lvl1pPr algn="ctr">
              <a:defRPr sz="1100">
                <a:solidFill>
                  <a:srgbClr val="565655"/>
                </a:solidFill>
                <a:latin typeface="Kyiv*Type Sans Regular"/>
              </a:defRPr>
            </a:lvl1pPr>
          </a:lstStyle>
          <a:p>
            <a:r>
              <a:rPr lang="fr-FR" dirty="0"/>
              <a:t>RAFRAICHISSANT</a:t>
            </a:r>
          </a:p>
        </p:txBody>
      </p:sp>
      <p:pic>
        <p:nvPicPr>
          <p:cNvPr id="5122" name="Picture 2" descr="Gel Contour des Yeux Homme Yon-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45" y="2198995"/>
            <a:ext cx="1822712" cy="38644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ngredient-bourgeons-de-hetre-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056" y="5164433"/>
            <a:ext cx="1306252" cy="7536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ngredient-huile-essentielle-de-camomi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004" y="5069660"/>
            <a:ext cx="1306252" cy="94340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ngredient-huile-essentielle-de-menthe-poiv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3014" y="5122566"/>
            <a:ext cx="1306252" cy="83734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ngredient-proteine-d-amande-dou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86591">
            <a:off x="8081758" y="5162101"/>
            <a:ext cx="1111983" cy="1149999"/>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9381677" y="621508"/>
            <a:ext cx="2904754" cy="2537610"/>
            <a:chOff x="1019165" y="2304210"/>
            <a:chExt cx="2904754" cy="2537610"/>
          </a:xfrm>
        </p:grpSpPr>
        <p:pic>
          <p:nvPicPr>
            <p:cNvPr id="31" name="Imag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8918" y="2304210"/>
              <a:ext cx="1337441" cy="1337441"/>
            </a:xfrm>
            <a:prstGeom prst="rect">
              <a:avLst/>
            </a:prstGeom>
          </p:spPr>
        </p:pic>
        <p:sp>
          <p:nvSpPr>
            <p:cNvPr id="32" name="object 28"/>
            <p:cNvSpPr txBox="1"/>
            <p:nvPr/>
          </p:nvSpPr>
          <p:spPr>
            <a:xfrm>
              <a:off x="1019165" y="3536976"/>
              <a:ext cx="2904754" cy="1304844"/>
            </a:xfrm>
            <a:prstGeom prst="rect">
              <a:avLst/>
            </a:prstGeom>
          </p:spPr>
          <p:txBody>
            <a:bodyPr vert="horz" wrap="square" lIns="0" tIns="194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590" algn="ctr">
                <a:lnSpc>
                  <a:spcPct val="100000"/>
                </a:lnSpc>
                <a:spcBef>
                  <a:spcPts val="1535"/>
                </a:spcBef>
              </a:pPr>
              <a:r>
                <a:rPr sz="3600" b="1" spc="220" dirty="0">
                  <a:solidFill>
                    <a:srgbClr val="E2E0ED"/>
                  </a:solidFill>
                  <a:latin typeface="Roboto Light" panose="02000000000000000000" pitchFamily="2" charset="0"/>
                  <a:ea typeface="Roboto Light" panose="02000000000000000000" pitchFamily="2" charset="0"/>
                  <a:cs typeface="Kyiv*Type Sans Regular"/>
                </a:rPr>
                <a:t>9</a:t>
              </a:r>
              <a:r>
                <a:rPr lang="fr-FR" sz="3600" b="1" spc="220" dirty="0">
                  <a:solidFill>
                    <a:srgbClr val="E2E0ED"/>
                  </a:solidFill>
                  <a:latin typeface="Roboto Light" panose="02000000000000000000" pitchFamily="2" charset="0"/>
                  <a:ea typeface="Roboto Light" panose="02000000000000000000" pitchFamily="2" charset="0"/>
                  <a:cs typeface="Kyiv*Type Sans Regular"/>
                </a:rPr>
                <a:t>4</a:t>
              </a:r>
              <a:r>
                <a:rPr sz="3600" b="1" spc="220" dirty="0">
                  <a:solidFill>
                    <a:srgbClr val="E2E0ED"/>
                  </a:solidFill>
                  <a:latin typeface="Roboto Light" panose="02000000000000000000" pitchFamily="2" charset="0"/>
                  <a:ea typeface="Roboto Light" panose="02000000000000000000" pitchFamily="2" charset="0"/>
                  <a:cs typeface="Kyiv*Type Sans Regular"/>
                </a:rPr>
                <a:t>%</a:t>
              </a:r>
              <a:endParaRPr sz="3600" b="1" dirty="0">
                <a:solidFill>
                  <a:srgbClr val="E2E0ED"/>
                </a:solidFill>
                <a:latin typeface="Roboto Light" panose="02000000000000000000" pitchFamily="2" charset="0"/>
                <a:ea typeface="Roboto Light" panose="02000000000000000000" pitchFamily="2" charset="0"/>
                <a:cs typeface="Kyiv*Type Sans Regular"/>
              </a:endParaRP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d’ingrédients </a:t>
              </a: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d’origine naturelle</a:t>
              </a:r>
              <a:endParaRPr dirty="0">
                <a:solidFill>
                  <a:srgbClr val="3E3E3E"/>
                </a:solidFill>
                <a:latin typeface="Roboto Light" panose="02000000000000000000" pitchFamily="2" charset="0"/>
                <a:ea typeface="Roboto Light" panose="02000000000000000000" pitchFamily="2" charset="0"/>
                <a:cs typeface="Roboto Mono"/>
              </a:endParaRPr>
            </a:p>
          </p:txBody>
        </p:sp>
      </p:grpSp>
      <p:sp>
        <p:nvSpPr>
          <p:cNvPr id="25" name="Rectangle 24"/>
          <p:cNvSpPr/>
          <p:nvPr/>
        </p:nvSpPr>
        <p:spPr>
          <a:xfrm>
            <a:off x="4137183" y="2829414"/>
            <a:ext cx="4203970" cy="707886"/>
          </a:xfrm>
          <a:prstGeom prst="rect">
            <a:avLst/>
          </a:prstGeom>
        </p:spPr>
        <p:txBody>
          <a:bodyPr wrap="square">
            <a:spAutoFit/>
          </a:bodyPr>
          <a:lstStyle/>
          <a:p>
            <a:pPr algn="just"/>
            <a:r>
              <a:rPr lang="fr-FR" sz="2000" dirty="0">
                <a:solidFill>
                  <a:srgbClr val="3E3E3E"/>
                </a:solidFill>
                <a:latin typeface="Roboto Light" panose="02000000000000000000"/>
              </a:rPr>
              <a:t>On adore sa texture gel rafraichissante et sa senteur dynamisante</a:t>
            </a:r>
            <a:endParaRPr lang="fr-FR" sz="2000" b="0" i="0" dirty="0">
              <a:solidFill>
                <a:srgbClr val="3E3E3E"/>
              </a:solidFill>
              <a:effectLst/>
              <a:latin typeface="Roboto Light" panose="02000000000000000000"/>
            </a:endParaRPr>
          </a:p>
        </p:txBody>
      </p:sp>
      <p:pic>
        <p:nvPicPr>
          <p:cNvPr id="28" name="Image 27">
            <a:extLst>
              <a:ext uri="{FF2B5EF4-FFF2-40B4-BE49-F238E27FC236}">
                <a16:creationId xmlns:a16="http://schemas.microsoft.com/office/drawing/2014/main" id="{56965133-2373-47C3-8687-34F174D24647}"/>
              </a:ext>
            </a:extLst>
          </p:cNvPr>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backgroundRemoval t="1434" b="96774" l="1111" r="98519">
                        <a14:foregroundMark x1="62963" y1="32616" x2="56296" y2="48387"/>
                      </a14:backgroundRemoval>
                    </a14:imgEffect>
                  </a14:imgLayer>
                </a14:imgProps>
              </a:ext>
            </a:extLst>
          </a:blip>
          <a:stretch>
            <a:fillRect/>
          </a:stretch>
        </p:blipFill>
        <p:spPr>
          <a:xfrm>
            <a:off x="2468687" y="2408549"/>
            <a:ext cx="1668496" cy="1724113"/>
          </a:xfrm>
          <a:prstGeom prst="rect">
            <a:avLst/>
          </a:prstGeom>
        </p:spPr>
      </p:pic>
      <p:pic>
        <p:nvPicPr>
          <p:cNvPr id="34" name="Image 33">
            <a:extLst>
              <a:ext uri="{FF2B5EF4-FFF2-40B4-BE49-F238E27FC236}">
                <a16:creationId xmlns:a16="http://schemas.microsoft.com/office/drawing/2014/main" id="{9142AAAD-706C-46B1-8A04-B3F27DF0EAC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3937" t="14779" r="2309"/>
          <a:stretch/>
        </p:blipFill>
        <p:spPr>
          <a:xfrm>
            <a:off x="2616205" y="5083032"/>
            <a:ext cx="900000" cy="916408"/>
          </a:xfrm>
          <a:prstGeom prst="ellipse">
            <a:avLst/>
          </a:prstGeom>
          <a:ln>
            <a:noFill/>
          </a:ln>
          <a:effectLst/>
        </p:spPr>
      </p:pic>
    </p:spTree>
    <p:extLst>
      <p:ext uri="{BB962C8B-B14F-4D97-AF65-F5344CB8AC3E}">
        <p14:creationId xmlns:p14="http://schemas.microsoft.com/office/powerpoint/2010/main" val="57391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126"/>
                                        </p:tgtEl>
                                        <p:attrNameLst>
                                          <p:attrName>style.visibility</p:attrName>
                                        </p:attrNameLst>
                                      </p:cBhvr>
                                      <p:to>
                                        <p:strVal val="visible"/>
                                      </p:to>
                                    </p:set>
                                    <p:animEffect transition="in" filter="fade">
                                      <p:cBhvr>
                                        <p:cTn id="57" dur="1000"/>
                                        <p:tgtEl>
                                          <p:spTgt spid="5126"/>
                                        </p:tgtEl>
                                      </p:cBhvr>
                                    </p:animEffect>
                                    <p:anim calcmode="lin" valueType="num">
                                      <p:cBhvr>
                                        <p:cTn id="58" dur="1000" fill="hold"/>
                                        <p:tgtEl>
                                          <p:spTgt spid="5126"/>
                                        </p:tgtEl>
                                        <p:attrNameLst>
                                          <p:attrName>ppt_x</p:attrName>
                                        </p:attrNameLst>
                                      </p:cBhvr>
                                      <p:tavLst>
                                        <p:tav tm="0">
                                          <p:val>
                                            <p:strVal val="#ppt_x"/>
                                          </p:val>
                                        </p:tav>
                                        <p:tav tm="100000">
                                          <p:val>
                                            <p:strVal val="#ppt_x"/>
                                          </p:val>
                                        </p:tav>
                                      </p:tavLst>
                                    </p:anim>
                                    <p:anim calcmode="lin" valueType="num">
                                      <p:cBhvr>
                                        <p:cTn id="59" dur="1000" fill="hold"/>
                                        <p:tgtEl>
                                          <p:spTgt spid="512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128"/>
                                        </p:tgtEl>
                                        <p:attrNameLst>
                                          <p:attrName>style.visibility</p:attrName>
                                        </p:attrNameLst>
                                      </p:cBhvr>
                                      <p:to>
                                        <p:strVal val="visible"/>
                                      </p:to>
                                    </p:set>
                                    <p:animEffect transition="in" filter="fade">
                                      <p:cBhvr>
                                        <p:cTn id="62" dur="1000"/>
                                        <p:tgtEl>
                                          <p:spTgt spid="5128"/>
                                        </p:tgtEl>
                                      </p:cBhvr>
                                    </p:animEffect>
                                    <p:anim calcmode="lin" valueType="num">
                                      <p:cBhvr>
                                        <p:cTn id="63" dur="1000" fill="hold"/>
                                        <p:tgtEl>
                                          <p:spTgt spid="5128"/>
                                        </p:tgtEl>
                                        <p:attrNameLst>
                                          <p:attrName>ppt_x</p:attrName>
                                        </p:attrNameLst>
                                      </p:cBhvr>
                                      <p:tavLst>
                                        <p:tav tm="0">
                                          <p:val>
                                            <p:strVal val="#ppt_x"/>
                                          </p:val>
                                        </p:tav>
                                        <p:tav tm="100000">
                                          <p:val>
                                            <p:strVal val="#ppt_x"/>
                                          </p:val>
                                        </p:tav>
                                      </p:tavLst>
                                    </p:anim>
                                    <p:anim calcmode="lin" valueType="num">
                                      <p:cBhvr>
                                        <p:cTn id="64" dur="1000" fill="hold"/>
                                        <p:tgtEl>
                                          <p:spTgt spid="512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130"/>
                                        </p:tgtEl>
                                        <p:attrNameLst>
                                          <p:attrName>style.visibility</p:attrName>
                                        </p:attrNameLst>
                                      </p:cBhvr>
                                      <p:to>
                                        <p:strVal val="visible"/>
                                      </p:to>
                                    </p:set>
                                    <p:animEffect transition="in" filter="fade">
                                      <p:cBhvr>
                                        <p:cTn id="67" dur="1000"/>
                                        <p:tgtEl>
                                          <p:spTgt spid="5130"/>
                                        </p:tgtEl>
                                      </p:cBhvr>
                                    </p:animEffect>
                                    <p:anim calcmode="lin" valueType="num">
                                      <p:cBhvr>
                                        <p:cTn id="68" dur="1000" fill="hold"/>
                                        <p:tgtEl>
                                          <p:spTgt spid="5130"/>
                                        </p:tgtEl>
                                        <p:attrNameLst>
                                          <p:attrName>ppt_x</p:attrName>
                                        </p:attrNameLst>
                                      </p:cBhvr>
                                      <p:tavLst>
                                        <p:tav tm="0">
                                          <p:val>
                                            <p:strVal val="#ppt_x"/>
                                          </p:val>
                                        </p:tav>
                                        <p:tav tm="100000">
                                          <p:val>
                                            <p:strVal val="#ppt_x"/>
                                          </p:val>
                                        </p:tav>
                                      </p:tavLst>
                                    </p:anim>
                                    <p:anim calcmode="lin" valueType="num">
                                      <p:cBhvr>
                                        <p:cTn id="69" dur="1000" fill="hold"/>
                                        <p:tgtEl>
                                          <p:spTgt spid="51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132"/>
                                        </p:tgtEl>
                                        <p:attrNameLst>
                                          <p:attrName>style.visibility</p:attrName>
                                        </p:attrNameLst>
                                      </p:cBhvr>
                                      <p:to>
                                        <p:strVal val="visible"/>
                                      </p:to>
                                    </p:set>
                                    <p:animEffect transition="in" filter="fade">
                                      <p:cBhvr>
                                        <p:cTn id="72" dur="1000"/>
                                        <p:tgtEl>
                                          <p:spTgt spid="5132"/>
                                        </p:tgtEl>
                                      </p:cBhvr>
                                    </p:animEffect>
                                    <p:anim calcmode="lin" valueType="num">
                                      <p:cBhvr>
                                        <p:cTn id="73" dur="1000" fill="hold"/>
                                        <p:tgtEl>
                                          <p:spTgt spid="5132"/>
                                        </p:tgtEl>
                                        <p:attrNameLst>
                                          <p:attrName>ppt_x</p:attrName>
                                        </p:attrNameLst>
                                      </p:cBhvr>
                                      <p:tavLst>
                                        <p:tav tm="0">
                                          <p:val>
                                            <p:strVal val="#ppt_x"/>
                                          </p:val>
                                        </p:tav>
                                        <p:tav tm="100000">
                                          <p:val>
                                            <p:strVal val="#ppt_x"/>
                                          </p:val>
                                        </p:tav>
                                      </p:tavLst>
                                    </p:anim>
                                    <p:anim calcmode="lin" valueType="num">
                                      <p:cBhvr>
                                        <p:cTn id="74" dur="1000" fill="hold"/>
                                        <p:tgtEl>
                                          <p:spTgt spid="513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16"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par>
                                <p:cTn id="92" presetID="42"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1000"/>
                                        <p:tgtEl>
                                          <p:spTgt spid="34"/>
                                        </p:tgtEl>
                                      </p:cBhvr>
                                    </p:animEffect>
                                    <p:anim calcmode="lin" valueType="num">
                                      <p:cBhvr>
                                        <p:cTn id="95" dur="1000" fill="hold"/>
                                        <p:tgtEl>
                                          <p:spTgt spid="34"/>
                                        </p:tgtEl>
                                        <p:attrNameLst>
                                          <p:attrName>ppt_x</p:attrName>
                                        </p:attrNameLst>
                                      </p:cBhvr>
                                      <p:tavLst>
                                        <p:tav tm="0">
                                          <p:val>
                                            <p:strVal val="#ppt_x"/>
                                          </p:val>
                                        </p:tav>
                                        <p:tav tm="100000">
                                          <p:val>
                                            <p:strVal val="#ppt_x"/>
                                          </p:val>
                                        </p:tav>
                                      </p:tavLst>
                                    </p:anim>
                                    <p:anim calcmode="lin" valueType="num">
                                      <p:cBhvr>
                                        <p:cTn id="9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53" grpId="0" animBg="1"/>
      <p:bldP spid="55" grpId="0"/>
      <p:bldP spid="56" grpId="0"/>
      <p:bldP spid="61" grpId="0"/>
      <p:bldP spid="62" grpId="0"/>
      <p:bldP spid="20" grpId="0" animBg="1"/>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2FADD408-462A-40D3-91A7-9AA3C6EC58AD}"/>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3E3E3E"/>
                </a:solidFill>
                <a:latin typeface="KyivType Sans2" panose="00000500000000000000" pitchFamily="50" charset="0"/>
              </a:rPr>
              <a:t>CONSEILS D’APPLICATION</a:t>
            </a:r>
            <a:endParaRPr lang="fr-FR" sz="3600" dirty="0">
              <a:solidFill>
                <a:srgbClr val="3E3E3E"/>
              </a:solidFill>
              <a:latin typeface="KyivType Sans2" panose="00000500000000000000" pitchFamily="50" charset="0"/>
            </a:endParaRPr>
          </a:p>
        </p:txBody>
      </p:sp>
      <p:pic>
        <p:nvPicPr>
          <p:cNvPr id="4" name="Image 3">
            <a:extLst>
              <a:ext uri="{FF2B5EF4-FFF2-40B4-BE49-F238E27FC236}">
                <a16:creationId xmlns:a16="http://schemas.microsoft.com/office/drawing/2014/main" id="{62199353-8F5D-4E07-BBD8-2EDA4C2B358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16323" t="30866" r="67132" b="38961"/>
          <a:stretch/>
        </p:blipFill>
        <p:spPr>
          <a:xfrm>
            <a:off x="4006570" y="2895962"/>
            <a:ext cx="4105836" cy="2244524"/>
          </a:xfrm>
          <a:prstGeom prst="rect">
            <a:avLst/>
          </a:prstGeom>
        </p:spPr>
      </p:pic>
      <p:sp>
        <p:nvSpPr>
          <p:cNvPr id="5" name="Rectangle à coins arrondis 18">
            <a:extLst>
              <a:ext uri="{FF2B5EF4-FFF2-40B4-BE49-F238E27FC236}">
                <a16:creationId xmlns:a16="http://schemas.microsoft.com/office/drawing/2014/main" id="{1EF1751C-B8DD-46B7-A0F4-D02F6C87D6E9}"/>
              </a:ext>
            </a:extLst>
          </p:cNvPr>
          <p:cNvSpPr/>
          <p:nvPr/>
        </p:nvSpPr>
        <p:spPr>
          <a:xfrm>
            <a:off x="3354888" y="1388017"/>
            <a:ext cx="5409200" cy="584775"/>
          </a:xfrm>
          <a:prstGeom prst="rect">
            <a:avLst/>
          </a:prstGeom>
          <a:solidFill>
            <a:srgbClr val="FCF1E8"/>
          </a:solidFill>
          <a:ln w="3175">
            <a:solidFill>
              <a:srgbClr val="F7DECA"/>
            </a:solidFill>
          </a:ln>
        </p:spPr>
        <p:txBody>
          <a:bodyPr wrap="square" rtlCol="0">
            <a:spAutoFit/>
          </a:bodyPr>
          <a:lstStyle/>
          <a:p>
            <a:pPr algn="just"/>
            <a:r>
              <a:rPr lang="fr-FR" altLang="fr-FR" sz="1600" dirty="0">
                <a:latin typeface="Roboto Light" panose="02000000000000000000" pitchFamily="2" charset="0"/>
                <a:ea typeface="Roboto Light" panose="02000000000000000000" pitchFamily="2" charset="0"/>
              </a:rPr>
              <a:t>Matin et soir, nettoyez le visage et le cou avec votre nettoyant YON-KA, puis vaporisez votre Lotion YON-KA.</a:t>
            </a:r>
            <a:endParaRPr lang="fr-FR" altLang="fr-FR" sz="1600" dirty="0">
              <a:solidFill>
                <a:schemeClr val="tx1"/>
              </a:solidFill>
              <a:latin typeface="Roboto Light" panose="02000000000000000000" pitchFamily="2" charset="0"/>
              <a:ea typeface="Roboto Light" panose="02000000000000000000" pitchFamily="2" charset="0"/>
            </a:endParaRPr>
          </a:p>
        </p:txBody>
      </p:sp>
      <p:pic>
        <p:nvPicPr>
          <p:cNvPr id="7" name="Image 6">
            <a:extLst>
              <a:ext uri="{FF2B5EF4-FFF2-40B4-BE49-F238E27FC236}">
                <a16:creationId xmlns:a16="http://schemas.microsoft.com/office/drawing/2014/main" id="{5740FF4A-18D2-4906-9EE4-3473A04F70D1}"/>
              </a:ext>
            </a:extLst>
          </p:cNvPr>
          <p:cNvPicPr>
            <a:picLocks noChangeAspect="1"/>
          </p:cNvPicPr>
          <p:nvPr/>
        </p:nvPicPr>
        <p:blipFill rotWithShape="1">
          <a:blip r:embed="rId5"/>
          <a:srcRect l="19522" t="33074" r="70882" b="25346"/>
          <a:stretch/>
        </p:blipFill>
        <p:spPr>
          <a:xfrm>
            <a:off x="1175801" y="2702959"/>
            <a:ext cx="1876681" cy="2437527"/>
          </a:xfrm>
          <a:prstGeom prst="rect">
            <a:avLst/>
          </a:prstGeom>
        </p:spPr>
      </p:pic>
      <p:sp>
        <p:nvSpPr>
          <p:cNvPr id="8" name="ZoneTexte 7">
            <a:extLst>
              <a:ext uri="{FF2B5EF4-FFF2-40B4-BE49-F238E27FC236}">
                <a16:creationId xmlns:a16="http://schemas.microsoft.com/office/drawing/2014/main" id="{4B15B9FD-8C49-43C4-AF8D-A4C47261B146}"/>
              </a:ext>
            </a:extLst>
          </p:cNvPr>
          <p:cNvSpPr txBox="1"/>
          <p:nvPr/>
        </p:nvSpPr>
        <p:spPr>
          <a:xfrm>
            <a:off x="600891" y="5226884"/>
            <a:ext cx="2952206" cy="523220"/>
          </a:xfrm>
          <a:prstGeom prst="rect">
            <a:avLst/>
          </a:prstGeom>
          <a:noFill/>
        </p:spPr>
        <p:txBody>
          <a:bodyPr wrap="square" rtlCol="0">
            <a:spAutoFit/>
          </a:bodyPr>
          <a:lstStyle/>
          <a:p>
            <a:pPr algn="ctr"/>
            <a:r>
              <a:rPr lang="fr-FR" sz="1400" b="1" dirty="0">
                <a:solidFill>
                  <a:srgbClr val="565655"/>
                </a:solidFill>
                <a:latin typeface="Kyiv*Type Sans Regular"/>
              </a:rPr>
              <a:t>Prendre juste la bonne quantité</a:t>
            </a:r>
          </a:p>
          <a:p>
            <a:pPr algn="ctr"/>
            <a:r>
              <a:rPr lang="fr-FR" sz="1400" dirty="0">
                <a:solidFill>
                  <a:srgbClr val="565655"/>
                </a:solidFill>
                <a:latin typeface="Kyiv*Type Sans Regular"/>
              </a:rPr>
              <a:t>= un grain de riz pour les deux yeux</a:t>
            </a:r>
          </a:p>
        </p:txBody>
      </p:sp>
      <p:sp>
        <p:nvSpPr>
          <p:cNvPr id="9" name="ZoneTexte 8">
            <a:extLst>
              <a:ext uri="{FF2B5EF4-FFF2-40B4-BE49-F238E27FC236}">
                <a16:creationId xmlns:a16="http://schemas.microsoft.com/office/drawing/2014/main" id="{BD871AF4-A593-4081-B805-481C3EA80BEE}"/>
              </a:ext>
            </a:extLst>
          </p:cNvPr>
          <p:cNvSpPr txBox="1"/>
          <p:nvPr/>
        </p:nvSpPr>
        <p:spPr>
          <a:xfrm>
            <a:off x="4141950" y="5226884"/>
            <a:ext cx="3970456" cy="523220"/>
          </a:xfrm>
          <a:prstGeom prst="rect">
            <a:avLst/>
          </a:prstGeom>
          <a:noFill/>
        </p:spPr>
        <p:txBody>
          <a:bodyPr wrap="square" rtlCol="0">
            <a:spAutoFit/>
          </a:bodyPr>
          <a:lstStyle/>
          <a:p>
            <a:pPr algn="ctr"/>
            <a:r>
              <a:rPr lang="fr-FR" sz="1400" b="1" dirty="0">
                <a:solidFill>
                  <a:srgbClr val="565655"/>
                </a:solidFill>
                <a:latin typeface="Kyiv*Type Sans Regular"/>
              </a:rPr>
              <a:t>Appliquer les produits au bon endroit</a:t>
            </a:r>
          </a:p>
          <a:p>
            <a:pPr algn="ctr"/>
            <a:r>
              <a:rPr lang="fr-FR" sz="1400" dirty="0">
                <a:solidFill>
                  <a:srgbClr val="565655"/>
                </a:solidFill>
                <a:latin typeface="Kyiv*Type Sans Regular"/>
              </a:rPr>
              <a:t>= en suivant l'os orbiculaire</a:t>
            </a:r>
          </a:p>
        </p:txBody>
      </p:sp>
      <p:pic>
        <p:nvPicPr>
          <p:cNvPr id="4098" name="Picture 2" descr="Prévenir l'apparition des rides pattes-d'oie.">
            <a:extLst>
              <a:ext uri="{FF2B5EF4-FFF2-40B4-BE49-F238E27FC236}">
                <a16:creationId xmlns:a16="http://schemas.microsoft.com/office/drawing/2014/main" id="{30079B15-7D5C-411A-B548-810A72973D5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6" b="99482" l="6000" r="96737">
                        <a14:foregroundMark x1="17263" y1="60881" x2="14737" y2="92746"/>
                        <a14:foregroundMark x1="6105" y1="71071" x2="7789" y2="88687"/>
                        <a14:foregroundMark x1="92947" y1="15026" x2="86737" y2="60190"/>
                        <a14:foregroundMark x1="16842" y1="94128" x2="61789" y2="96028"/>
                        <a14:foregroundMark x1="61789" y1="96028" x2="79368" y2="93869"/>
                        <a14:foregroundMark x1="79368" y1="93869" x2="93263" y2="77893"/>
                        <a14:foregroundMark x1="93263" y1="77893" x2="93368" y2="74439"/>
                        <a14:foregroundMark x1="68947" y1="37133" x2="72316" y2="47582"/>
                        <a14:foregroundMark x1="96316" y1="41192" x2="96737" y2="65285"/>
                        <a14:foregroundMark x1="60316" y1="79188" x2="83474" y2="83247"/>
                        <a14:foregroundMark x1="14000" y1="96805" x2="46421" y2="96114"/>
                        <a14:foregroundMark x1="46421" y1="96114" x2="52000" y2="96114"/>
                        <a14:foregroundMark x1="21368" y1="99568" x2="47053" y2="97150"/>
                        <a14:foregroundMark x1="35474" y1="32038" x2="47053" y2="14335"/>
                        <a14:foregroundMark x1="44211" y1="19430" x2="77684" y2="86"/>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9376564" y="2799460"/>
            <a:ext cx="1841341" cy="2244524"/>
          </a:xfrm>
          <a:prstGeom prst="ellipse">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8EFA23A3-8A38-415A-B515-F2B7388480B2}"/>
              </a:ext>
            </a:extLst>
          </p:cNvPr>
          <p:cNvSpPr txBox="1"/>
          <p:nvPr/>
        </p:nvSpPr>
        <p:spPr>
          <a:xfrm>
            <a:off x="8112406" y="5226884"/>
            <a:ext cx="3868923" cy="954107"/>
          </a:xfrm>
          <a:prstGeom prst="rect">
            <a:avLst/>
          </a:prstGeom>
          <a:noFill/>
        </p:spPr>
        <p:txBody>
          <a:bodyPr wrap="square" rtlCol="0">
            <a:spAutoFit/>
          </a:bodyPr>
          <a:lstStyle/>
          <a:p>
            <a:pPr algn="ctr"/>
            <a:r>
              <a:rPr lang="fr-FR" sz="1400" b="1" dirty="0">
                <a:solidFill>
                  <a:srgbClr val="565655"/>
                </a:solidFill>
                <a:latin typeface="Kyiv*Type Sans Regular"/>
              </a:rPr>
              <a:t>Massage doux avec l'annulaire</a:t>
            </a:r>
          </a:p>
          <a:p>
            <a:pPr marL="285750" indent="-285750" algn="ctr">
              <a:buFontTx/>
              <a:buChar char="-"/>
            </a:pPr>
            <a:r>
              <a:rPr lang="fr-FR" sz="1400" dirty="0">
                <a:solidFill>
                  <a:srgbClr val="565655"/>
                </a:solidFill>
                <a:latin typeface="Kyiv*Type Sans Regular"/>
              </a:rPr>
              <a:t>Léger tapotement pour estomper les cernes</a:t>
            </a:r>
          </a:p>
          <a:p>
            <a:pPr marL="285750" indent="-285750" algn="ctr">
              <a:buFontTx/>
              <a:buChar char="-"/>
            </a:pPr>
            <a:r>
              <a:rPr lang="fr-FR" sz="1400" dirty="0">
                <a:solidFill>
                  <a:srgbClr val="565655"/>
                </a:solidFill>
                <a:latin typeface="Kyiv*Type Sans Regular"/>
              </a:rPr>
              <a:t>Lissage de l'intérieur vers l'extérieur pour estomper les poches</a:t>
            </a:r>
          </a:p>
        </p:txBody>
      </p:sp>
    </p:spTree>
    <p:extLst>
      <p:ext uri="{BB962C8B-B14F-4D97-AF65-F5344CB8AC3E}">
        <p14:creationId xmlns:p14="http://schemas.microsoft.com/office/powerpoint/2010/main" val="14776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C3742455-DE6D-4E09-AC07-FD0FC16F0325}"/>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3E3E3E"/>
                </a:solidFill>
                <a:latin typeface="KyivType Sans2" panose="00000500000000000000" pitchFamily="50" charset="0"/>
              </a:rPr>
              <a:t>CONSEILS DE VENTE</a:t>
            </a:r>
            <a:endParaRPr lang="fr-FR" sz="3600" dirty="0">
              <a:solidFill>
                <a:srgbClr val="3E3E3E"/>
              </a:solidFill>
              <a:latin typeface="KyivType Sans2" panose="00000500000000000000" pitchFamily="50" charset="0"/>
            </a:endParaRPr>
          </a:p>
        </p:txBody>
      </p:sp>
      <p:sp>
        <p:nvSpPr>
          <p:cNvPr id="3" name="Rectangle 2">
            <a:extLst>
              <a:ext uri="{FF2B5EF4-FFF2-40B4-BE49-F238E27FC236}">
                <a16:creationId xmlns:a16="http://schemas.microsoft.com/office/drawing/2014/main" id="{BD484DAD-B3BE-49DD-B311-FFBBA42B2AFF}"/>
              </a:ext>
            </a:extLst>
          </p:cNvPr>
          <p:cNvSpPr/>
          <p:nvPr/>
        </p:nvSpPr>
        <p:spPr>
          <a:xfrm>
            <a:off x="1703641" y="1303827"/>
            <a:ext cx="8784718" cy="646331"/>
          </a:xfrm>
          <a:prstGeom prst="rect">
            <a:avLst/>
          </a:prstGeom>
        </p:spPr>
        <p:txBody>
          <a:bodyPr wrap="square">
            <a:spAutoFit/>
          </a:bodyPr>
          <a:lstStyle/>
          <a:p>
            <a:pPr algn="ctr">
              <a:defRPr/>
            </a:pPr>
            <a:r>
              <a:rPr lang="en-US" sz="1600" dirty="0">
                <a:solidFill>
                  <a:prstClr val="black"/>
                </a:solidFill>
                <a:latin typeface="Roboto Light" panose="02000000000000000000" pitchFamily="2" charset="0"/>
                <a:ea typeface="Roboto Light" panose="02000000000000000000" pitchFamily="2" charset="0"/>
              </a:rPr>
              <a:t>CRÈME VISAGE </a:t>
            </a:r>
            <a:r>
              <a:rPr lang="en-US" sz="3600" b="1" dirty="0">
                <a:solidFill>
                  <a:prstClr val="black"/>
                </a:solidFill>
                <a:latin typeface="Roboto Light" panose="02000000000000000000" pitchFamily="2" charset="0"/>
                <a:ea typeface="Roboto Light" panose="02000000000000000000" pitchFamily="2" charset="0"/>
              </a:rPr>
              <a:t>VS</a:t>
            </a:r>
            <a:r>
              <a:rPr lang="en-US" sz="1600" dirty="0">
                <a:solidFill>
                  <a:prstClr val="black"/>
                </a:solidFill>
                <a:latin typeface="Roboto Light" panose="02000000000000000000" pitchFamily="2" charset="0"/>
                <a:ea typeface="Roboto Light" panose="02000000000000000000" pitchFamily="2" charset="0"/>
              </a:rPr>
              <a:t> CONTOUR DES YEUX</a:t>
            </a:r>
          </a:p>
        </p:txBody>
      </p:sp>
      <p:sp>
        <p:nvSpPr>
          <p:cNvPr id="4" name="Rectangle à coins arrondis 18">
            <a:extLst>
              <a:ext uri="{FF2B5EF4-FFF2-40B4-BE49-F238E27FC236}">
                <a16:creationId xmlns:a16="http://schemas.microsoft.com/office/drawing/2014/main" id="{6E0B68C3-B275-40D6-98CD-BCD594C1F4A6}"/>
              </a:ext>
            </a:extLst>
          </p:cNvPr>
          <p:cNvSpPr/>
          <p:nvPr/>
        </p:nvSpPr>
        <p:spPr>
          <a:xfrm>
            <a:off x="1667129" y="2288965"/>
            <a:ext cx="8784718" cy="830997"/>
          </a:xfrm>
          <a:prstGeom prst="rect">
            <a:avLst/>
          </a:prstGeom>
          <a:solidFill>
            <a:srgbClr val="FCF1E8"/>
          </a:solidFill>
          <a:ln w="3175">
            <a:solidFill>
              <a:srgbClr val="F7DECA"/>
            </a:solidFill>
          </a:ln>
        </p:spPr>
        <p:txBody>
          <a:bodyPr wrap="square" rtlCol="0">
            <a:spAutoFit/>
          </a:bodyPr>
          <a:lstStyle/>
          <a:p>
            <a:pPr algn="just"/>
            <a:r>
              <a:rPr lang="fr-FR" altLang="fr-FR" sz="1600" dirty="0">
                <a:latin typeface="Roboto Light" panose="02000000000000000000" pitchFamily="2" charset="0"/>
                <a:ea typeface="Roboto Light" panose="02000000000000000000" pitchFamily="2" charset="0"/>
              </a:rPr>
              <a:t>La principale différence entre une crème pour le visage appliquée sur le contour des yeux et une crème pour le contour des yeux réside dans leur formulation et leur adaptation aux besoins spécifiques de la peau délicate du contour des yeux.</a:t>
            </a:r>
            <a:endParaRPr lang="fr-FR" altLang="fr-FR" sz="1600" dirty="0">
              <a:solidFill>
                <a:schemeClr val="tx1"/>
              </a:solidFill>
              <a:latin typeface="Roboto Light" panose="02000000000000000000" pitchFamily="2" charset="0"/>
              <a:ea typeface="Roboto Light" panose="02000000000000000000" pitchFamily="2" charset="0"/>
            </a:endParaRPr>
          </a:p>
        </p:txBody>
      </p:sp>
      <p:pic>
        <p:nvPicPr>
          <p:cNvPr id="6" name="Image 5">
            <a:extLst>
              <a:ext uri="{FF2B5EF4-FFF2-40B4-BE49-F238E27FC236}">
                <a16:creationId xmlns:a16="http://schemas.microsoft.com/office/drawing/2014/main" id="{F6D281DC-3731-4E70-96D8-49243A0FBFB1}"/>
              </a:ext>
            </a:extLst>
          </p:cNvPr>
          <p:cNvPicPr>
            <a:picLocks noChangeAspect="1"/>
          </p:cNvPicPr>
          <p:nvPr/>
        </p:nvPicPr>
        <p:blipFill rotWithShape="1">
          <a:blip r:embed="rId3"/>
          <a:srcRect l="15536" r="75036" b="66792"/>
          <a:stretch/>
        </p:blipFill>
        <p:spPr>
          <a:xfrm>
            <a:off x="1275902" y="3145004"/>
            <a:ext cx="1796222" cy="1896261"/>
          </a:xfrm>
          <a:prstGeom prst="rect">
            <a:avLst/>
          </a:prstGeom>
        </p:spPr>
      </p:pic>
      <p:pic>
        <p:nvPicPr>
          <p:cNvPr id="7" name="Image 6">
            <a:extLst>
              <a:ext uri="{FF2B5EF4-FFF2-40B4-BE49-F238E27FC236}">
                <a16:creationId xmlns:a16="http://schemas.microsoft.com/office/drawing/2014/main" id="{0289E0E7-8686-49FE-BE0C-4FA79BFD0DCC}"/>
              </a:ext>
            </a:extLst>
          </p:cNvPr>
          <p:cNvPicPr>
            <a:picLocks noChangeAspect="1"/>
          </p:cNvPicPr>
          <p:nvPr/>
        </p:nvPicPr>
        <p:blipFill rotWithShape="1">
          <a:blip r:embed="rId3"/>
          <a:srcRect l="15632" t="34570" r="67429" b="39336"/>
          <a:stretch/>
        </p:blipFill>
        <p:spPr>
          <a:xfrm rot="19152977">
            <a:off x="5098041" y="3722186"/>
            <a:ext cx="2065189" cy="953588"/>
          </a:xfrm>
          <a:prstGeom prst="rect">
            <a:avLst/>
          </a:prstGeom>
        </p:spPr>
      </p:pic>
      <p:pic>
        <p:nvPicPr>
          <p:cNvPr id="8" name="Image 7">
            <a:extLst>
              <a:ext uri="{FF2B5EF4-FFF2-40B4-BE49-F238E27FC236}">
                <a16:creationId xmlns:a16="http://schemas.microsoft.com/office/drawing/2014/main" id="{C14390E9-8BF5-4B39-86F2-289B692593DB}"/>
              </a:ext>
            </a:extLst>
          </p:cNvPr>
          <p:cNvPicPr>
            <a:picLocks noChangeAspect="1"/>
          </p:cNvPicPr>
          <p:nvPr/>
        </p:nvPicPr>
        <p:blipFill rotWithShape="1">
          <a:blip r:embed="rId3"/>
          <a:srcRect l="17872" t="62652" r="74093" b="7847"/>
          <a:stretch/>
        </p:blipFill>
        <p:spPr>
          <a:xfrm>
            <a:off x="9385227" y="3356695"/>
            <a:ext cx="1530871" cy="1684570"/>
          </a:xfrm>
          <a:prstGeom prst="rect">
            <a:avLst/>
          </a:prstGeom>
        </p:spPr>
      </p:pic>
      <p:sp>
        <p:nvSpPr>
          <p:cNvPr id="9" name="ZoneTexte 8">
            <a:extLst>
              <a:ext uri="{FF2B5EF4-FFF2-40B4-BE49-F238E27FC236}">
                <a16:creationId xmlns:a16="http://schemas.microsoft.com/office/drawing/2014/main" id="{161283BA-7BB5-4227-BF75-3F1492267EC6}"/>
              </a:ext>
            </a:extLst>
          </p:cNvPr>
          <p:cNvSpPr txBox="1"/>
          <p:nvPr/>
        </p:nvSpPr>
        <p:spPr>
          <a:xfrm>
            <a:off x="600891" y="5226884"/>
            <a:ext cx="2952206" cy="1107996"/>
          </a:xfrm>
          <a:prstGeom prst="rect">
            <a:avLst/>
          </a:prstGeom>
          <a:noFill/>
        </p:spPr>
        <p:txBody>
          <a:bodyPr wrap="square" rtlCol="0">
            <a:spAutoFit/>
          </a:bodyPr>
          <a:lstStyle/>
          <a:p>
            <a:pPr algn="ctr"/>
            <a:r>
              <a:rPr lang="fr-FR" sz="1400" b="1" dirty="0">
                <a:solidFill>
                  <a:srgbClr val="565655"/>
                </a:solidFill>
                <a:latin typeface="Kyiv*Type Sans Regular"/>
              </a:rPr>
              <a:t>FORMULATION ET INGRÉDIENTS</a:t>
            </a:r>
          </a:p>
          <a:p>
            <a:pPr algn="ctr"/>
            <a:endParaRPr lang="fr-FR" sz="1400" dirty="0">
              <a:solidFill>
                <a:srgbClr val="565655"/>
              </a:solidFill>
              <a:latin typeface="Kyiv*Type Sans Regular"/>
            </a:endParaRPr>
          </a:p>
          <a:p>
            <a:pPr algn="ctr"/>
            <a:r>
              <a:rPr lang="fr-FR" sz="1400" dirty="0">
                <a:solidFill>
                  <a:srgbClr val="565655"/>
                </a:solidFill>
                <a:latin typeface="Kyiv*Type Sans Regular"/>
              </a:rPr>
              <a:t>PLUS RICHE ET PLUS ÉPAISSE </a:t>
            </a:r>
            <a:r>
              <a:rPr lang="fr-FR" sz="2400" b="1" dirty="0">
                <a:solidFill>
                  <a:srgbClr val="565655"/>
                </a:solidFill>
                <a:latin typeface="Kyiv*Type Sans Regular"/>
              </a:rPr>
              <a:t>VS</a:t>
            </a:r>
            <a:r>
              <a:rPr lang="fr-FR" sz="1400" dirty="0">
                <a:solidFill>
                  <a:srgbClr val="565655"/>
                </a:solidFill>
                <a:latin typeface="Kyiv*Type Sans Regular"/>
              </a:rPr>
              <a:t> PLUS LÉGER ET PLUS DOUX</a:t>
            </a:r>
          </a:p>
        </p:txBody>
      </p:sp>
      <p:sp>
        <p:nvSpPr>
          <p:cNvPr id="10" name="ZoneTexte 9">
            <a:extLst>
              <a:ext uri="{FF2B5EF4-FFF2-40B4-BE49-F238E27FC236}">
                <a16:creationId xmlns:a16="http://schemas.microsoft.com/office/drawing/2014/main" id="{7FB52687-B7DE-4AD3-A589-63CC66ECBEC7}"/>
              </a:ext>
            </a:extLst>
          </p:cNvPr>
          <p:cNvSpPr txBox="1"/>
          <p:nvPr/>
        </p:nvSpPr>
        <p:spPr>
          <a:xfrm>
            <a:off x="3947160" y="5226267"/>
            <a:ext cx="3672840" cy="1323439"/>
          </a:xfrm>
          <a:prstGeom prst="rect">
            <a:avLst/>
          </a:prstGeom>
          <a:noFill/>
        </p:spPr>
        <p:txBody>
          <a:bodyPr wrap="square" rtlCol="0">
            <a:spAutoFit/>
          </a:bodyPr>
          <a:lstStyle/>
          <a:p>
            <a:pPr algn="ctr"/>
            <a:r>
              <a:rPr lang="fr-FR" sz="1400" b="1" dirty="0">
                <a:solidFill>
                  <a:srgbClr val="565655"/>
                </a:solidFill>
                <a:latin typeface="Kyiv*Type Sans Regular"/>
              </a:rPr>
              <a:t>TEXTURE ET ABSORPTION</a:t>
            </a:r>
          </a:p>
          <a:p>
            <a:pPr algn="ctr"/>
            <a:endParaRPr lang="fr-FR" sz="1400" dirty="0">
              <a:solidFill>
                <a:srgbClr val="565655"/>
              </a:solidFill>
              <a:latin typeface="Kyiv*Type Sans Regular"/>
            </a:endParaRPr>
          </a:p>
          <a:p>
            <a:pPr algn="ctr"/>
            <a:r>
              <a:rPr lang="fr-FR" sz="1400" dirty="0">
                <a:solidFill>
                  <a:srgbClr val="565655"/>
                </a:solidFill>
                <a:latin typeface="Kyiv*Type Sans Regular"/>
              </a:rPr>
              <a:t>HYDRATE ET NOURRIT EN PROFONDEUR </a:t>
            </a:r>
            <a:r>
              <a:rPr lang="fr-FR" sz="2400" b="1" dirty="0">
                <a:solidFill>
                  <a:srgbClr val="565655"/>
                </a:solidFill>
                <a:latin typeface="Kyiv*Type Sans Regular"/>
              </a:rPr>
              <a:t>VS</a:t>
            </a:r>
            <a:r>
              <a:rPr lang="fr-FR" sz="1400" dirty="0">
                <a:solidFill>
                  <a:srgbClr val="565655"/>
                </a:solidFill>
                <a:latin typeface="Kyiv*Type Sans Regular"/>
              </a:rPr>
              <a:t> ABSORPTION PLUS RAPIDE ET ÉVITE DE MIGRER DANS L'ŒIL</a:t>
            </a:r>
          </a:p>
        </p:txBody>
      </p:sp>
      <p:sp>
        <p:nvSpPr>
          <p:cNvPr id="11" name="ZoneTexte 10">
            <a:extLst>
              <a:ext uri="{FF2B5EF4-FFF2-40B4-BE49-F238E27FC236}">
                <a16:creationId xmlns:a16="http://schemas.microsoft.com/office/drawing/2014/main" id="{4A035F30-E046-4A01-A15F-6418FD6A3B77}"/>
              </a:ext>
            </a:extLst>
          </p:cNvPr>
          <p:cNvSpPr txBox="1"/>
          <p:nvPr/>
        </p:nvSpPr>
        <p:spPr>
          <a:xfrm>
            <a:off x="8314111" y="5234496"/>
            <a:ext cx="3527369" cy="1323439"/>
          </a:xfrm>
          <a:prstGeom prst="rect">
            <a:avLst/>
          </a:prstGeom>
          <a:noFill/>
        </p:spPr>
        <p:txBody>
          <a:bodyPr wrap="square" rtlCol="0">
            <a:spAutoFit/>
          </a:bodyPr>
          <a:lstStyle/>
          <a:p>
            <a:pPr algn="ctr"/>
            <a:r>
              <a:rPr lang="fr-FR" sz="1400" b="1" dirty="0">
                <a:solidFill>
                  <a:srgbClr val="565655"/>
                </a:solidFill>
                <a:latin typeface="Kyiv*Type Sans Regular"/>
              </a:rPr>
              <a:t>OBJECTIFS DE SOIN</a:t>
            </a:r>
          </a:p>
          <a:p>
            <a:pPr algn="ctr"/>
            <a:endParaRPr lang="fr-FR" sz="1400" b="1" dirty="0">
              <a:solidFill>
                <a:srgbClr val="565655"/>
              </a:solidFill>
              <a:latin typeface="Kyiv*Type Sans Regular"/>
            </a:endParaRPr>
          </a:p>
          <a:p>
            <a:pPr algn="ctr"/>
            <a:r>
              <a:rPr lang="fr-FR" sz="1400" dirty="0">
                <a:solidFill>
                  <a:srgbClr val="565655"/>
                </a:solidFill>
                <a:latin typeface="Kyiv*Type Sans Regular"/>
              </a:rPr>
              <a:t>OBJECTIFS DIFFÉRENTS </a:t>
            </a:r>
            <a:r>
              <a:rPr lang="fr-FR" sz="2400" b="1" dirty="0">
                <a:solidFill>
                  <a:srgbClr val="565655"/>
                </a:solidFill>
                <a:latin typeface="Kyiv*Type Sans Regular"/>
              </a:rPr>
              <a:t>VS </a:t>
            </a:r>
            <a:r>
              <a:rPr lang="fr-FR" sz="1400" dirty="0">
                <a:solidFill>
                  <a:srgbClr val="565655"/>
                </a:solidFill>
                <a:latin typeface="Kyiv*Type Sans Regular"/>
              </a:rPr>
              <a:t>CIBLE LES PRÉOCCUPATIONS COURANTES DU CONTOUR DES YEUX</a:t>
            </a:r>
            <a:endParaRPr lang="fr-FR" sz="1400" b="1" dirty="0">
              <a:solidFill>
                <a:srgbClr val="565655"/>
              </a:solidFill>
              <a:latin typeface="Kyiv*Type Sans Regular"/>
            </a:endParaRPr>
          </a:p>
        </p:txBody>
      </p:sp>
    </p:spTree>
    <p:extLst>
      <p:ext uri="{BB962C8B-B14F-4D97-AF65-F5344CB8AC3E}">
        <p14:creationId xmlns:p14="http://schemas.microsoft.com/office/powerpoint/2010/main" val="245735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C2A3AE5-A7C7-4D37-94CC-09F57D10B3D4}"/>
              </a:ext>
            </a:extLst>
          </p:cNvPr>
          <p:cNvSpPr/>
          <p:nvPr/>
        </p:nvSpPr>
        <p:spPr>
          <a:xfrm>
            <a:off x="1689786" y="1315402"/>
            <a:ext cx="8784718" cy="338554"/>
          </a:xfrm>
          <a:prstGeom prst="rect">
            <a:avLst/>
          </a:prstGeom>
        </p:spPr>
        <p:txBody>
          <a:bodyPr wrap="square">
            <a:spAutoFit/>
          </a:bodyPr>
          <a:lstStyle/>
          <a:p>
            <a:pPr algn="ctr">
              <a:defRPr/>
            </a:pPr>
            <a:r>
              <a:rPr lang="en-US" sz="1600" dirty="0">
                <a:solidFill>
                  <a:prstClr val="black"/>
                </a:solidFill>
                <a:latin typeface="Roboto Light" panose="02000000000000000000" pitchFamily="2" charset="0"/>
                <a:ea typeface="Roboto Light" panose="02000000000000000000" pitchFamily="2" charset="0"/>
              </a:rPr>
              <a:t>EXTRA TIPS</a:t>
            </a:r>
          </a:p>
        </p:txBody>
      </p:sp>
      <p:sp>
        <p:nvSpPr>
          <p:cNvPr id="25" name="Titre 2">
            <a:extLst>
              <a:ext uri="{FF2B5EF4-FFF2-40B4-BE49-F238E27FC236}">
                <a16:creationId xmlns:a16="http://schemas.microsoft.com/office/drawing/2014/main" id="{8408628D-0BC6-42DF-9F1C-5EC58D9052BC}"/>
              </a:ext>
            </a:extLst>
          </p:cNvPr>
          <p:cNvSpPr txBox="1">
            <a:spLocks/>
          </p:cNvSpPr>
          <p:nvPr/>
        </p:nvSpPr>
        <p:spPr>
          <a:xfrm>
            <a:off x="1214350" y="411437"/>
            <a:ext cx="9735589"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solidFill>
                  <a:srgbClr val="3E3E3E"/>
                </a:solidFill>
                <a:latin typeface="KyivType Sans2" panose="00000500000000000000" pitchFamily="50" charset="0"/>
              </a:rPr>
              <a:t>PRENDRE SOIN DU CONTOUR DES YEUX</a:t>
            </a:r>
          </a:p>
        </p:txBody>
      </p:sp>
      <p:grpSp>
        <p:nvGrpSpPr>
          <p:cNvPr id="46" name="Groupe 45">
            <a:extLst>
              <a:ext uri="{FF2B5EF4-FFF2-40B4-BE49-F238E27FC236}">
                <a16:creationId xmlns:a16="http://schemas.microsoft.com/office/drawing/2014/main" id="{E20365F8-8F8C-4245-B8AF-5C9562BF07F7}"/>
              </a:ext>
            </a:extLst>
          </p:cNvPr>
          <p:cNvGrpSpPr/>
          <p:nvPr/>
        </p:nvGrpSpPr>
        <p:grpSpPr>
          <a:xfrm>
            <a:off x="1046091" y="4253548"/>
            <a:ext cx="2706577" cy="2404000"/>
            <a:chOff x="1046091" y="4253548"/>
            <a:chExt cx="2706577" cy="2404000"/>
          </a:xfrm>
        </p:grpSpPr>
        <p:sp>
          <p:nvSpPr>
            <p:cNvPr id="11" name="Ellipse 10">
              <a:extLst>
                <a:ext uri="{FF2B5EF4-FFF2-40B4-BE49-F238E27FC236}">
                  <a16:creationId xmlns:a16="http://schemas.microsoft.com/office/drawing/2014/main" id="{61FDA572-430A-4934-8734-F26DF31327F0}"/>
                </a:ext>
              </a:extLst>
            </p:cNvPr>
            <p:cNvSpPr/>
            <p:nvPr/>
          </p:nvSpPr>
          <p:spPr>
            <a:xfrm>
              <a:off x="1343891" y="4253548"/>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Objet 11">
              <a:extLst>
                <a:ext uri="{FF2B5EF4-FFF2-40B4-BE49-F238E27FC236}">
                  <a16:creationId xmlns:a16="http://schemas.microsoft.com/office/drawing/2014/main" id="{473E0B28-3824-4C78-802F-E8D3A7B69C4C}"/>
                </a:ext>
              </a:extLst>
            </p:cNvPr>
            <p:cNvGraphicFramePr>
              <a:graphicFrameLocks noChangeAspect="1"/>
            </p:cNvGraphicFramePr>
            <p:nvPr>
              <p:extLst>
                <p:ext uri="{D42A27DB-BD31-4B8C-83A1-F6EECF244321}">
                  <p14:modId xmlns:p14="http://schemas.microsoft.com/office/powerpoint/2010/main" val="3237453904"/>
                </p:ext>
              </p:extLst>
            </p:nvPr>
          </p:nvGraphicFramePr>
          <p:xfrm>
            <a:off x="1716516" y="4621714"/>
            <a:ext cx="1448607" cy="1318283"/>
          </p:xfrm>
          <a:graphic>
            <a:graphicData uri="http://schemas.openxmlformats.org/presentationml/2006/ole">
              <mc:AlternateContent xmlns:mc="http://schemas.openxmlformats.org/markup-compatibility/2006">
                <mc:Choice xmlns:v="urn:schemas-microsoft-com:vml" Requires="v">
                  <p:oleObj spid="_x0000_s2063" name="Bitmap Image" r:id="rId4" imgW="2293560" imgH="2088000" progId="PBrush">
                    <p:embed/>
                  </p:oleObj>
                </mc:Choice>
                <mc:Fallback>
                  <p:oleObj name="Bitmap Image" r:id="rId4" imgW="2293560" imgH="2088000" progId="PBrush">
                    <p:embed/>
                    <p:pic>
                      <p:nvPicPr>
                        <p:cNvPr id="12" name="Objet 11">
                          <a:extLst>
                            <a:ext uri="{FF2B5EF4-FFF2-40B4-BE49-F238E27FC236}">
                              <a16:creationId xmlns:a16="http://schemas.microsoft.com/office/drawing/2014/main" id="{473E0B28-3824-4C78-802F-E8D3A7B69C4C}"/>
                            </a:ext>
                          </a:extLst>
                        </p:cNvPr>
                        <p:cNvPicPr/>
                        <p:nvPr/>
                      </p:nvPicPr>
                      <p:blipFill>
                        <a:blip r:embed="rId5"/>
                        <a:stretch>
                          <a:fillRect/>
                        </a:stretch>
                      </p:blipFill>
                      <p:spPr>
                        <a:xfrm>
                          <a:off x="1716516" y="4621714"/>
                          <a:ext cx="1448607" cy="1318283"/>
                        </a:xfrm>
                        <a:prstGeom prst="rect">
                          <a:avLst/>
                        </a:prstGeom>
                      </p:spPr>
                    </p:pic>
                  </p:oleObj>
                </mc:Fallback>
              </mc:AlternateContent>
            </a:graphicData>
          </a:graphic>
        </p:graphicFrame>
        <p:sp>
          <p:nvSpPr>
            <p:cNvPr id="29" name="ZoneTexte 28">
              <a:extLst>
                <a:ext uri="{FF2B5EF4-FFF2-40B4-BE49-F238E27FC236}">
                  <a16:creationId xmlns:a16="http://schemas.microsoft.com/office/drawing/2014/main" id="{E555B8F2-1CE8-4C11-A8FB-8CD39DD8E50A}"/>
                </a:ext>
              </a:extLst>
            </p:cNvPr>
            <p:cNvSpPr txBox="1"/>
            <p:nvPr/>
          </p:nvSpPr>
          <p:spPr>
            <a:xfrm>
              <a:off x="1046091" y="6351081"/>
              <a:ext cx="2706577"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MAINTENIR UN MODE DE VIE SAIN</a:t>
              </a:r>
            </a:p>
          </p:txBody>
        </p:sp>
      </p:grpSp>
      <p:grpSp>
        <p:nvGrpSpPr>
          <p:cNvPr id="40" name="Groupe 39">
            <a:extLst>
              <a:ext uri="{FF2B5EF4-FFF2-40B4-BE49-F238E27FC236}">
                <a16:creationId xmlns:a16="http://schemas.microsoft.com/office/drawing/2014/main" id="{C1B00188-2D41-4972-ABEF-DF01DE5E134E}"/>
              </a:ext>
            </a:extLst>
          </p:cNvPr>
          <p:cNvGrpSpPr/>
          <p:nvPr/>
        </p:nvGrpSpPr>
        <p:grpSpPr>
          <a:xfrm>
            <a:off x="253808" y="1514630"/>
            <a:ext cx="2138960" cy="2652641"/>
            <a:chOff x="138058" y="1514630"/>
            <a:chExt cx="2138960" cy="2652641"/>
          </a:xfrm>
        </p:grpSpPr>
        <p:sp>
          <p:nvSpPr>
            <p:cNvPr id="21" name="Ellipse 20">
              <a:extLst>
                <a:ext uri="{FF2B5EF4-FFF2-40B4-BE49-F238E27FC236}">
                  <a16:creationId xmlns:a16="http://schemas.microsoft.com/office/drawing/2014/main" id="{3D4C5E0F-FFA4-4366-B7CF-90DB484CF049}"/>
                </a:ext>
              </a:extLst>
            </p:cNvPr>
            <p:cNvSpPr/>
            <p:nvPr/>
          </p:nvSpPr>
          <p:spPr>
            <a:xfrm>
              <a:off x="138058" y="1514630"/>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70A27F2D-3D2B-4409-B561-354FA02AFFBF}"/>
                </a:ext>
              </a:extLst>
            </p:cNvPr>
            <p:cNvSpPr txBox="1"/>
            <p:nvPr/>
          </p:nvSpPr>
          <p:spPr>
            <a:xfrm>
              <a:off x="166039" y="3656493"/>
              <a:ext cx="2110979" cy="510778"/>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UTILISER DES PRODUITS ADAPTÉS</a:t>
              </a:r>
            </a:p>
          </p:txBody>
        </p:sp>
        <p:pic>
          <p:nvPicPr>
            <p:cNvPr id="35" name="Image 34">
              <a:extLst>
                <a:ext uri="{FF2B5EF4-FFF2-40B4-BE49-F238E27FC236}">
                  <a16:creationId xmlns:a16="http://schemas.microsoft.com/office/drawing/2014/main" id="{DFBD7160-FCE3-4ECF-971F-65DFBBAA1699}"/>
                </a:ext>
              </a:extLst>
            </p:cNvPr>
            <p:cNvPicPr>
              <a:picLocks noChangeAspect="1"/>
            </p:cNvPicPr>
            <p:nvPr/>
          </p:nvPicPr>
          <p:blipFill rotWithShape="1">
            <a:blip r:embed="rId6"/>
            <a:srcRect l="15490" t="-1" r="77060" b="59395"/>
            <a:stretch/>
          </p:blipFill>
          <p:spPr>
            <a:xfrm>
              <a:off x="658999" y="1696805"/>
              <a:ext cx="1030787" cy="1683929"/>
            </a:xfrm>
            <a:prstGeom prst="rect">
              <a:avLst/>
            </a:prstGeom>
          </p:spPr>
        </p:pic>
      </p:grpSp>
      <p:grpSp>
        <p:nvGrpSpPr>
          <p:cNvPr id="44" name="Groupe 43">
            <a:extLst>
              <a:ext uri="{FF2B5EF4-FFF2-40B4-BE49-F238E27FC236}">
                <a16:creationId xmlns:a16="http://schemas.microsoft.com/office/drawing/2014/main" id="{AD5EFE98-4F90-443D-8248-00C26DDC517C}"/>
              </a:ext>
            </a:extLst>
          </p:cNvPr>
          <p:cNvGrpSpPr/>
          <p:nvPr/>
        </p:nvGrpSpPr>
        <p:grpSpPr>
          <a:xfrm>
            <a:off x="8363525" y="1514630"/>
            <a:ext cx="2110979" cy="2387375"/>
            <a:chOff x="8363525" y="1514630"/>
            <a:chExt cx="2110979" cy="2387375"/>
          </a:xfrm>
        </p:grpSpPr>
        <p:sp>
          <p:nvSpPr>
            <p:cNvPr id="3" name="Ellipse 2">
              <a:extLst>
                <a:ext uri="{FF2B5EF4-FFF2-40B4-BE49-F238E27FC236}">
                  <a16:creationId xmlns:a16="http://schemas.microsoft.com/office/drawing/2014/main" id="{FD099EBB-24BB-4A2E-BEA7-B96A51AC8021}"/>
                </a:ext>
              </a:extLst>
            </p:cNvPr>
            <p:cNvSpPr/>
            <p:nvPr/>
          </p:nvSpPr>
          <p:spPr>
            <a:xfrm>
              <a:off x="8363525" y="1514630"/>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8F209A0A-F4A7-4A16-8994-D7E9D20CCEBB}"/>
                </a:ext>
              </a:extLst>
            </p:cNvPr>
            <p:cNvSpPr txBox="1"/>
            <p:nvPr/>
          </p:nvSpPr>
          <p:spPr>
            <a:xfrm>
              <a:off x="8363525" y="3595538"/>
              <a:ext cx="2110979"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PROTÉGER DU SOLEIL</a:t>
              </a:r>
            </a:p>
          </p:txBody>
        </p:sp>
        <p:pic>
          <p:nvPicPr>
            <p:cNvPr id="36" name="Image 35">
              <a:extLst>
                <a:ext uri="{FF2B5EF4-FFF2-40B4-BE49-F238E27FC236}">
                  <a16:creationId xmlns:a16="http://schemas.microsoft.com/office/drawing/2014/main" id="{2A07A26C-F391-4D0D-9E12-91BC7B96D459}"/>
                </a:ext>
              </a:extLst>
            </p:cNvPr>
            <p:cNvPicPr>
              <a:picLocks noChangeAspect="1"/>
            </p:cNvPicPr>
            <p:nvPr/>
          </p:nvPicPr>
          <p:blipFill rotWithShape="1">
            <a:blip r:embed="rId6"/>
            <a:srcRect l="15388" t="44950" r="76034" b="40400"/>
            <a:stretch/>
          </p:blipFill>
          <p:spPr>
            <a:xfrm>
              <a:off x="8727653" y="2254106"/>
              <a:ext cx="1382721" cy="707827"/>
            </a:xfrm>
            <a:prstGeom prst="rect">
              <a:avLst/>
            </a:prstGeom>
          </p:spPr>
        </p:pic>
      </p:grpSp>
      <p:grpSp>
        <p:nvGrpSpPr>
          <p:cNvPr id="39" name="Groupe 38">
            <a:extLst>
              <a:ext uri="{FF2B5EF4-FFF2-40B4-BE49-F238E27FC236}">
                <a16:creationId xmlns:a16="http://schemas.microsoft.com/office/drawing/2014/main" id="{805C01C1-FE97-43E7-9077-7058EBCA5728}"/>
              </a:ext>
            </a:extLst>
          </p:cNvPr>
          <p:cNvGrpSpPr/>
          <p:nvPr/>
        </p:nvGrpSpPr>
        <p:grpSpPr>
          <a:xfrm>
            <a:off x="6184544" y="4172523"/>
            <a:ext cx="2883668" cy="2419480"/>
            <a:chOff x="6184544" y="4172523"/>
            <a:chExt cx="2883668" cy="2419480"/>
          </a:xfrm>
        </p:grpSpPr>
        <p:sp>
          <p:nvSpPr>
            <p:cNvPr id="6" name="Ellipse 5">
              <a:extLst>
                <a:ext uri="{FF2B5EF4-FFF2-40B4-BE49-F238E27FC236}">
                  <a16:creationId xmlns:a16="http://schemas.microsoft.com/office/drawing/2014/main" id="{4E417239-6B5D-45AB-8B42-A9E346439BF4}"/>
                </a:ext>
              </a:extLst>
            </p:cNvPr>
            <p:cNvSpPr/>
            <p:nvPr/>
          </p:nvSpPr>
          <p:spPr>
            <a:xfrm>
              <a:off x="6570891" y="4172523"/>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19A4103D-1454-4094-B41C-7569CEB111E5}"/>
                </a:ext>
              </a:extLst>
            </p:cNvPr>
            <p:cNvSpPr txBox="1"/>
            <p:nvPr/>
          </p:nvSpPr>
          <p:spPr>
            <a:xfrm>
              <a:off x="6184544" y="6285536"/>
              <a:ext cx="2883668"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UTILISER DES COMPRESSES FROIDES</a:t>
              </a:r>
            </a:p>
          </p:txBody>
        </p:sp>
        <p:pic>
          <p:nvPicPr>
            <p:cNvPr id="38" name="Image 37">
              <a:extLst>
                <a:ext uri="{FF2B5EF4-FFF2-40B4-BE49-F238E27FC236}">
                  <a16:creationId xmlns:a16="http://schemas.microsoft.com/office/drawing/2014/main" id="{C98DBFB8-E69B-490E-A84D-54D33EBD89F1}"/>
                </a:ext>
              </a:extLst>
            </p:cNvPr>
            <p:cNvPicPr>
              <a:picLocks noChangeAspect="1"/>
            </p:cNvPicPr>
            <p:nvPr/>
          </p:nvPicPr>
          <p:blipFill rotWithShape="1">
            <a:blip r:embed="rId6"/>
            <a:srcRect l="15195" t="61315" r="76227" b="9442"/>
            <a:stretch/>
          </p:blipFill>
          <p:spPr>
            <a:xfrm>
              <a:off x="6935018" y="4483972"/>
              <a:ext cx="1382721" cy="1412936"/>
            </a:xfrm>
            <a:prstGeom prst="rect">
              <a:avLst/>
            </a:prstGeom>
          </p:spPr>
        </p:pic>
      </p:grpSp>
      <p:grpSp>
        <p:nvGrpSpPr>
          <p:cNvPr id="43" name="Groupe 42">
            <a:extLst>
              <a:ext uri="{FF2B5EF4-FFF2-40B4-BE49-F238E27FC236}">
                <a16:creationId xmlns:a16="http://schemas.microsoft.com/office/drawing/2014/main" id="{45F2C973-0954-45F5-B6D1-870CB8A49B17}"/>
              </a:ext>
            </a:extLst>
          </p:cNvPr>
          <p:cNvGrpSpPr/>
          <p:nvPr/>
        </p:nvGrpSpPr>
        <p:grpSpPr>
          <a:xfrm>
            <a:off x="4147848" y="2224129"/>
            <a:ext cx="2285758" cy="2397585"/>
            <a:chOff x="4250791" y="2224129"/>
            <a:chExt cx="2285758" cy="2397585"/>
          </a:xfrm>
        </p:grpSpPr>
        <p:sp>
          <p:nvSpPr>
            <p:cNvPr id="14" name="Ellipse 13">
              <a:extLst>
                <a:ext uri="{FF2B5EF4-FFF2-40B4-BE49-F238E27FC236}">
                  <a16:creationId xmlns:a16="http://schemas.microsoft.com/office/drawing/2014/main" id="{62556679-E265-4A1C-BEEE-8C21487D174D}"/>
                </a:ext>
              </a:extLst>
            </p:cNvPr>
            <p:cNvSpPr/>
            <p:nvPr/>
          </p:nvSpPr>
          <p:spPr>
            <a:xfrm>
              <a:off x="4250791" y="225410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5079AFBB-2C73-48C9-92DF-91B7620CB67A}"/>
                </a:ext>
              </a:extLst>
            </p:cNvPr>
            <p:cNvSpPr txBox="1"/>
            <p:nvPr/>
          </p:nvSpPr>
          <p:spPr>
            <a:xfrm>
              <a:off x="4386712" y="4315247"/>
              <a:ext cx="2110979"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APPLIQUER EN DOUCEUR</a:t>
              </a:r>
            </a:p>
          </p:txBody>
        </p:sp>
        <p:pic>
          <p:nvPicPr>
            <p:cNvPr id="34" name="Image 33">
              <a:extLst>
                <a:ext uri="{FF2B5EF4-FFF2-40B4-BE49-F238E27FC236}">
                  <a16:creationId xmlns:a16="http://schemas.microsoft.com/office/drawing/2014/main" id="{B20B22D6-03D3-415E-B135-B881193A6F38}"/>
                </a:ext>
              </a:extLst>
            </p:cNvPr>
            <p:cNvPicPr>
              <a:picLocks noChangeAspect="1"/>
            </p:cNvPicPr>
            <p:nvPr/>
          </p:nvPicPr>
          <p:blipFill rotWithShape="1">
            <a:blip r:embed="rId6"/>
            <a:srcRect l="24686" t="-1" r="69048" b="59395"/>
            <a:stretch/>
          </p:blipFill>
          <p:spPr>
            <a:xfrm>
              <a:off x="4949996" y="2494856"/>
              <a:ext cx="763929" cy="1483887"/>
            </a:xfrm>
            <a:prstGeom prst="rect">
              <a:avLst/>
            </a:prstGeom>
          </p:spPr>
        </p:pic>
        <p:sp>
          <p:nvSpPr>
            <p:cNvPr id="41" name="object 18">
              <a:extLst>
                <a:ext uri="{FF2B5EF4-FFF2-40B4-BE49-F238E27FC236}">
                  <a16:creationId xmlns:a16="http://schemas.microsoft.com/office/drawing/2014/main" id="{45307915-E5F4-461B-9741-93393AC39160}"/>
                </a:ext>
              </a:extLst>
            </p:cNvPr>
            <p:cNvSpPr/>
            <p:nvPr/>
          </p:nvSpPr>
          <p:spPr>
            <a:xfrm rot="19453703" flipV="1">
              <a:off x="5414841" y="2224129"/>
              <a:ext cx="1121708" cy="22904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rgbClr val="D5E3F0"/>
            </a:solidFill>
          </p:spPr>
          <p:txBody>
            <a:bodyPr wrap="square" lIns="0" tIns="0" rIns="0" bIns="0" rtlCol="0"/>
            <a:lstStyle/>
            <a:p>
              <a:endParaRPr>
                <a:latin typeface="Roboto" panose="02000000000000000000" pitchFamily="2" charset="0"/>
                <a:ea typeface="Roboto" panose="02000000000000000000" pitchFamily="2" charset="0"/>
              </a:endParaRPr>
            </a:p>
          </p:txBody>
        </p:sp>
      </p:grpSp>
      <p:grpSp>
        <p:nvGrpSpPr>
          <p:cNvPr id="5" name="Groupe 4">
            <a:extLst>
              <a:ext uri="{FF2B5EF4-FFF2-40B4-BE49-F238E27FC236}">
                <a16:creationId xmlns:a16="http://schemas.microsoft.com/office/drawing/2014/main" id="{6082FBEE-FBB3-4461-A6C4-8821B8D3D863}"/>
              </a:ext>
            </a:extLst>
          </p:cNvPr>
          <p:cNvGrpSpPr/>
          <p:nvPr/>
        </p:nvGrpSpPr>
        <p:grpSpPr>
          <a:xfrm>
            <a:off x="9656618" y="4253548"/>
            <a:ext cx="2358435" cy="2338455"/>
            <a:chOff x="9656618" y="4253548"/>
            <a:chExt cx="2358435" cy="2338455"/>
          </a:xfrm>
        </p:grpSpPr>
        <p:sp>
          <p:nvSpPr>
            <p:cNvPr id="18" name="Ellipse 17">
              <a:extLst>
                <a:ext uri="{FF2B5EF4-FFF2-40B4-BE49-F238E27FC236}">
                  <a16:creationId xmlns:a16="http://schemas.microsoft.com/office/drawing/2014/main" id="{4C785EC3-1A4C-430A-9AB8-5C1A1412E354}"/>
                </a:ext>
              </a:extLst>
            </p:cNvPr>
            <p:cNvSpPr/>
            <p:nvPr/>
          </p:nvSpPr>
          <p:spPr>
            <a:xfrm>
              <a:off x="9861892" y="4253548"/>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0703BEA2-F52C-45C5-B2E3-92B0E4D7099C}"/>
                </a:ext>
              </a:extLst>
            </p:cNvPr>
            <p:cNvSpPr txBox="1"/>
            <p:nvPr/>
          </p:nvSpPr>
          <p:spPr>
            <a:xfrm>
              <a:off x="9656618" y="6285536"/>
              <a:ext cx="2358435"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HYDRATER RÉGULIÈREMENT</a:t>
              </a:r>
            </a:p>
          </p:txBody>
        </p:sp>
        <p:pic>
          <p:nvPicPr>
            <p:cNvPr id="4" name="Image 3">
              <a:extLst>
                <a:ext uri="{FF2B5EF4-FFF2-40B4-BE49-F238E27FC236}">
                  <a16:creationId xmlns:a16="http://schemas.microsoft.com/office/drawing/2014/main" id="{2A857C70-B1DB-4DE9-A68D-3A1D30DC1298}"/>
                </a:ext>
              </a:extLst>
            </p:cNvPr>
            <p:cNvPicPr>
              <a:picLocks noChangeAspect="1"/>
            </p:cNvPicPr>
            <p:nvPr/>
          </p:nvPicPr>
          <p:blipFill rotWithShape="1">
            <a:blip r:embed="rId7"/>
            <a:srcRect l="25191" t="6614"/>
            <a:stretch/>
          </p:blipFill>
          <p:spPr>
            <a:xfrm>
              <a:off x="10474504" y="4610964"/>
              <a:ext cx="926733" cy="1321001"/>
            </a:xfrm>
            <a:prstGeom prst="rect">
              <a:avLst/>
            </a:prstGeom>
          </p:spPr>
        </p:pic>
      </p:grpSp>
    </p:spTree>
    <p:extLst>
      <p:ext uri="{BB962C8B-B14F-4D97-AF65-F5344CB8AC3E}">
        <p14:creationId xmlns:p14="http://schemas.microsoft.com/office/powerpoint/2010/main" val="34781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5257DCD9-7062-4C85-9309-DADF1D224FEC}"/>
              </a:ext>
            </a:extLst>
          </p:cNvPr>
          <p:cNvSpPr txBox="1">
            <a:spLocks/>
          </p:cNvSpPr>
          <p:nvPr/>
        </p:nvSpPr>
        <p:spPr>
          <a:xfrm>
            <a:off x="395750" y="455181"/>
            <a:ext cx="11327476" cy="1018948"/>
          </a:xfrm>
          <a:prstGeom prst="rect">
            <a:avLst/>
          </a:prstGeom>
        </p:spPr>
        <p:txBody>
          <a:bodyPr vert="horz" lIns="91440" tIns="45720" rIns="91440" bIns="45720" rtlCol="0">
            <a:noAutofit/>
          </a:bodyPr>
          <a:lstStyle>
            <a:defPPr>
              <a:defRPr lang="fr-FR"/>
            </a:defPPr>
            <a:lvl1pPr algn="ctr">
              <a:lnSpc>
                <a:spcPct val="90000"/>
              </a:lnSpc>
              <a:spcBef>
                <a:spcPts val="1000"/>
              </a:spcBef>
              <a:buFont typeface="Arial" panose="020B0604020202020204" pitchFamily="34" charset="0"/>
              <a:buNone/>
              <a:defRPr sz="44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Les </a:t>
            </a:r>
            <a:r>
              <a:rPr lang="en-US" dirty="0" err="1"/>
              <a:t>Soins</a:t>
            </a:r>
            <a:r>
              <a:rPr lang="en-US" dirty="0"/>
              <a:t> </a:t>
            </a:r>
            <a:r>
              <a:rPr lang="en-US" dirty="0" err="1"/>
              <a:t>d’Exception</a:t>
            </a:r>
            <a:endParaRPr lang="en-US" dirty="0"/>
          </a:p>
          <a:p>
            <a:r>
              <a:rPr lang="en-US" sz="2800" dirty="0"/>
              <a:t>-</a:t>
            </a:r>
            <a:r>
              <a:rPr lang="en-US" dirty="0"/>
              <a:t> </a:t>
            </a:r>
            <a:r>
              <a:rPr lang="en-US" sz="2800" dirty="0"/>
              <a:t>45/90 min -</a:t>
            </a:r>
          </a:p>
        </p:txBody>
      </p:sp>
      <p:sp>
        <p:nvSpPr>
          <p:cNvPr id="7" name="ZoneTexte 5">
            <a:extLst>
              <a:ext uri="{FF2B5EF4-FFF2-40B4-BE49-F238E27FC236}">
                <a16:creationId xmlns:a16="http://schemas.microsoft.com/office/drawing/2014/main" id="{D76346C7-5B34-4E1C-AF27-CFD55A9F6FB0}"/>
              </a:ext>
            </a:extLst>
          </p:cNvPr>
          <p:cNvSpPr txBox="1"/>
          <p:nvPr/>
        </p:nvSpPr>
        <p:spPr>
          <a:xfrm>
            <a:off x="2429170" y="2309161"/>
            <a:ext cx="7333659" cy="954107"/>
          </a:xfrm>
          <a:prstGeom prst="rect">
            <a:avLst/>
          </a:prstGeom>
          <a:no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Roboto Condensed Light" panose="02000000000000000000" pitchFamily="2" charset="0"/>
                <a:ea typeface="Roboto Condensed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800" b="1" dirty="0" err="1"/>
              <a:t>Catégorie</a:t>
            </a:r>
            <a:r>
              <a:rPr lang="en-US" sz="2800" b="1" dirty="0"/>
              <a:t> Premium</a:t>
            </a:r>
          </a:p>
          <a:p>
            <a:pPr marL="0" indent="0" algn="ctr">
              <a:buNone/>
            </a:pPr>
            <a:r>
              <a:rPr lang="en-US" sz="2800" dirty="0"/>
              <a:t>Avec les quartz de massage YON-KA </a:t>
            </a:r>
            <a:r>
              <a:rPr lang="en-US" sz="2800" dirty="0" err="1"/>
              <a:t>en</a:t>
            </a:r>
            <a:r>
              <a:rPr lang="en-US" sz="2800" dirty="0"/>
              <a:t> aventurine</a:t>
            </a:r>
            <a:endParaRPr lang="fr-FR" sz="2800" dirty="0"/>
          </a:p>
        </p:txBody>
      </p:sp>
      <p:sp>
        <p:nvSpPr>
          <p:cNvPr id="8" name="ZoneTexte 5">
            <a:extLst>
              <a:ext uri="{FF2B5EF4-FFF2-40B4-BE49-F238E27FC236}">
                <a16:creationId xmlns:a16="http://schemas.microsoft.com/office/drawing/2014/main" id="{FF0EC521-5B7D-454F-A446-408967B0E4F1}"/>
              </a:ext>
            </a:extLst>
          </p:cNvPr>
          <p:cNvSpPr txBox="1"/>
          <p:nvPr/>
        </p:nvSpPr>
        <p:spPr>
          <a:xfrm>
            <a:off x="1876843" y="3883540"/>
            <a:ext cx="3493180" cy="1200329"/>
          </a:xfrm>
          <a:prstGeom prst="rect">
            <a:avLst/>
          </a:prstGeom>
          <a:no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Roboto Condensed Light" panose="02000000000000000000" pitchFamily="2" charset="0"/>
                <a:ea typeface="Roboto Condensed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fr-FR" dirty="0"/>
              <a:t>PERFECTION REGARD &amp; LEVRE</a:t>
            </a:r>
          </a:p>
          <a:p>
            <a:pPr marL="0" indent="0" algn="ctr">
              <a:buNone/>
            </a:pPr>
            <a:r>
              <a:rPr lang="fr-FR" dirty="0"/>
              <a:t>Soin ciblé anti-âge exceptionnel pour rafraîchir et repulper le contour des yeux et des lèvres.</a:t>
            </a:r>
          </a:p>
        </p:txBody>
      </p:sp>
      <p:sp>
        <p:nvSpPr>
          <p:cNvPr id="9" name="ZoneTexte 5">
            <a:extLst>
              <a:ext uri="{FF2B5EF4-FFF2-40B4-BE49-F238E27FC236}">
                <a16:creationId xmlns:a16="http://schemas.microsoft.com/office/drawing/2014/main" id="{1491995A-7CCB-4E46-A160-988DF2B59A07}"/>
              </a:ext>
            </a:extLst>
          </p:cNvPr>
          <p:cNvSpPr txBox="1"/>
          <p:nvPr/>
        </p:nvSpPr>
        <p:spPr>
          <a:xfrm>
            <a:off x="6821977" y="3883540"/>
            <a:ext cx="3493180" cy="646331"/>
          </a:xfrm>
          <a:prstGeom prst="rect">
            <a:avLst/>
          </a:prstGeom>
          <a:no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Roboto Condensed Light" panose="02000000000000000000" pitchFamily="2" charset="0"/>
                <a:ea typeface="Roboto Condensed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fr-FR" dirty="0"/>
              <a:t>EXCELLENCE CODE </a:t>
            </a:r>
          </a:p>
          <a:p>
            <a:pPr marL="0" indent="0" algn="ctr">
              <a:buNone/>
            </a:pPr>
            <a:r>
              <a:rPr lang="fr-FR" dirty="0"/>
              <a:t>Soin anti-âge global d'exception </a:t>
            </a:r>
          </a:p>
        </p:txBody>
      </p:sp>
      <p:sp>
        <p:nvSpPr>
          <p:cNvPr id="11" name="ZoneTexte 5">
            <a:extLst>
              <a:ext uri="{FF2B5EF4-FFF2-40B4-BE49-F238E27FC236}">
                <a16:creationId xmlns:a16="http://schemas.microsoft.com/office/drawing/2014/main" id="{F39BA296-48E0-4872-A04D-3A44813DFB27}"/>
              </a:ext>
            </a:extLst>
          </p:cNvPr>
          <p:cNvSpPr txBox="1"/>
          <p:nvPr/>
        </p:nvSpPr>
        <p:spPr>
          <a:xfrm>
            <a:off x="1993900" y="5955574"/>
            <a:ext cx="8054068" cy="400110"/>
          </a:xfrm>
          <a:prstGeom prst="rect">
            <a:avLst/>
          </a:prstGeom>
          <a:solidFill>
            <a:srgbClr val="D5E3F0"/>
          </a:solid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Roboto Condensed Light" panose="02000000000000000000" pitchFamily="2" charset="0"/>
                <a:ea typeface="Roboto Condensed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dirty="0"/>
              <a:t>MASSAGE CONTOUR YEUX &amp; LEVRES avec les quartz et le Serum CELL ENERGY</a:t>
            </a:r>
            <a:r>
              <a:rPr lang="en-US" sz="1600" b="1" dirty="0"/>
              <a:t>*</a:t>
            </a:r>
            <a:endParaRPr lang="fr-FR" sz="2000" dirty="0"/>
          </a:p>
        </p:txBody>
      </p:sp>
      <p:sp>
        <p:nvSpPr>
          <p:cNvPr id="13" name="object 18">
            <a:extLst>
              <a:ext uri="{FF2B5EF4-FFF2-40B4-BE49-F238E27FC236}">
                <a16:creationId xmlns:a16="http://schemas.microsoft.com/office/drawing/2014/main" id="{6EDB417D-6E18-43A8-A0B6-1B1ED2B7F61B}"/>
              </a:ext>
            </a:extLst>
          </p:cNvPr>
          <p:cNvSpPr/>
          <p:nvPr/>
        </p:nvSpPr>
        <p:spPr>
          <a:xfrm rot="12630072">
            <a:off x="4266248" y="5379746"/>
            <a:ext cx="860443" cy="210747"/>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4" name="object 18">
            <a:extLst>
              <a:ext uri="{FF2B5EF4-FFF2-40B4-BE49-F238E27FC236}">
                <a16:creationId xmlns:a16="http://schemas.microsoft.com/office/drawing/2014/main" id="{33961B47-E3A1-4FE3-BD58-9B845E56C957}"/>
              </a:ext>
            </a:extLst>
          </p:cNvPr>
          <p:cNvSpPr/>
          <p:nvPr/>
        </p:nvSpPr>
        <p:spPr>
          <a:xfrm rot="19787997" flipV="1">
            <a:off x="6819816" y="5369465"/>
            <a:ext cx="860443" cy="223569"/>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2" name="ZoneTexte 11">
            <a:extLst>
              <a:ext uri="{FF2B5EF4-FFF2-40B4-BE49-F238E27FC236}">
                <a16:creationId xmlns:a16="http://schemas.microsoft.com/office/drawing/2014/main" id="{E4FCB0C5-824A-4068-89C1-DF7224A15FC6}"/>
              </a:ext>
            </a:extLst>
          </p:cNvPr>
          <p:cNvSpPr txBox="1"/>
          <p:nvPr/>
        </p:nvSpPr>
        <p:spPr>
          <a:xfrm>
            <a:off x="8382000" y="6402819"/>
            <a:ext cx="3687021" cy="276999"/>
          </a:xfrm>
          <a:prstGeom prst="rect">
            <a:avLst/>
          </a:prstGeom>
          <a:noFill/>
        </p:spPr>
        <p:txBody>
          <a:bodyPr wrap="square" rtlCol="0">
            <a:spAutoFit/>
          </a:bodyPr>
          <a:lstStyle/>
          <a:p>
            <a:pPr algn="ctr"/>
            <a:r>
              <a:rPr lang="fr-FR" sz="1200" dirty="0">
                <a:solidFill>
                  <a:srgbClr val="565655"/>
                </a:solidFill>
                <a:latin typeface="Roboto Light" panose="02000000000000000000"/>
              </a:rPr>
              <a:t>* Ou le mélange de 2 contour des yeux et des lèvres</a:t>
            </a:r>
          </a:p>
        </p:txBody>
      </p:sp>
    </p:spTree>
    <p:extLst>
      <p:ext uri="{BB962C8B-B14F-4D97-AF65-F5344CB8AC3E}">
        <p14:creationId xmlns:p14="http://schemas.microsoft.com/office/powerpoint/2010/main" val="119890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423085CC-2767-44A1-99BA-75CB1FBA3C71}"/>
              </a:ext>
            </a:extLst>
          </p:cNvPr>
          <p:cNvGrpSpPr/>
          <p:nvPr/>
        </p:nvGrpSpPr>
        <p:grpSpPr>
          <a:xfrm>
            <a:off x="5467518" y="1998968"/>
            <a:ext cx="1183940" cy="1232258"/>
            <a:chOff x="656723" y="1762908"/>
            <a:chExt cx="2729664" cy="2729664"/>
          </a:xfrm>
        </p:grpSpPr>
        <p:sp>
          <p:nvSpPr>
            <p:cNvPr id="38" name="Ellipse 37">
              <a:extLst>
                <a:ext uri="{FF2B5EF4-FFF2-40B4-BE49-F238E27FC236}">
                  <a16:creationId xmlns:a16="http://schemas.microsoft.com/office/drawing/2014/main" id="{87EDA036-1B1E-43E4-8D5C-CB49A1815469}"/>
                </a:ext>
              </a:extLst>
            </p:cNvPr>
            <p:cNvSpPr/>
            <p:nvPr/>
          </p:nvSpPr>
          <p:spPr>
            <a:xfrm>
              <a:off x="656723" y="1762908"/>
              <a:ext cx="2729664" cy="2729664"/>
            </a:xfrm>
            <a:prstGeom prst="rect">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9" name="Ellipse 4">
              <a:extLst>
                <a:ext uri="{FF2B5EF4-FFF2-40B4-BE49-F238E27FC236}">
                  <a16:creationId xmlns:a16="http://schemas.microsoft.com/office/drawing/2014/main" id="{03659F0D-C567-416A-9F74-912EC882CA2E}"/>
                </a:ext>
              </a:extLst>
            </p:cNvPr>
            <p:cNvSpPr txBox="1"/>
            <p:nvPr/>
          </p:nvSpPr>
          <p:spPr>
            <a:xfrm>
              <a:off x="913766" y="2483248"/>
              <a:ext cx="2177014" cy="136151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5" name="Sous-titre 2">
            <a:extLst>
              <a:ext uri="{FF2B5EF4-FFF2-40B4-BE49-F238E27FC236}">
                <a16:creationId xmlns:a16="http://schemas.microsoft.com/office/drawing/2014/main" id="{5257DCD9-7062-4C85-9309-DADF1D224FEC}"/>
              </a:ext>
            </a:extLst>
          </p:cNvPr>
          <p:cNvSpPr txBox="1">
            <a:spLocks/>
          </p:cNvSpPr>
          <p:nvPr/>
        </p:nvSpPr>
        <p:spPr>
          <a:xfrm>
            <a:off x="1629329" y="1222164"/>
            <a:ext cx="8860317" cy="461665"/>
          </a:xfrm>
          <a:prstGeom prst="rect">
            <a:avLst/>
          </a:prstGeom>
          <a:noFill/>
        </p:spPr>
        <p:txBody>
          <a:bodyPr wrap="square" rtlCol="0">
            <a:spAutoFit/>
          </a:bodyPr>
          <a:lstStyle>
            <a:defPPr>
              <a:defRPr lang="fr-FR"/>
            </a:defPPr>
            <a:lvl1pPr algn="ctr">
              <a:defRPr sz="2400">
                <a:latin typeface="KyivType Sans Medium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vertus cosmétique de l’Aventurine</a:t>
            </a:r>
          </a:p>
        </p:txBody>
      </p:sp>
      <p:sp>
        <p:nvSpPr>
          <p:cNvPr id="5" name="Forme libre : forme 4">
            <a:extLst>
              <a:ext uri="{FF2B5EF4-FFF2-40B4-BE49-F238E27FC236}">
                <a16:creationId xmlns:a16="http://schemas.microsoft.com/office/drawing/2014/main" id="{774C0509-9504-4635-9168-313F5F4EED28}"/>
              </a:ext>
            </a:extLst>
          </p:cNvPr>
          <p:cNvSpPr/>
          <p:nvPr/>
        </p:nvSpPr>
        <p:spPr>
          <a:xfrm>
            <a:off x="725168" y="3558392"/>
            <a:ext cx="1874121" cy="1241628"/>
          </a:xfrm>
          <a:custGeom>
            <a:avLst/>
            <a:gdLst>
              <a:gd name="connsiteX0" fmla="*/ 0 w 2300162"/>
              <a:gd name="connsiteY0" fmla="*/ 0 h 2284967"/>
              <a:gd name="connsiteX1" fmla="*/ 2300162 w 2300162"/>
              <a:gd name="connsiteY1" fmla="*/ 0 h 2284967"/>
              <a:gd name="connsiteX2" fmla="*/ 2300162 w 2300162"/>
              <a:gd name="connsiteY2" fmla="*/ 2284967 h 2284967"/>
              <a:gd name="connsiteX3" fmla="*/ 0 w 2300162"/>
              <a:gd name="connsiteY3" fmla="*/ 2284967 h 2284967"/>
              <a:gd name="connsiteX4" fmla="*/ 0 w 2300162"/>
              <a:gd name="connsiteY4" fmla="*/ 0 h 228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62" h="2284967">
                <a:moveTo>
                  <a:pt x="0" y="0"/>
                </a:moveTo>
                <a:lnTo>
                  <a:pt x="2300162" y="0"/>
                </a:lnTo>
                <a:lnTo>
                  <a:pt x="2300162" y="2284967"/>
                </a:lnTo>
                <a:lnTo>
                  <a:pt x="0" y="2284967"/>
                </a:lnTo>
                <a:lnTo>
                  <a:pt x="0" y="0"/>
                </a:lnTo>
                <a:close/>
              </a:path>
            </a:pathLst>
          </a:custGeom>
          <a:solidFill>
            <a:srgbClr val="EBE7E4"/>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lvl="0" defTabSz="889000">
              <a:lnSpc>
                <a:spcPct val="90000"/>
              </a:lnSpc>
              <a:spcBef>
                <a:spcPct val="0"/>
              </a:spcBef>
              <a:spcAft>
                <a:spcPct val="35000"/>
              </a:spcAft>
            </a:pPr>
            <a:r>
              <a:rPr lang="fr-FR" cap="small" dirty="0">
                <a:latin typeface="Roboto Condensed Light" panose="02000000000000000000" pitchFamily="2" charset="0"/>
                <a:ea typeface="Roboto Condensed Light" panose="02000000000000000000" pitchFamily="2" charset="0"/>
              </a:rPr>
              <a:t>Drainant / Décongestionnant</a:t>
            </a:r>
          </a:p>
          <a:p>
            <a:pPr marL="285750" lvl="0" indent="-285750" defTabSz="889000">
              <a:lnSpc>
                <a:spcPct val="90000"/>
              </a:lnSpc>
              <a:spcBef>
                <a:spcPct val="0"/>
              </a:spcBef>
              <a:spcAft>
                <a:spcPct val="35000"/>
              </a:spcAft>
              <a:buFont typeface="Arial" panose="020B0604020202020204" pitchFamily="34" charset="0"/>
              <a:buChar char="•"/>
            </a:pPr>
            <a:r>
              <a:rPr lang="fr-FR" sz="1600" dirty="0" err="1">
                <a:latin typeface="Roboto Condensed Light" panose="02000000000000000000" pitchFamily="2" charset="0"/>
                <a:ea typeface="Roboto Condensed Light" panose="02000000000000000000" pitchFamily="2" charset="0"/>
              </a:rPr>
              <a:t>Anti-cernes</a:t>
            </a:r>
            <a:r>
              <a:rPr lang="fr-FR" sz="1600" dirty="0">
                <a:latin typeface="Roboto Condensed Light" panose="02000000000000000000" pitchFamily="2" charset="0"/>
                <a:ea typeface="Roboto Condensed Light" panose="02000000000000000000" pitchFamily="2" charset="0"/>
              </a:rPr>
              <a:t> </a:t>
            </a:r>
          </a:p>
          <a:p>
            <a:pPr marL="285750" lvl="0" indent="-285750" defTabSz="889000">
              <a:lnSpc>
                <a:spcPct val="90000"/>
              </a:lnSpc>
              <a:spcBef>
                <a:spcPct val="0"/>
              </a:spcBef>
              <a:spcAft>
                <a:spcPct val="35000"/>
              </a:spcAft>
              <a:buFont typeface="Arial" panose="020B0604020202020204" pitchFamily="34" charset="0"/>
              <a:buChar char="•"/>
            </a:pPr>
            <a:r>
              <a:rPr lang="fr-FR" sz="1600" dirty="0">
                <a:latin typeface="Roboto Condensed Light" panose="02000000000000000000" pitchFamily="2" charset="0"/>
                <a:ea typeface="Roboto Condensed Light" panose="02000000000000000000" pitchFamily="2" charset="0"/>
              </a:rPr>
              <a:t>Anti-poches </a:t>
            </a:r>
            <a:endParaRPr lang="fr-FR" sz="1600" kern="1200" dirty="0">
              <a:latin typeface="Roboto Condensed Light" panose="02000000000000000000" pitchFamily="2" charset="0"/>
              <a:ea typeface="Roboto Condensed Light" panose="02000000000000000000" pitchFamily="2" charset="0"/>
            </a:endParaRPr>
          </a:p>
        </p:txBody>
      </p:sp>
      <p:sp>
        <p:nvSpPr>
          <p:cNvPr id="6" name="Forme libre : forme 5">
            <a:extLst>
              <a:ext uri="{FF2B5EF4-FFF2-40B4-BE49-F238E27FC236}">
                <a16:creationId xmlns:a16="http://schemas.microsoft.com/office/drawing/2014/main" id="{095FB85C-495A-4403-85FA-FAA2461F2098}"/>
              </a:ext>
            </a:extLst>
          </p:cNvPr>
          <p:cNvSpPr/>
          <p:nvPr/>
        </p:nvSpPr>
        <p:spPr>
          <a:xfrm>
            <a:off x="2948959" y="3558392"/>
            <a:ext cx="1874122" cy="1241628"/>
          </a:xfrm>
          <a:custGeom>
            <a:avLst/>
            <a:gdLst>
              <a:gd name="connsiteX0" fmla="*/ 0 w 3808279"/>
              <a:gd name="connsiteY0" fmla="*/ 0 h 2284967"/>
              <a:gd name="connsiteX1" fmla="*/ 3808279 w 3808279"/>
              <a:gd name="connsiteY1" fmla="*/ 0 h 2284967"/>
              <a:gd name="connsiteX2" fmla="*/ 3808279 w 3808279"/>
              <a:gd name="connsiteY2" fmla="*/ 2284967 h 2284967"/>
              <a:gd name="connsiteX3" fmla="*/ 0 w 3808279"/>
              <a:gd name="connsiteY3" fmla="*/ 2284967 h 2284967"/>
              <a:gd name="connsiteX4" fmla="*/ 0 w 3808279"/>
              <a:gd name="connsiteY4" fmla="*/ 0 h 228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279" h="2284967">
                <a:moveTo>
                  <a:pt x="0" y="0"/>
                </a:moveTo>
                <a:lnTo>
                  <a:pt x="3808279" y="0"/>
                </a:lnTo>
                <a:lnTo>
                  <a:pt x="3808279" y="2284967"/>
                </a:lnTo>
                <a:lnTo>
                  <a:pt x="0" y="2284967"/>
                </a:lnTo>
                <a:lnTo>
                  <a:pt x="0" y="0"/>
                </a:lnTo>
                <a:close/>
              </a:path>
            </a:pathLst>
          </a:custGeom>
          <a:solidFill>
            <a:srgbClr val="EBE7E4"/>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lvl="0" defTabSz="889000">
              <a:lnSpc>
                <a:spcPct val="90000"/>
              </a:lnSpc>
              <a:spcBef>
                <a:spcPct val="0"/>
              </a:spcBef>
              <a:spcAft>
                <a:spcPct val="35000"/>
              </a:spcAft>
            </a:pPr>
            <a:r>
              <a:rPr lang="fr-FR" cap="small" dirty="0">
                <a:latin typeface="Roboto Condensed Light" panose="02000000000000000000" pitchFamily="2" charset="0"/>
                <a:ea typeface="Roboto Condensed Light" panose="02000000000000000000" pitchFamily="2" charset="0"/>
              </a:rPr>
              <a:t>Détoxifiant </a:t>
            </a:r>
          </a:p>
          <a:p>
            <a:pPr marL="285750" lvl="0" indent="-285750" defTabSz="889000">
              <a:lnSpc>
                <a:spcPct val="90000"/>
              </a:lnSpc>
              <a:spcBef>
                <a:spcPct val="0"/>
              </a:spcBef>
              <a:spcAft>
                <a:spcPct val="35000"/>
              </a:spcAft>
              <a:buFont typeface="Arial" panose="020B0604020202020204" pitchFamily="34" charset="0"/>
              <a:buChar char="•"/>
            </a:pPr>
            <a:r>
              <a:rPr lang="fr-FR" sz="1600" dirty="0">
                <a:latin typeface="Roboto Condensed Light" panose="02000000000000000000" pitchFamily="2" charset="0"/>
                <a:ea typeface="Roboto Condensed Light" panose="02000000000000000000" pitchFamily="2" charset="0"/>
              </a:rPr>
              <a:t>Améliore l'élimination des toxines </a:t>
            </a:r>
          </a:p>
        </p:txBody>
      </p:sp>
      <p:sp>
        <p:nvSpPr>
          <p:cNvPr id="7" name="Forme libre : forme 6">
            <a:extLst>
              <a:ext uri="{FF2B5EF4-FFF2-40B4-BE49-F238E27FC236}">
                <a16:creationId xmlns:a16="http://schemas.microsoft.com/office/drawing/2014/main" id="{C3A3EF70-BB35-4F0F-ADEF-3B1C225E401B}"/>
              </a:ext>
            </a:extLst>
          </p:cNvPr>
          <p:cNvSpPr/>
          <p:nvPr/>
        </p:nvSpPr>
        <p:spPr>
          <a:xfrm>
            <a:off x="5172751" y="3558392"/>
            <a:ext cx="1874122" cy="1241628"/>
          </a:xfrm>
          <a:custGeom>
            <a:avLst/>
            <a:gdLst>
              <a:gd name="connsiteX0" fmla="*/ 0 w 3808279"/>
              <a:gd name="connsiteY0" fmla="*/ 0 h 2284967"/>
              <a:gd name="connsiteX1" fmla="*/ 3808279 w 3808279"/>
              <a:gd name="connsiteY1" fmla="*/ 0 h 2284967"/>
              <a:gd name="connsiteX2" fmla="*/ 3808279 w 3808279"/>
              <a:gd name="connsiteY2" fmla="*/ 2284967 h 2284967"/>
              <a:gd name="connsiteX3" fmla="*/ 0 w 3808279"/>
              <a:gd name="connsiteY3" fmla="*/ 2284967 h 2284967"/>
              <a:gd name="connsiteX4" fmla="*/ 0 w 3808279"/>
              <a:gd name="connsiteY4" fmla="*/ 0 h 228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279" h="2284967">
                <a:moveTo>
                  <a:pt x="0" y="0"/>
                </a:moveTo>
                <a:lnTo>
                  <a:pt x="3808279" y="0"/>
                </a:lnTo>
                <a:lnTo>
                  <a:pt x="3808279" y="2284967"/>
                </a:lnTo>
                <a:lnTo>
                  <a:pt x="0" y="2284967"/>
                </a:lnTo>
                <a:lnTo>
                  <a:pt x="0" y="0"/>
                </a:lnTo>
                <a:close/>
              </a:path>
            </a:pathLst>
          </a:custGeom>
          <a:solidFill>
            <a:srgbClr val="EBE7E4"/>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lvl="0" defTabSz="889000">
              <a:lnSpc>
                <a:spcPct val="90000"/>
              </a:lnSpc>
              <a:spcBef>
                <a:spcPct val="0"/>
              </a:spcBef>
              <a:spcAft>
                <a:spcPct val="35000"/>
              </a:spcAft>
            </a:pPr>
            <a:r>
              <a:rPr lang="fr-FR" cap="small" dirty="0">
                <a:latin typeface="Roboto Condensed Light" panose="02000000000000000000" pitchFamily="2" charset="0"/>
                <a:ea typeface="Roboto Condensed Light" panose="02000000000000000000" pitchFamily="2" charset="0"/>
              </a:rPr>
              <a:t>lissant / repulpant </a:t>
            </a:r>
          </a:p>
          <a:p>
            <a:pPr marL="285750" lvl="0" indent="-285750" defTabSz="889000">
              <a:lnSpc>
                <a:spcPct val="90000"/>
              </a:lnSpc>
              <a:spcBef>
                <a:spcPct val="0"/>
              </a:spcBef>
              <a:spcAft>
                <a:spcPct val="35000"/>
              </a:spcAft>
              <a:buFont typeface="Arial" panose="020B0604020202020204" pitchFamily="34" charset="0"/>
              <a:buChar char="•"/>
            </a:pPr>
            <a:r>
              <a:rPr lang="fr-FR" sz="1600" dirty="0">
                <a:latin typeface="Roboto Condensed Light" panose="02000000000000000000" pitchFamily="2" charset="0"/>
                <a:ea typeface="Roboto Condensed Light" panose="02000000000000000000" pitchFamily="2" charset="0"/>
              </a:rPr>
              <a:t>Atténue les rides et ridules</a:t>
            </a:r>
          </a:p>
        </p:txBody>
      </p:sp>
      <p:sp>
        <p:nvSpPr>
          <p:cNvPr id="8" name="Forme libre : forme 7">
            <a:extLst>
              <a:ext uri="{FF2B5EF4-FFF2-40B4-BE49-F238E27FC236}">
                <a16:creationId xmlns:a16="http://schemas.microsoft.com/office/drawing/2014/main" id="{8B2630CE-6DA6-4D82-859E-DC44963DF7BF}"/>
              </a:ext>
            </a:extLst>
          </p:cNvPr>
          <p:cNvSpPr/>
          <p:nvPr/>
        </p:nvSpPr>
        <p:spPr>
          <a:xfrm>
            <a:off x="7396543" y="3546366"/>
            <a:ext cx="1874120" cy="1241628"/>
          </a:xfrm>
          <a:custGeom>
            <a:avLst/>
            <a:gdLst>
              <a:gd name="connsiteX0" fmla="*/ 0 w 3808279"/>
              <a:gd name="connsiteY0" fmla="*/ 0 h 2284967"/>
              <a:gd name="connsiteX1" fmla="*/ 3808279 w 3808279"/>
              <a:gd name="connsiteY1" fmla="*/ 0 h 2284967"/>
              <a:gd name="connsiteX2" fmla="*/ 3808279 w 3808279"/>
              <a:gd name="connsiteY2" fmla="*/ 2284967 h 2284967"/>
              <a:gd name="connsiteX3" fmla="*/ 0 w 3808279"/>
              <a:gd name="connsiteY3" fmla="*/ 2284967 h 2284967"/>
              <a:gd name="connsiteX4" fmla="*/ 0 w 3808279"/>
              <a:gd name="connsiteY4" fmla="*/ 0 h 228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279" h="2284967">
                <a:moveTo>
                  <a:pt x="0" y="0"/>
                </a:moveTo>
                <a:lnTo>
                  <a:pt x="3808279" y="0"/>
                </a:lnTo>
                <a:lnTo>
                  <a:pt x="3808279" y="2284967"/>
                </a:lnTo>
                <a:lnTo>
                  <a:pt x="0" y="2284967"/>
                </a:lnTo>
                <a:lnTo>
                  <a:pt x="0" y="0"/>
                </a:lnTo>
                <a:close/>
              </a:path>
            </a:pathLst>
          </a:custGeom>
          <a:solidFill>
            <a:srgbClr val="EBE7E4"/>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defTabSz="889000">
              <a:lnSpc>
                <a:spcPct val="90000"/>
              </a:lnSpc>
              <a:spcBef>
                <a:spcPct val="0"/>
              </a:spcBef>
              <a:spcAft>
                <a:spcPct val="35000"/>
              </a:spcAft>
            </a:pPr>
            <a:r>
              <a:rPr lang="fr-FR" cap="small" dirty="0">
                <a:latin typeface="Roboto Condensed Light" panose="02000000000000000000" pitchFamily="2" charset="0"/>
                <a:ea typeface="Roboto Condensed Light" panose="02000000000000000000" pitchFamily="2" charset="0"/>
              </a:rPr>
              <a:t>Liftant </a:t>
            </a:r>
          </a:p>
          <a:p>
            <a:pPr marL="228600" lvl="1" indent="-228600" defTabSz="889000">
              <a:lnSpc>
                <a:spcPct val="90000"/>
              </a:lnSpc>
              <a:spcBef>
                <a:spcPct val="0"/>
              </a:spcBef>
              <a:spcAft>
                <a:spcPct val="15000"/>
              </a:spcAft>
              <a:buChar char="•"/>
            </a:pPr>
            <a:r>
              <a:rPr lang="fr-FR" sz="1600" dirty="0">
                <a:latin typeface="Roboto Condensed Light" panose="02000000000000000000" pitchFamily="2" charset="0"/>
                <a:ea typeface="Roboto Condensed Light" panose="02000000000000000000" pitchFamily="2" charset="0"/>
              </a:rPr>
              <a:t>Tonifie les paupières</a:t>
            </a:r>
          </a:p>
        </p:txBody>
      </p:sp>
      <p:sp>
        <p:nvSpPr>
          <p:cNvPr id="9" name="Forme libre : forme 8">
            <a:extLst>
              <a:ext uri="{FF2B5EF4-FFF2-40B4-BE49-F238E27FC236}">
                <a16:creationId xmlns:a16="http://schemas.microsoft.com/office/drawing/2014/main" id="{AB3D001F-8758-409B-8393-BE05E8C02BDB}"/>
              </a:ext>
            </a:extLst>
          </p:cNvPr>
          <p:cNvSpPr/>
          <p:nvPr/>
        </p:nvSpPr>
        <p:spPr>
          <a:xfrm>
            <a:off x="9620333" y="3546366"/>
            <a:ext cx="1874120" cy="1241628"/>
          </a:xfrm>
          <a:custGeom>
            <a:avLst/>
            <a:gdLst>
              <a:gd name="connsiteX0" fmla="*/ 0 w 3808279"/>
              <a:gd name="connsiteY0" fmla="*/ 0 h 2284967"/>
              <a:gd name="connsiteX1" fmla="*/ 3808279 w 3808279"/>
              <a:gd name="connsiteY1" fmla="*/ 0 h 2284967"/>
              <a:gd name="connsiteX2" fmla="*/ 3808279 w 3808279"/>
              <a:gd name="connsiteY2" fmla="*/ 2284967 h 2284967"/>
              <a:gd name="connsiteX3" fmla="*/ 0 w 3808279"/>
              <a:gd name="connsiteY3" fmla="*/ 2284967 h 2284967"/>
              <a:gd name="connsiteX4" fmla="*/ 0 w 3808279"/>
              <a:gd name="connsiteY4" fmla="*/ 0 h 228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279" h="2284967">
                <a:moveTo>
                  <a:pt x="0" y="0"/>
                </a:moveTo>
                <a:lnTo>
                  <a:pt x="3808279" y="0"/>
                </a:lnTo>
                <a:lnTo>
                  <a:pt x="3808279" y="2284967"/>
                </a:lnTo>
                <a:lnTo>
                  <a:pt x="0" y="2284967"/>
                </a:lnTo>
                <a:lnTo>
                  <a:pt x="0" y="0"/>
                </a:lnTo>
                <a:close/>
              </a:path>
            </a:pathLst>
          </a:custGeom>
          <a:solidFill>
            <a:srgbClr val="EBE7E4"/>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lvl="0" defTabSz="889000">
              <a:lnSpc>
                <a:spcPct val="90000"/>
              </a:lnSpc>
              <a:spcBef>
                <a:spcPct val="0"/>
              </a:spcBef>
              <a:spcAft>
                <a:spcPct val="35000"/>
              </a:spcAft>
            </a:pPr>
            <a:r>
              <a:rPr lang="fr-FR" cap="small" dirty="0">
                <a:latin typeface="Roboto Condensed Light" panose="02000000000000000000" pitchFamily="2" charset="0"/>
                <a:ea typeface="Roboto Condensed Light" panose="02000000000000000000" pitchFamily="2" charset="0"/>
              </a:rPr>
              <a:t>Relaxant</a:t>
            </a:r>
          </a:p>
          <a:p>
            <a:pPr marL="285750" lvl="0" indent="-285750" defTabSz="889000">
              <a:lnSpc>
                <a:spcPct val="90000"/>
              </a:lnSpc>
              <a:spcBef>
                <a:spcPct val="0"/>
              </a:spcBef>
              <a:spcAft>
                <a:spcPct val="35000"/>
              </a:spcAft>
              <a:buFont typeface="Arial" panose="020B0604020202020204" pitchFamily="34" charset="0"/>
              <a:buChar char="•"/>
            </a:pPr>
            <a:r>
              <a:rPr lang="fr-FR" sz="1600" dirty="0">
                <a:latin typeface="Roboto Condensed Light" panose="02000000000000000000" pitchFamily="2" charset="0"/>
                <a:ea typeface="Roboto Condensed Light" panose="02000000000000000000" pitchFamily="2" charset="0"/>
              </a:rPr>
              <a:t>Rééquilibrant</a:t>
            </a:r>
          </a:p>
          <a:p>
            <a:pPr marL="285750" lvl="0" indent="-285750" defTabSz="889000">
              <a:lnSpc>
                <a:spcPct val="90000"/>
              </a:lnSpc>
              <a:spcBef>
                <a:spcPct val="0"/>
              </a:spcBef>
              <a:spcAft>
                <a:spcPct val="35000"/>
              </a:spcAft>
              <a:buFont typeface="Arial" panose="020B0604020202020204" pitchFamily="34" charset="0"/>
              <a:buChar char="•"/>
            </a:pPr>
            <a:r>
              <a:rPr lang="fr-FR" sz="1600" dirty="0">
                <a:latin typeface="Roboto Condensed Light" panose="02000000000000000000" pitchFamily="2" charset="0"/>
                <a:ea typeface="Roboto Condensed Light" panose="02000000000000000000" pitchFamily="2" charset="0"/>
              </a:rPr>
              <a:t>Harmonisant</a:t>
            </a:r>
          </a:p>
        </p:txBody>
      </p:sp>
      <p:sp>
        <p:nvSpPr>
          <p:cNvPr id="10" name="Sous-titre 2">
            <a:extLst>
              <a:ext uri="{FF2B5EF4-FFF2-40B4-BE49-F238E27FC236}">
                <a16:creationId xmlns:a16="http://schemas.microsoft.com/office/drawing/2014/main" id="{77C3D580-8CB6-4B5F-8ABF-8C30BBBF8287}"/>
              </a:ext>
            </a:extLst>
          </p:cNvPr>
          <p:cNvSpPr txBox="1">
            <a:spLocks/>
          </p:cNvSpPr>
          <p:nvPr/>
        </p:nvSpPr>
        <p:spPr>
          <a:xfrm>
            <a:off x="89841" y="523885"/>
            <a:ext cx="12039943" cy="502702"/>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Quartz YON-KA</a:t>
            </a:r>
            <a:endParaRPr lang="fr-FR" dirty="0"/>
          </a:p>
        </p:txBody>
      </p:sp>
    </p:spTree>
    <p:extLst>
      <p:ext uri="{BB962C8B-B14F-4D97-AF65-F5344CB8AC3E}">
        <p14:creationId xmlns:p14="http://schemas.microsoft.com/office/powerpoint/2010/main" val="339433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a:extLst>
              <a:ext uri="{FF2B5EF4-FFF2-40B4-BE49-F238E27FC236}">
                <a16:creationId xmlns:a16="http://schemas.microsoft.com/office/drawing/2014/main" id="{5A87D38A-CDA3-441B-B54A-A372F5A6E304}"/>
              </a:ext>
            </a:extLst>
          </p:cNvPr>
          <p:cNvSpPr txBox="1">
            <a:spLocks/>
          </p:cNvSpPr>
          <p:nvPr/>
        </p:nvSpPr>
        <p:spPr>
          <a:xfrm>
            <a:off x="89841" y="221237"/>
            <a:ext cx="12039943" cy="1107996"/>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err="1"/>
              <a:t>Médecine</a:t>
            </a:r>
            <a:r>
              <a:rPr lang="en-US" dirty="0"/>
              <a:t> </a:t>
            </a:r>
            <a:r>
              <a:rPr lang="en-US" dirty="0" err="1"/>
              <a:t>traditionnelle</a:t>
            </a:r>
            <a:r>
              <a:rPr lang="en-US" dirty="0"/>
              <a:t> </a:t>
            </a:r>
            <a:r>
              <a:rPr lang="en-US" dirty="0" err="1"/>
              <a:t>Chinoise</a:t>
            </a:r>
            <a:endParaRPr lang="en-US" dirty="0"/>
          </a:p>
          <a:p>
            <a:pPr>
              <a:lnSpc>
                <a:spcPct val="100000"/>
              </a:lnSpc>
            </a:pPr>
            <a:r>
              <a:rPr lang="en-US" sz="2800" dirty="0"/>
              <a:t>- </a:t>
            </a:r>
            <a:r>
              <a:rPr lang="en-US" sz="2800" dirty="0" err="1"/>
              <a:t>Objectifs</a:t>
            </a:r>
            <a:r>
              <a:rPr lang="en-US" sz="2800" dirty="0"/>
              <a:t> -</a:t>
            </a:r>
            <a:endParaRPr lang="fr-FR" sz="2800" dirty="0"/>
          </a:p>
        </p:txBody>
      </p:sp>
      <p:sp>
        <p:nvSpPr>
          <p:cNvPr id="7" name="Titre 1">
            <a:extLst>
              <a:ext uri="{FF2B5EF4-FFF2-40B4-BE49-F238E27FC236}">
                <a16:creationId xmlns:a16="http://schemas.microsoft.com/office/drawing/2014/main" id="{7807772D-64FD-4FEC-B8DE-C65BE79A35CB}"/>
              </a:ext>
            </a:extLst>
          </p:cNvPr>
          <p:cNvSpPr>
            <a:spLocks noGrp="1"/>
          </p:cNvSpPr>
          <p:nvPr/>
        </p:nvSpPr>
        <p:spPr>
          <a:xfrm>
            <a:off x="246180" y="5008552"/>
            <a:ext cx="37338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2">
                    <a:lumMod val="25000"/>
                  </a:schemeClr>
                </a:solidFill>
                <a:latin typeface="Butler" panose="02070803080706020303" pitchFamily="18" charset="0"/>
                <a:ea typeface="+mj-ea"/>
                <a:cs typeface="+mj-cs"/>
              </a:defRPr>
            </a:lvl1pPr>
          </a:lstStyle>
          <a:p>
            <a:r>
              <a:rPr lang="fr-FR" sz="2400" b="1" cap="small" dirty="0">
                <a:solidFill>
                  <a:srgbClr val="E7E6E6">
                    <a:lumMod val="25000"/>
                  </a:srgbClr>
                </a:solidFill>
                <a:latin typeface="+mn-lt"/>
                <a:ea typeface="+mn-ea"/>
                <a:cs typeface="+mn-cs"/>
              </a:rPr>
              <a:t>Équilibrer </a:t>
            </a:r>
          </a:p>
          <a:p>
            <a:r>
              <a:rPr lang="fr-FR" sz="2000" cap="small" dirty="0">
                <a:solidFill>
                  <a:srgbClr val="E7E6E6">
                    <a:lumMod val="25000"/>
                  </a:srgbClr>
                </a:solidFill>
                <a:latin typeface="Calibri"/>
              </a:rPr>
              <a:t>les énergies</a:t>
            </a:r>
          </a:p>
        </p:txBody>
      </p:sp>
      <p:pic>
        <p:nvPicPr>
          <p:cNvPr id="8" name="Picture 4" descr="Harmoniser ses chakras | Tao et Spiritualité">
            <a:extLst>
              <a:ext uri="{FF2B5EF4-FFF2-40B4-BE49-F238E27FC236}">
                <a16:creationId xmlns:a16="http://schemas.microsoft.com/office/drawing/2014/main" id="{22D4CF6D-EB8C-4210-B1F6-E3BBCADD96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8256" y="2580056"/>
            <a:ext cx="1649647" cy="2294968"/>
          </a:xfrm>
          <a:prstGeom prst="rect">
            <a:avLst/>
          </a:prstGeom>
          <a:noFill/>
          <a:extLst>
            <a:ext uri="{909E8E84-426E-40DD-AFC4-6F175D3DCCD1}">
              <a14:hiddenFill xmlns:a14="http://schemas.microsoft.com/office/drawing/2010/main">
                <a:solidFill>
                  <a:srgbClr val="FFFFFF"/>
                </a:solidFill>
              </a14:hiddenFill>
            </a:ext>
          </a:extLst>
        </p:spPr>
      </p:pic>
      <p:sp>
        <p:nvSpPr>
          <p:cNvPr id="14" name="Titre 1">
            <a:extLst>
              <a:ext uri="{FF2B5EF4-FFF2-40B4-BE49-F238E27FC236}">
                <a16:creationId xmlns:a16="http://schemas.microsoft.com/office/drawing/2014/main" id="{F929D817-4808-423E-9F36-7C6BE89E9A65}"/>
              </a:ext>
            </a:extLst>
          </p:cNvPr>
          <p:cNvSpPr txBox="1">
            <a:spLocks/>
          </p:cNvSpPr>
          <p:nvPr/>
        </p:nvSpPr>
        <p:spPr>
          <a:xfrm>
            <a:off x="4143978" y="5053102"/>
            <a:ext cx="3936021" cy="1236464"/>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0000"/>
              </a:lnSpc>
              <a:spcBef>
                <a:spcPct val="0"/>
              </a:spcBef>
              <a:defRPr/>
            </a:pPr>
            <a:r>
              <a:rPr lang="fr-FR" sz="2400" b="1" cap="small" dirty="0">
                <a:solidFill>
                  <a:srgbClr val="E7E6E6">
                    <a:lumMod val="25000"/>
                  </a:srgbClr>
                </a:solidFill>
                <a:ea typeface="+mj-ea"/>
                <a:cs typeface="+mj-cs"/>
              </a:rPr>
              <a:t>Maintenir </a:t>
            </a:r>
          </a:p>
          <a:p>
            <a:pPr lvl="0" algn="ctr">
              <a:lnSpc>
                <a:spcPct val="90000"/>
              </a:lnSpc>
              <a:spcBef>
                <a:spcPct val="0"/>
              </a:spcBef>
              <a:defRPr/>
            </a:pPr>
            <a:r>
              <a:rPr lang="fr-FR" sz="2000" cap="small" dirty="0">
                <a:solidFill>
                  <a:srgbClr val="E7E6E6">
                    <a:lumMod val="25000"/>
                  </a:srgbClr>
                </a:solidFill>
                <a:latin typeface="Calibri"/>
                <a:ea typeface="+mj-ea"/>
                <a:cs typeface="+mj-cs"/>
              </a:rPr>
              <a:t>en bonne santé</a:t>
            </a:r>
          </a:p>
        </p:txBody>
      </p:sp>
      <p:pic>
        <p:nvPicPr>
          <p:cNvPr id="15" name="Picture 2" descr="Personnes En Bonne Santé Portant Des Icônes Différentes | Vecteur Gratuite">
            <a:extLst>
              <a:ext uri="{FF2B5EF4-FFF2-40B4-BE49-F238E27FC236}">
                <a16:creationId xmlns:a16="http://schemas.microsoft.com/office/drawing/2014/main" id="{3534C769-AD89-4CD5-B1A1-71BCCDF59C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8112" y="2459225"/>
            <a:ext cx="2485705" cy="216183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eur droit 15">
            <a:extLst>
              <a:ext uri="{FF2B5EF4-FFF2-40B4-BE49-F238E27FC236}">
                <a16:creationId xmlns:a16="http://schemas.microsoft.com/office/drawing/2014/main" id="{84148189-035D-4E81-9CFE-13F6556563E8}"/>
              </a:ext>
            </a:extLst>
          </p:cNvPr>
          <p:cNvCxnSpPr/>
          <p:nvPr/>
        </p:nvCxnSpPr>
        <p:spPr>
          <a:xfrm>
            <a:off x="5809810" y="5053102"/>
            <a:ext cx="462311"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 name="Titre 1">
            <a:extLst>
              <a:ext uri="{FF2B5EF4-FFF2-40B4-BE49-F238E27FC236}">
                <a16:creationId xmlns:a16="http://schemas.microsoft.com/office/drawing/2014/main" id="{A58B6F4C-1E49-4A8B-BE68-6416017361EC}"/>
              </a:ext>
            </a:extLst>
          </p:cNvPr>
          <p:cNvSpPr txBox="1">
            <a:spLocks/>
          </p:cNvSpPr>
          <p:nvPr/>
        </p:nvSpPr>
        <p:spPr>
          <a:xfrm>
            <a:off x="8428120" y="5005164"/>
            <a:ext cx="3422628" cy="1236464"/>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0000"/>
              </a:lnSpc>
              <a:spcBef>
                <a:spcPct val="0"/>
              </a:spcBef>
              <a:defRPr/>
            </a:pPr>
            <a:r>
              <a:rPr lang="fr-FR" sz="2400" b="1" cap="small" dirty="0">
                <a:solidFill>
                  <a:srgbClr val="E7E6E6">
                    <a:lumMod val="25000"/>
                  </a:srgbClr>
                </a:solidFill>
                <a:ea typeface="+mj-ea"/>
                <a:cs typeface="+mj-cs"/>
              </a:rPr>
              <a:t>Signaler </a:t>
            </a:r>
          </a:p>
          <a:p>
            <a:pPr lvl="0" algn="ctr">
              <a:lnSpc>
                <a:spcPct val="90000"/>
              </a:lnSpc>
              <a:spcBef>
                <a:spcPct val="0"/>
              </a:spcBef>
              <a:defRPr/>
            </a:pPr>
            <a:r>
              <a:rPr lang="fr-FR" sz="2000" cap="small" dirty="0">
                <a:solidFill>
                  <a:srgbClr val="E7E6E6">
                    <a:lumMod val="25000"/>
                  </a:srgbClr>
                </a:solidFill>
                <a:latin typeface="Calibri"/>
                <a:ea typeface="+mj-ea"/>
                <a:cs typeface="+mj-cs"/>
              </a:rPr>
              <a:t>déséquilibres et maladies</a:t>
            </a:r>
          </a:p>
        </p:txBody>
      </p:sp>
      <p:pic>
        <p:nvPicPr>
          <p:cNvPr id="12" name="Picture 6" descr="Images Desequilibre | Vecteurs, photos et PSD gratuits">
            <a:extLst>
              <a:ext uri="{FF2B5EF4-FFF2-40B4-BE49-F238E27FC236}">
                <a16:creationId xmlns:a16="http://schemas.microsoft.com/office/drawing/2014/main" id="{2C7D5562-F099-4ACD-AC2B-D374A6A18B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1907" y="2711729"/>
            <a:ext cx="2312860" cy="203162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a:extLst>
              <a:ext uri="{FF2B5EF4-FFF2-40B4-BE49-F238E27FC236}">
                <a16:creationId xmlns:a16="http://schemas.microsoft.com/office/drawing/2014/main" id="{6FC549DE-7244-4717-8FC9-AF7FF7C34693}"/>
              </a:ext>
            </a:extLst>
          </p:cNvPr>
          <p:cNvCxnSpPr/>
          <p:nvPr/>
        </p:nvCxnSpPr>
        <p:spPr>
          <a:xfrm>
            <a:off x="9827182" y="5025395"/>
            <a:ext cx="462311"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1D84792B-CF9D-4DFA-81C8-365B7B5B953A}"/>
              </a:ext>
            </a:extLst>
          </p:cNvPr>
          <p:cNvCxnSpPr/>
          <p:nvPr/>
        </p:nvCxnSpPr>
        <p:spPr>
          <a:xfrm>
            <a:off x="1840970" y="5053102"/>
            <a:ext cx="462311"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04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aisselle, tasse, tasse en carton&#10;&#10;Description générée automatiquement">
            <a:extLst>
              <a:ext uri="{FF2B5EF4-FFF2-40B4-BE49-F238E27FC236}">
                <a16:creationId xmlns:a16="http://schemas.microsoft.com/office/drawing/2014/main" id="{C48AC011-216E-4498-BBD5-604CFF3AB0F7}"/>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45736" b="17569"/>
          <a:stretch/>
        </p:blipFill>
        <p:spPr>
          <a:xfrm>
            <a:off x="0" y="0"/>
            <a:ext cx="12192000" cy="6858000"/>
          </a:xfrm>
          <a:prstGeom prst="rect">
            <a:avLst/>
          </a:prstGeom>
        </p:spPr>
      </p:pic>
    </p:spTree>
    <p:extLst>
      <p:ext uri="{BB962C8B-B14F-4D97-AF65-F5344CB8AC3E}">
        <p14:creationId xmlns:p14="http://schemas.microsoft.com/office/powerpoint/2010/main" val="35868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a:extLst>
              <a:ext uri="{FF2B5EF4-FFF2-40B4-BE49-F238E27FC236}">
                <a16:creationId xmlns:a16="http://schemas.microsoft.com/office/drawing/2014/main" id="{4D8C9F67-E1D9-4140-B266-0E28173741E4}"/>
              </a:ext>
            </a:extLst>
          </p:cNvPr>
          <p:cNvSpPr txBox="1">
            <a:spLocks/>
          </p:cNvSpPr>
          <p:nvPr/>
        </p:nvSpPr>
        <p:spPr>
          <a:xfrm>
            <a:off x="89841" y="318701"/>
            <a:ext cx="12039943" cy="913070"/>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Focus sur les points d'énergie</a:t>
            </a:r>
          </a:p>
          <a:p>
            <a:r>
              <a:rPr lang="fr-FR" sz="2800" dirty="0"/>
              <a:t>- 3 secondes de pression sur chaque point -</a:t>
            </a:r>
          </a:p>
        </p:txBody>
      </p:sp>
      <p:pic>
        <p:nvPicPr>
          <p:cNvPr id="7" name="Image 6">
            <a:extLst>
              <a:ext uri="{FF2B5EF4-FFF2-40B4-BE49-F238E27FC236}">
                <a16:creationId xmlns:a16="http://schemas.microsoft.com/office/drawing/2014/main" id="{F1129757-0E63-4040-9076-C21297B74DB5}"/>
              </a:ext>
            </a:extLst>
          </p:cNvPr>
          <p:cNvPicPr>
            <a:picLocks noChangeAspect="1"/>
          </p:cNvPicPr>
          <p:nvPr/>
        </p:nvPicPr>
        <p:blipFill rotWithShape="1">
          <a:blip r:embed="rId3"/>
          <a:srcRect l="8579" t="15229" r="61777" b="54314"/>
          <a:stretch/>
        </p:blipFill>
        <p:spPr>
          <a:xfrm>
            <a:off x="3348871" y="1693510"/>
            <a:ext cx="5421234" cy="3133165"/>
          </a:xfrm>
          <a:prstGeom prst="rect">
            <a:avLst/>
          </a:prstGeom>
        </p:spPr>
      </p:pic>
      <p:sp>
        <p:nvSpPr>
          <p:cNvPr id="8" name="ZoneTexte 13">
            <a:extLst>
              <a:ext uri="{FF2B5EF4-FFF2-40B4-BE49-F238E27FC236}">
                <a16:creationId xmlns:a16="http://schemas.microsoft.com/office/drawing/2014/main" id="{AC83C08B-BD10-4157-90E9-20EA44DDCAA0}"/>
              </a:ext>
            </a:extLst>
          </p:cNvPr>
          <p:cNvSpPr txBox="1"/>
          <p:nvPr/>
        </p:nvSpPr>
        <p:spPr>
          <a:xfrm>
            <a:off x="2825836" y="4635344"/>
            <a:ext cx="6833553" cy="1754326"/>
          </a:xfrm>
          <a:prstGeom prst="rect">
            <a:avLst/>
          </a:prstGeom>
          <a:no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Century Gothic" panose="020B0502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Roboto Condensed Light" panose="02000000000000000000" pitchFamily="2" charset="0"/>
                <a:ea typeface="Roboto Condensed Light" panose="02000000000000000000" pitchFamily="2" charset="0"/>
              </a:rPr>
              <a:t>Améliore l'élimination, effet drainant et décongestionnant</a:t>
            </a:r>
          </a:p>
          <a:p>
            <a:r>
              <a:rPr lang="fr-FR" dirty="0">
                <a:latin typeface="Roboto Condensed Light" panose="02000000000000000000" pitchFamily="2" charset="0"/>
                <a:ea typeface="Roboto Condensed Light" panose="02000000000000000000" pitchFamily="2" charset="0"/>
              </a:rPr>
              <a:t>Améliore la digestion</a:t>
            </a:r>
          </a:p>
          <a:p>
            <a:r>
              <a:rPr lang="fr-FR" dirty="0">
                <a:latin typeface="Roboto Condensed Light" panose="02000000000000000000" pitchFamily="2" charset="0"/>
                <a:ea typeface="Roboto Condensed Light" panose="02000000000000000000" pitchFamily="2" charset="0"/>
              </a:rPr>
              <a:t>Décongestionnant</a:t>
            </a:r>
          </a:p>
          <a:p>
            <a:r>
              <a:rPr lang="fr-FR" dirty="0">
                <a:latin typeface="Roboto Condensed Light" panose="02000000000000000000" pitchFamily="2" charset="0"/>
                <a:ea typeface="Roboto Condensed Light" panose="02000000000000000000" pitchFamily="2" charset="0"/>
              </a:rPr>
              <a:t>Soulage les maux de tête, calme l'esprit, apaise les yeux</a:t>
            </a:r>
          </a:p>
          <a:p>
            <a:r>
              <a:rPr lang="fr-FR" dirty="0">
                <a:latin typeface="Roboto Condensed Light" panose="02000000000000000000" pitchFamily="2" charset="0"/>
                <a:ea typeface="Roboto Condensed Light" panose="02000000000000000000" pitchFamily="2" charset="0"/>
              </a:rPr>
              <a:t>Améliore l'élimination, l'effet drainant et décongestionnant</a:t>
            </a:r>
          </a:p>
          <a:p>
            <a:r>
              <a:rPr lang="fr-FR" dirty="0">
                <a:latin typeface="Roboto Condensed Light" panose="02000000000000000000" pitchFamily="2" charset="0"/>
                <a:ea typeface="Roboto Condensed Light" panose="02000000000000000000" pitchFamily="2" charset="0"/>
              </a:rPr>
              <a:t>Apaise l'esprit, dissipe la douleur</a:t>
            </a:r>
          </a:p>
        </p:txBody>
      </p:sp>
    </p:spTree>
    <p:extLst>
      <p:ext uri="{BB962C8B-B14F-4D97-AF65-F5344CB8AC3E}">
        <p14:creationId xmlns:p14="http://schemas.microsoft.com/office/powerpoint/2010/main" val="41381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a:extLst>
              <a:ext uri="{FF2B5EF4-FFF2-40B4-BE49-F238E27FC236}">
                <a16:creationId xmlns:a16="http://schemas.microsoft.com/office/drawing/2014/main" id="{9C462B27-AC05-481B-BF87-ED53857B89D5}"/>
              </a:ext>
            </a:extLst>
          </p:cNvPr>
          <p:cNvPicPr>
            <a:picLocks noGrp="1" noChangeAspect="1"/>
          </p:cNvPicPr>
          <p:nvPr/>
        </p:nvPicPr>
        <p:blipFill rotWithShape="1">
          <a:blip r:embed="rId3"/>
          <a:srcRect l="8853" t="16465" r="62911" b="46215"/>
          <a:stretch/>
        </p:blipFill>
        <p:spPr>
          <a:xfrm>
            <a:off x="3574256" y="1554162"/>
            <a:ext cx="5043488" cy="3749675"/>
          </a:xfrm>
          <a:prstGeom prst="rect">
            <a:avLst/>
          </a:prstGeom>
        </p:spPr>
      </p:pic>
      <p:sp>
        <p:nvSpPr>
          <p:cNvPr id="5" name="ZoneTexte 5">
            <a:extLst>
              <a:ext uri="{FF2B5EF4-FFF2-40B4-BE49-F238E27FC236}">
                <a16:creationId xmlns:a16="http://schemas.microsoft.com/office/drawing/2014/main" id="{5567E407-9416-43A0-827D-FA415C1EDF26}"/>
              </a:ext>
            </a:extLst>
          </p:cNvPr>
          <p:cNvSpPr txBox="1"/>
          <p:nvPr/>
        </p:nvSpPr>
        <p:spPr>
          <a:xfrm>
            <a:off x="3788769" y="5052358"/>
            <a:ext cx="7333659" cy="1477328"/>
          </a:xfrm>
          <a:prstGeom prst="rect">
            <a:avLst/>
          </a:prstGeom>
          <a:no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Roboto Condensed Light" panose="02000000000000000000" pitchFamily="2" charset="0"/>
                <a:ea typeface="Roboto Condensed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Améliore la digestion</a:t>
            </a:r>
          </a:p>
          <a:p>
            <a:r>
              <a:rPr lang="fr-FR" dirty="0"/>
              <a:t>Régule tous les vaisseaux conception</a:t>
            </a:r>
          </a:p>
          <a:p>
            <a:r>
              <a:rPr lang="fr-FR" dirty="0"/>
              <a:t>Vide et calme l'esprit, favorise la concentration</a:t>
            </a:r>
          </a:p>
          <a:p>
            <a:r>
              <a:rPr lang="fr-FR" dirty="0"/>
              <a:t>Vide et calme l'esprit, favorise la concentration</a:t>
            </a:r>
          </a:p>
          <a:p>
            <a:r>
              <a:rPr lang="fr-FR" dirty="0"/>
              <a:t>Calme l'esprit, ouvre les parois nasales</a:t>
            </a:r>
          </a:p>
        </p:txBody>
      </p:sp>
      <p:sp>
        <p:nvSpPr>
          <p:cNvPr id="8" name="Sous-titre 2">
            <a:extLst>
              <a:ext uri="{FF2B5EF4-FFF2-40B4-BE49-F238E27FC236}">
                <a16:creationId xmlns:a16="http://schemas.microsoft.com/office/drawing/2014/main" id="{F3280FB3-17FE-44FF-AB02-869697A879AC}"/>
              </a:ext>
            </a:extLst>
          </p:cNvPr>
          <p:cNvSpPr txBox="1">
            <a:spLocks/>
          </p:cNvSpPr>
          <p:nvPr/>
        </p:nvSpPr>
        <p:spPr>
          <a:xfrm>
            <a:off x="89841" y="318701"/>
            <a:ext cx="12039943" cy="913070"/>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Focus sur les points d'énergie</a:t>
            </a:r>
          </a:p>
          <a:p>
            <a:r>
              <a:rPr lang="fr-FR" sz="2800" dirty="0"/>
              <a:t>-</a:t>
            </a:r>
            <a:r>
              <a:rPr lang="fr-FR" dirty="0"/>
              <a:t> </a:t>
            </a:r>
            <a:r>
              <a:rPr lang="fr-FR" sz="2800" dirty="0"/>
              <a:t>3 secondes de pression sur chaque point -</a:t>
            </a:r>
          </a:p>
        </p:txBody>
      </p:sp>
    </p:spTree>
    <p:extLst>
      <p:ext uri="{BB962C8B-B14F-4D97-AF65-F5344CB8AC3E}">
        <p14:creationId xmlns:p14="http://schemas.microsoft.com/office/powerpoint/2010/main" val="326265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s-titre 2">
            <a:extLst>
              <a:ext uri="{FF2B5EF4-FFF2-40B4-BE49-F238E27FC236}">
                <a16:creationId xmlns:a16="http://schemas.microsoft.com/office/drawing/2014/main" id="{6392372D-7237-443F-9F31-581BA7359A17}"/>
              </a:ext>
            </a:extLst>
          </p:cNvPr>
          <p:cNvSpPr txBox="1">
            <a:spLocks/>
          </p:cNvSpPr>
          <p:nvPr/>
        </p:nvSpPr>
        <p:spPr>
          <a:xfrm>
            <a:off x="89841" y="723651"/>
            <a:ext cx="12039943" cy="913070"/>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Techniques  yeux et des lèvres avec les quartz</a:t>
            </a:r>
          </a:p>
          <a:p>
            <a:r>
              <a:rPr lang="en-US" sz="2800" dirty="0"/>
              <a:t>- 10 min-</a:t>
            </a:r>
            <a:endParaRPr lang="fr-FR" sz="2800" dirty="0"/>
          </a:p>
        </p:txBody>
      </p:sp>
      <p:pic>
        <p:nvPicPr>
          <p:cNvPr id="11" name="Image 10">
            <a:extLst>
              <a:ext uri="{FF2B5EF4-FFF2-40B4-BE49-F238E27FC236}">
                <a16:creationId xmlns:a16="http://schemas.microsoft.com/office/drawing/2014/main" id="{A474EF58-2DD2-4C51-914F-8E880EF19705}"/>
              </a:ext>
            </a:extLst>
          </p:cNvPr>
          <p:cNvPicPr>
            <a:picLocks noChangeAspect="1"/>
          </p:cNvPicPr>
          <p:nvPr/>
        </p:nvPicPr>
        <p:blipFill rotWithShape="1">
          <a:blip r:embed="rId2"/>
          <a:srcRect l="15698" t="19887" r="75756" b="50000"/>
          <a:stretch/>
        </p:blipFill>
        <p:spPr>
          <a:xfrm>
            <a:off x="5297790" y="5238342"/>
            <a:ext cx="1387784" cy="1465670"/>
          </a:xfrm>
          <a:prstGeom prst="rect">
            <a:avLst/>
          </a:prstGeom>
        </p:spPr>
      </p:pic>
      <p:pic>
        <p:nvPicPr>
          <p:cNvPr id="3" name="Image 2">
            <a:extLst>
              <a:ext uri="{FF2B5EF4-FFF2-40B4-BE49-F238E27FC236}">
                <a16:creationId xmlns:a16="http://schemas.microsoft.com/office/drawing/2014/main" id="{1B7FA4A8-B643-4ADE-BFAE-6DD877C7BA24}"/>
              </a:ext>
            </a:extLst>
          </p:cNvPr>
          <p:cNvPicPr>
            <a:picLocks noChangeAspect="1"/>
          </p:cNvPicPr>
          <p:nvPr/>
        </p:nvPicPr>
        <p:blipFill rotWithShape="1">
          <a:blip r:embed="rId3"/>
          <a:srcRect l="37188" t="8518" r="20104" b="50532"/>
          <a:stretch/>
        </p:blipFill>
        <p:spPr>
          <a:xfrm>
            <a:off x="454482" y="2033387"/>
            <a:ext cx="5207000" cy="2808288"/>
          </a:xfrm>
          <a:prstGeom prst="rect">
            <a:avLst/>
          </a:prstGeom>
        </p:spPr>
      </p:pic>
      <p:pic>
        <p:nvPicPr>
          <p:cNvPr id="10" name="Image 9">
            <a:extLst>
              <a:ext uri="{FF2B5EF4-FFF2-40B4-BE49-F238E27FC236}">
                <a16:creationId xmlns:a16="http://schemas.microsoft.com/office/drawing/2014/main" id="{6085B04D-DBF6-4E24-AE74-7C8A86D66918}"/>
              </a:ext>
            </a:extLst>
          </p:cNvPr>
          <p:cNvPicPr>
            <a:picLocks noChangeAspect="1"/>
          </p:cNvPicPr>
          <p:nvPr/>
        </p:nvPicPr>
        <p:blipFill rotWithShape="1">
          <a:blip r:embed="rId3"/>
          <a:srcRect l="37188" t="49236" r="20104" b="5926"/>
          <a:stretch/>
        </p:blipFill>
        <p:spPr>
          <a:xfrm>
            <a:off x="6530518" y="2033387"/>
            <a:ext cx="5207000" cy="3075024"/>
          </a:xfrm>
          <a:prstGeom prst="rect">
            <a:avLst/>
          </a:prstGeom>
        </p:spPr>
      </p:pic>
    </p:spTree>
    <p:extLst>
      <p:ext uri="{BB962C8B-B14F-4D97-AF65-F5344CB8AC3E}">
        <p14:creationId xmlns:p14="http://schemas.microsoft.com/office/powerpoint/2010/main" val="1953942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9272F4-79F2-4858-AFD1-6E7D0370F904}"/>
              </a:ext>
            </a:extLst>
          </p:cNvPr>
          <p:cNvSpPr txBox="1">
            <a:spLocks/>
          </p:cNvSpPr>
          <p:nvPr/>
        </p:nvSpPr>
        <p:spPr>
          <a:xfrm>
            <a:off x="1411985" y="631489"/>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JOUONS !</a:t>
            </a:r>
            <a:endParaRPr lang="fr-FR" sz="4000" dirty="0">
              <a:solidFill>
                <a:srgbClr val="3E3E3E"/>
              </a:solidFill>
              <a:latin typeface="KyivType Sans2" panose="00000500000000000000" pitchFamily="50" charset="0"/>
            </a:endParaRPr>
          </a:p>
        </p:txBody>
      </p:sp>
      <p:sp>
        <p:nvSpPr>
          <p:cNvPr id="4" name="ZoneTexte 3">
            <a:extLst>
              <a:ext uri="{FF2B5EF4-FFF2-40B4-BE49-F238E27FC236}">
                <a16:creationId xmlns:a16="http://schemas.microsoft.com/office/drawing/2014/main" id="{96026A97-A104-4D96-9759-9C3E877A2620}"/>
              </a:ext>
            </a:extLst>
          </p:cNvPr>
          <p:cNvSpPr txBox="1"/>
          <p:nvPr/>
        </p:nvSpPr>
        <p:spPr>
          <a:xfrm>
            <a:off x="618953" y="2130851"/>
            <a:ext cx="2863549" cy="830997"/>
          </a:xfrm>
          <a:prstGeom prst="rect">
            <a:avLst/>
          </a:prstGeom>
          <a:solidFill>
            <a:srgbClr val="FCF1E8">
              <a:alpha val="43922"/>
            </a:srgbClr>
          </a:solidFill>
        </p:spPr>
        <p:txBody>
          <a:bodyPr wrap="square" rtlCol="0">
            <a:spAutoFit/>
          </a:bodyPr>
          <a:lstStyle/>
          <a:p>
            <a:pPr algn="just" fontAlgn="ctr"/>
            <a:r>
              <a:rPr lang="fr-FR" sz="1600" dirty="0">
                <a:solidFill>
                  <a:srgbClr val="505050"/>
                </a:solidFill>
                <a:latin typeface="Roboto Light" panose="02000000000000000000" pitchFamily="2" charset="0"/>
                <a:ea typeface="Roboto Light" panose="02000000000000000000" pitchFamily="2" charset="0"/>
              </a:rPr>
              <a:t>PRÉPAREZ VOTRE TÉLÉPHONE ET SCANNEZ LE CODE QR QUI S'AFFICHERA</a:t>
            </a:r>
            <a:endParaRPr lang="en-US" sz="1600" b="0" i="0" dirty="0">
              <a:solidFill>
                <a:srgbClr val="505050"/>
              </a:solidFill>
              <a:effectLst/>
              <a:latin typeface="Roboto Light" panose="02000000000000000000" pitchFamily="2" charset="0"/>
              <a:ea typeface="Roboto Light" panose="02000000000000000000" pitchFamily="2" charset="0"/>
            </a:endParaRPr>
          </a:p>
        </p:txBody>
      </p:sp>
      <p:sp>
        <p:nvSpPr>
          <p:cNvPr id="5" name="ZoneTexte 4">
            <a:extLst>
              <a:ext uri="{FF2B5EF4-FFF2-40B4-BE49-F238E27FC236}">
                <a16:creationId xmlns:a16="http://schemas.microsoft.com/office/drawing/2014/main" id="{74B2BB4F-2C0F-4BD1-A106-03DAEFE67659}"/>
              </a:ext>
            </a:extLst>
          </p:cNvPr>
          <p:cNvSpPr txBox="1"/>
          <p:nvPr/>
        </p:nvSpPr>
        <p:spPr>
          <a:xfrm>
            <a:off x="3910987" y="2130851"/>
            <a:ext cx="2334170" cy="584775"/>
          </a:xfrm>
          <a:prstGeom prst="rect">
            <a:avLst/>
          </a:prstGeom>
          <a:solidFill>
            <a:srgbClr val="FCF1E8">
              <a:alpha val="43922"/>
            </a:srgbClr>
          </a:solidFill>
        </p:spPr>
        <p:txBody>
          <a:bodyPr wrap="square" rtlCol="0">
            <a:spAutoFit/>
          </a:bodyPr>
          <a:lstStyle/>
          <a:p>
            <a:pPr algn="just" fontAlgn="ctr"/>
            <a:r>
              <a:rPr lang="fr-FR" sz="1600" dirty="0">
                <a:solidFill>
                  <a:srgbClr val="505050"/>
                </a:solidFill>
                <a:latin typeface="Roboto Light" panose="02000000000000000000" pitchFamily="2" charset="0"/>
                <a:ea typeface="Roboto Light" panose="02000000000000000000" pitchFamily="2" charset="0"/>
              </a:rPr>
              <a:t>INDIQUEZ VOTRE NOM ET VOTRE PAYS</a:t>
            </a:r>
            <a:endParaRPr lang="en-US" sz="1600" b="1" i="0" dirty="0">
              <a:solidFill>
                <a:srgbClr val="505050"/>
              </a:solidFill>
              <a:effectLst/>
              <a:latin typeface="Roboto Light" panose="02000000000000000000" pitchFamily="2" charset="0"/>
              <a:ea typeface="Roboto Light" panose="02000000000000000000" pitchFamily="2" charset="0"/>
            </a:endParaRPr>
          </a:p>
        </p:txBody>
      </p:sp>
      <p:sp>
        <p:nvSpPr>
          <p:cNvPr id="6" name="ZoneTexte 5">
            <a:extLst>
              <a:ext uri="{FF2B5EF4-FFF2-40B4-BE49-F238E27FC236}">
                <a16:creationId xmlns:a16="http://schemas.microsoft.com/office/drawing/2014/main" id="{ABE575DA-73E2-481D-AF56-B18505761835}"/>
              </a:ext>
            </a:extLst>
          </p:cNvPr>
          <p:cNvSpPr txBox="1"/>
          <p:nvPr/>
        </p:nvSpPr>
        <p:spPr>
          <a:xfrm>
            <a:off x="6673642" y="2130851"/>
            <a:ext cx="2334170" cy="830997"/>
          </a:xfrm>
          <a:prstGeom prst="rect">
            <a:avLst/>
          </a:prstGeom>
          <a:solidFill>
            <a:srgbClr val="FCF1E8">
              <a:alpha val="43922"/>
            </a:srgbClr>
          </a:solidFill>
        </p:spPr>
        <p:txBody>
          <a:bodyPr wrap="square" rtlCol="0">
            <a:spAutoFit/>
          </a:bodyPr>
          <a:lstStyle/>
          <a:p>
            <a:pPr algn="just" fontAlgn="ctr"/>
            <a:r>
              <a:rPr lang="fr-FR" sz="1600" dirty="0">
                <a:solidFill>
                  <a:srgbClr val="505050"/>
                </a:solidFill>
                <a:latin typeface="Roboto Light" panose="02000000000000000000" pitchFamily="2" charset="0"/>
                <a:ea typeface="Roboto Light" panose="02000000000000000000" pitchFamily="2" charset="0"/>
              </a:rPr>
              <a:t>PERSONNALISER VOTRE AVATAR SI VOUS LE SOUHAITEZ</a:t>
            </a:r>
            <a:endParaRPr lang="en-US" sz="1600" b="1" i="0" dirty="0">
              <a:solidFill>
                <a:srgbClr val="505050"/>
              </a:solidFill>
              <a:effectLst/>
              <a:latin typeface="Roboto Light" panose="02000000000000000000" pitchFamily="2" charset="0"/>
              <a:ea typeface="Roboto Light" panose="02000000000000000000" pitchFamily="2" charset="0"/>
            </a:endParaRPr>
          </a:p>
        </p:txBody>
      </p:sp>
      <p:sp>
        <p:nvSpPr>
          <p:cNvPr id="7" name="ZoneTexte 6">
            <a:extLst>
              <a:ext uri="{FF2B5EF4-FFF2-40B4-BE49-F238E27FC236}">
                <a16:creationId xmlns:a16="http://schemas.microsoft.com/office/drawing/2014/main" id="{2F319790-2792-40F1-B6C9-7204597B2096}"/>
              </a:ext>
            </a:extLst>
          </p:cNvPr>
          <p:cNvSpPr txBox="1"/>
          <p:nvPr/>
        </p:nvSpPr>
        <p:spPr>
          <a:xfrm>
            <a:off x="9436297" y="2095672"/>
            <a:ext cx="2334170" cy="1077218"/>
          </a:xfrm>
          <a:prstGeom prst="rect">
            <a:avLst/>
          </a:prstGeom>
          <a:solidFill>
            <a:srgbClr val="FCF1E8">
              <a:alpha val="43922"/>
            </a:srgbClr>
          </a:solidFill>
        </p:spPr>
        <p:txBody>
          <a:bodyPr wrap="square" rtlCol="0">
            <a:spAutoFit/>
          </a:bodyPr>
          <a:lstStyle/>
          <a:p>
            <a:pPr algn="just" fontAlgn="ctr"/>
            <a:r>
              <a:rPr lang="fr-FR" sz="1600" dirty="0">
                <a:solidFill>
                  <a:srgbClr val="505050"/>
                </a:solidFill>
                <a:latin typeface="Roboto Light" panose="02000000000000000000" pitchFamily="2" charset="0"/>
                <a:ea typeface="Roboto Light" panose="02000000000000000000" pitchFamily="2" charset="0"/>
              </a:rPr>
              <a:t>LIRE LA QUESTION SUR L'ORDINATEUR ET Y RÉPONDRE SUR VOTRE TÉLÉPHONE</a:t>
            </a:r>
            <a:endParaRPr lang="en-US" sz="1600" b="1" i="0" dirty="0">
              <a:solidFill>
                <a:srgbClr val="505050"/>
              </a:solidFill>
              <a:effectLst/>
              <a:latin typeface="Roboto Light" panose="02000000000000000000" pitchFamily="2" charset="0"/>
              <a:ea typeface="Roboto Light" panose="02000000000000000000" pitchFamily="2" charset="0"/>
            </a:endParaRPr>
          </a:p>
        </p:txBody>
      </p:sp>
      <p:pic>
        <p:nvPicPr>
          <p:cNvPr id="5122" name="Picture 2">
            <a:extLst>
              <a:ext uri="{FF2B5EF4-FFF2-40B4-BE49-F238E27FC236}">
                <a16:creationId xmlns:a16="http://schemas.microsoft.com/office/drawing/2014/main" id="{B33D2999-4805-4658-893A-58756918E2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0348" y="2915265"/>
            <a:ext cx="1860758" cy="317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A030365F-BF20-4F70-9139-ACD28E6AEE5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7693" y="2915265"/>
            <a:ext cx="1860758" cy="315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6B1C2951-5D33-484E-B830-4A8540596AF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51670" y="3334767"/>
            <a:ext cx="1718764" cy="291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t 8">
            <a:extLst>
              <a:ext uri="{FF2B5EF4-FFF2-40B4-BE49-F238E27FC236}">
                <a16:creationId xmlns:a16="http://schemas.microsoft.com/office/drawing/2014/main" id="{639BE6E8-D9BE-4D58-AD16-D58AC2B45934}"/>
              </a:ext>
            </a:extLst>
          </p:cNvPr>
          <p:cNvGraphicFramePr>
            <a:graphicFrameLocks noChangeAspect="1"/>
          </p:cNvGraphicFramePr>
          <p:nvPr/>
        </p:nvGraphicFramePr>
        <p:xfrm>
          <a:off x="1528395" y="3220085"/>
          <a:ext cx="1265237" cy="2408237"/>
        </p:xfrm>
        <a:graphic>
          <a:graphicData uri="http://schemas.openxmlformats.org/presentationml/2006/ole">
            <mc:AlternateContent xmlns:mc="http://schemas.openxmlformats.org/markup-compatibility/2006">
              <mc:Choice xmlns:v="urn:schemas-microsoft-com:vml" Requires="v">
                <p:oleObj spid="_x0000_s4101" name="Bitmap Image" r:id="rId7" imgW="1265040" imgH="2408040" progId="PBrush">
                  <p:embed/>
                </p:oleObj>
              </mc:Choice>
              <mc:Fallback>
                <p:oleObj name="Bitmap Image" r:id="rId7" imgW="1265040" imgH="2408040" progId="PBrush">
                  <p:embed/>
                  <p:pic>
                    <p:nvPicPr>
                      <p:cNvPr id="9" name="Objet 8">
                        <a:extLst>
                          <a:ext uri="{FF2B5EF4-FFF2-40B4-BE49-F238E27FC236}">
                            <a16:creationId xmlns:a16="http://schemas.microsoft.com/office/drawing/2014/main" id="{639BE6E8-D9BE-4D58-AD16-D58AC2B45934}"/>
                          </a:ext>
                        </a:extLst>
                      </p:cNvPr>
                      <p:cNvPicPr/>
                      <p:nvPr/>
                    </p:nvPicPr>
                    <p:blipFill>
                      <a:blip r:embed="rId8"/>
                      <a:stretch>
                        <a:fillRect/>
                      </a:stretch>
                    </p:blipFill>
                    <p:spPr>
                      <a:xfrm>
                        <a:off x="1528395" y="3220085"/>
                        <a:ext cx="1265237" cy="2408237"/>
                      </a:xfrm>
                      <a:prstGeom prst="rect">
                        <a:avLst/>
                      </a:prstGeom>
                    </p:spPr>
                  </p:pic>
                </p:oleObj>
              </mc:Fallback>
            </mc:AlternateContent>
          </a:graphicData>
        </a:graphic>
      </p:graphicFrame>
    </p:spTree>
    <p:extLst>
      <p:ext uri="{BB962C8B-B14F-4D97-AF65-F5344CB8AC3E}">
        <p14:creationId xmlns:p14="http://schemas.microsoft.com/office/powerpoint/2010/main" val="89743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5124"/>
                                        </p:tgtEl>
                                        <p:attrNameLst>
                                          <p:attrName>style.visibility</p:attrName>
                                        </p:attrNameLst>
                                      </p:cBhvr>
                                      <p:to>
                                        <p:strVal val="visible"/>
                                      </p:to>
                                    </p:set>
                                    <p:animEffect transition="in" filter="fade">
                                      <p:cBhvr>
                                        <p:cTn id="3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C448A52C-E751-4BC4-BB09-73AE7329E389}"/>
              </a:ext>
            </a:extLst>
          </p:cNvPr>
          <p:cNvSpPr txBox="1">
            <a:spLocks/>
          </p:cNvSpPr>
          <p:nvPr/>
        </p:nvSpPr>
        <p:spPr>
          <a:xfrm>
            <a:off x="636105" y="1525948"/>
            <a:ext cx="10919790" cy="57845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r>
              <a:rPr lang="fr-FR" sz="16600" dirty="0">
                <a:latin typeface="Midnight Signature" panose="02000500000000090000" pitchFamily="50" charset="0"/>
              </a:rPr>
              <a:t>Merci !</a:t>
            </a:r>
          </a:p>
        </p:txBody>
      </p:sp>
    </p:spTree>
    <p:extLst>
      <p:ext uri="{BB962C8B-B14F-4D97-AF65-F5344CB8AC3E}">
        <p14:creationId xmlns:p14="http://schemas.microsoft.com/office/powerpoint/2010/main" val="205506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487488" y="4483121"/>
            <a:ext cx="9144000" cy="1754326"/>
          </a:xfrm>
          <a:noFill/>
        </p:spPr>
        <p:txBody>
          <a:bodyPr wrap="square" rtlCol="0">
            <a:spAutoFit/>
          </a:bodyPr>
          <a:lstStyle/>
          <a:p>
            <a:pPr algn="ctr">
              <a:lnSpc>
                <a:spcPct val="100000"/>
              </a:lnSpc>
            </a:pPr>
            <a:r>
              <a:rPr lang="en-US" sz="5400" dirty="0" err="1">
                <a:solidFill>
                  <a:srgbClr val="3E3E3E"/>
                </a:solidFill>
                <a:latin typeface="KyivType Sans2" panose="00000500000000000000" pitchFamily="50" charset="0"/>
              </a:rPr>
              <a:t>Yeux</a:t>
            </a:r>
            <a:r>
              <a:rPr lang="en-US" sz="5400" dirty="0">
                <a:solidFill>
                  <a:srgbClr val="3E3E3E"/>
                </a:solidFill>
                <a:latin typeface="KyivType Sans2" panose="00000500000000000000" pitchFamily="50" charset="0"/>
              </a:rPr>
              <a:t> et </a:t>
            </a:r>
            <a:r>
              <a:rPr lang="en-US" sz="5400" dirty="0" err="1">
                <a:solidFill>
                  <a:srgbClr val="3E3E3E"/>
                </a:solidFill>
                <a:latin typeface="KyivType Sans2" panose="00000500000000000000" pitchFamily="50" charset="0"/>
              </a:rPr>
              <a:t>lèvres</a:t>
            </a:r>
            <a:br>
              <a:rPr lang="en-US" sz="5400" dirty="0">
                <a:solidFill>
                  <a:srgbClr val="3E3E3E"/>
                </a:solidFill>
                <a:latin typeface="KyivType Sans2" panose="00000500000000000000" pitchFamily="50" charset="0"/>
              </a:rPr>
            </a:br>
            <a:r>
              <a:rPr lang="en-US" sz="5400" dirty="0">
                <a:solidFill>
                  <a:srgbClr val="3E3E3E"/>
                </a:solidFill>
                <a:latin typeface="KyivType Sans2" panose="00000500000000000000" pitchFamily="50" charset="0"/>
              </a:rPr>
              <a:t>tips et techniques</a:t>
            </a:r>
            <a:endParaRPr lang="fr-FR" sz="5400" dirty="0">
              <a:solidFill>
                <a:srgbClr val="3E3E3E"/>
              </a:solidFill>
              <a:latin typeface="KyivType Sans2" panose="00000500000000000000" pitchFamily="50" charset="0"/>
            </a:endParaRPr>
          </a:p>
        </p:txBody>
      </p:sp>
      <p:pic>
        <p:nvPicPr>
          <p:cNvPr id="4" name="Picture 2" descr="https://brindillesparis.com/wp-content/uploads/2018/01/soins-contour-des-yeux.jpg"/>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6094" r="27526" b="20044"/>
          <a:stretch/>
        </p:blipFill>
        <p:spPr bwMode="auto">
          <a:xfrm>
            <a:off x="3085665" y="1018576"/>
            <a:ext cx="5947646" cy="307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8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4ACC8C-19D1-4947-86E9-B963A845A6AB}"/>
              </a:ext>
            </a:extLst>
          </p:cNvPr>
          <p:cNvSpPr/>
          <p:nvPr/>
        </p:nvSpPr>
        <p:spPr>
          <a:xfrm>
            <a:off x="1805212" y="1482433"/>
            <a:ext cx="8784718" cy="307777"/>
          </a:xfrm>
          <a:prstGeom prst="rect">
            <a:avLst/>
          </a:prstGeom>
        </p:spPr>
        <p:txBody>
          <a:bodyPr wrap="square">
            <a:spAutoFit/>
          </a:bodyPr>
          <a:lstStyle/>
          <a:p>
            <a:pPr algn="ctr">
              <a:defRPr/>
            </a:pPr>
            <a:r>
              <a:rPr lang="fr-FR" sz="1400" dirty="0">
                <a:solidFill>
                  <a:prstClr val="black"/>
                </a:solidFill>
                <a:latin typeface="Roboto Light" panose="02000000000000000000" pitchFamily="2" charset="0"/>
                <a:ea typeface="Roboto Light" panose="02000000000000000000" pitchFamily="2" charset="0"/>
              </a:rPr>
              <a:t>La peau du contour des yeux est particulièrement délicate et sensible</a:t>
            </a:r>
            <a:endParaRPr lang="en-US" sz="1400" dirty="0">
              <a:solidFill>
                <a:prstClr val="black"/>
              </a:solidFill>
              <a:latin typeface="Roboto Light" panose="02000000000000000000" pitchFamily="2" charset="0"/>
              <a:ea typeface="Roboto Light" panose="02000000000000000000" pitchFamily="2" charset="0"/>
            </a:endParaRPr>
          </a:p>
        </p:txBody>
      </p:sp>
      <p:grpSp>
        <p:nvGrpSpPr>
          <p:cNvPr id="22" name="Groupe 21">
            <a:extLst>
              <a:ext uri="{FF2B5EF4-FFF2-40B4-BE49-F238E27FC236}">
                <a16:creationId xmlns:a16="http://schemas.microsoft.com/office/drawing/2014/main" id="{FBD2D196-2BE2-49E3-959D-3E73B297A3CA}"/>
              </a:ext>
            </a:extLst>
          </p:cNvPr>
          <p:cNvGrpSpPr/>
          <p:nvPr/>
        </p:nvGrpSpPr>
        <p:grpSpPr>
          <a:xfrm>
            <a:off x="654253" y="3429000"/>
            <a:ext cx="1666217" cy="2102325"/>
            <a:chOff x="684358" y="2954334"/>
            <a:chExt cx="1666217" cy="2102325"/>
          </a:xfrm>
          <a:solidFill>
            <a:srgbClr val="F7DECA"/>
          </a:solidFill>
        </p:grpSpPr>
        <p:pic>
          <p:nvPicPr>
            <p:cNvPr id="19" name="Graphique 18" descr="Badge 1 avec un remplissage uni">
              <a:extLst>
                <a:ext uri="{FF2B5EF4-FFF2-40B4-BE49-F238E27FC236}">
                  <a16:creationId xmlns:a16="http://schemas.microsoft.com/office/drawing/2014/main" id="{3B118A4D-C814-4AFD-A4A6-77C48F2293C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894" y="2954334"/>
              <a:ext cx="914400" cy="914400"/>
            </a:xfrm>
            <a:prstGeom prst="rect">
              <a:avLst/>
            </a:prstGeom>
          </p:spPr>
        </p:pic>
        <p:sp>
          <p:nvSpPr>
            <p:cNvPr id="27" name="ZoneTexte 26">
              <a:extLst>
                <a:ext uri="{FF2B5EF4-FFF2-40B4-BE49-F238E27FC236}">
                  <a16:creationId xmlns:a16="http://schemas.microsoft.com/office/drawing/2014/main" id="{82832A2C-08DE-48C2-A005-9E3FC75541E0}"/>
                </a:ext>
              </a:extLst>
            </p:cNvPr>
            <p:cNvSpPr txBox="1"/>
            <p:nvPr/>
          </p:nvSpPr>
          <p:spPr>
            <a:xfrm>
              <a:off x="684358" y="4545881"/>
              <a:ext cx="1666217" cy="510778"/>
            </a:xfrm>
            <a:prstGeom prst="roundRect">
              <a:avLst/>
            </a:prstGeom>
            <a:grpFill/>
            <a:ln w="3175">
              <a:noFill/>
            </a:ln>
          </p:spPr>
          <p:txBody>
            <a:bodyPr wrap="square" rtlCol="0">
              <a:spAutoFit/>
            </a:bodyPr>
            <a:lstStyle/>
            <a:p>
              <a:pPr algn="ctr"/>
              <a:r>
                <a:rPr lang="en-US" sz="1200" dirty="0">
                  <a:latin typeface="Roboto Light" panose="02000000000000000000" pitchFamily="2" charset="0"/>
                  <a:ea typeface="Roboto Light" panose="02000000000000000000" pitchFamily="2" charset="0"/>
                </a:rPr>
                <a:t>PEAU FINE ET DÉLICATE</a:t>
              </a:r>
              <a:endParaRPr lang="fr-FR" sz="1200" dirty="0">
                <a:latin typeface="Roboto Light" panose="02000000000000000000" pitchFamily="2" charset="0"/>
                <a:ea typeface="Roboto Light" panose="02000000000000000000" pitchFamily="2" charset="0"/>
              </a:endParaRPr>
            </a:p>
          </p:txBody>
        </p:sp>
      </p:grpSp>
      <p:grpSp>
        <p:nvGrpSpPr>
          <p:cNvPr id="23" name="Groupe 22">
            <a:extLst>
              <a:ext uri="{FF2B5EF4-FFF2-40B4-BE49-F238E27FC236}">
                <a16:creationId xmlns:a16="http://schemas.microsoft.com/office/drawing/2014/main" id="{11850DFB-1D82-4886-9870-F31A225C4E7C}"/>
              </a:ext>
            </a:extLst>
          </p:cNvPr>
          <p:cNvGrpSpPr/>
          <p:nvPr/>
        </p:nvGrpSpPr>
        <p:grpSpPr>
          <a:xfrm>
            <a:off x="2785527" y="3413958"/>
            <a:ext cx="1980227" cy="2314857"/>
            <a:chOff x="1028368" y="2946112"/>
            <a:chExt cx="1980227" cy="2314857"/>
          </a:xfrm>
          <a:solidFill>
            <a:srgbClr val="F7DECA"/>
          </a:solidFill>
        </p:grpSpPr>
        <p:pic>
          <p:nvPicPr>
            <p:cNvPr id="17" name="Graphique 16" descr="Badge avec un remplissage uni">
              <a:extLst>
                <a:ext uri="{FF2B5EF4-FFF2-40B4-BE49-F238E27FC236}">
                  <a16:creationId xmlns:a16="http://schemas.microsoft.com/office/drawing/2014/main" id="{209D7DF1-B52C-4072-9F2F-D9AACC5268C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561281" y="2946112"/>
              <a:ext cx="914400" cy="914400"/>
            </a:xfrm>
            <a:prstGeom prst="rect">
              <a:avLst/>
            </a:prstGeom>
          </p:spPr>
        </p:pic>
        <p:sp>
          <p:nvSpPr>
            <p:cNvPr id="28" name="ZoneTexte 27">
              <a:extLst>
                <a:ext uri="{FF2B5EF4-FFF2-40B4-BE49-F238E27FC236}">
                  <a16:creationId xmlns:a16="http://schemas.microsoft.com/office/drawing/2014/main" id="{76FD91E0-F3B3-4FA1-93DE-CD7073582CB2}"/>
                </a:ext>
              </a:extLst>
            </p:cNvPr>
            <p:cNvSpPr txBox="1"/>
            <p:nvPr/>
          </p:nvSpPr>
          <p:spPr>
            <a:xfrm>
              <a:off x="1028368" y="4545880"/>
              <a:ext cx="1980227" cy="715089"/>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MOINS DE GLANDES SÉBACÉES ET SUDORIPARES</a:t>
              </a:r>
            </a:p>
          </p:txBody>
        </p:sp>
      </p:grpSp>
      <p:grpSp>
        <p:nvGrpSpPr>
          <p:cNvPr id="30" name="Groupe 29">
            <a:extLst>
              <a:ext uri="{FF2B5EF4-FFF2-40B4-BE49-F238E27FC236}">
                <a16:creationId xmlns:a16="http://schemas.microsoft.com/office/drawing/2014/main" id="{407E6139-5CB8-4F63-9CFB-7BD492ACF024}"/>
              </a:ext>
            </a:extLst>
          </p:cNvPr>
          <p:cNvGrpSpPr/>
          <p:nvPr/>
        </p:nvGrpSpPr>
        <p:grpSpPr>
          <a:xfrm>
            <a:off x="5311088" y="3413958"/>
            <a:ext cx="1468119" cy="2123246"/>
            <a:chOff x="3107286" y="2933412"/>
            <a:chExt cx="1468119" cy="2123246"/>
          </a:xfrm>
          <a:solidFill>
            <a:srgbClr val="F7DECA"/>
          </a:solidFill>
        </p:grpSpPr>
        <p:pic>
          <p:nvPicPr>
            <p:cNvPr id="15" name="Graphique 14" descr="Badge 3 avec un remplissage uni">
              <a:extLst>
                <a:ext uri="{FF2B5EF4-FFF2-40B4-BE49-F238E27FC236}">
                  <a16:creationId xmlns:a16="http://schemas.microsoft.com/office/drawing/2014/main" id="{3699F68E-5C84-404D-AB2C-7B72C067879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81095" y="2933412"/>
              <a:ext cx="914400" cy="914400"/>
            </a:xfrm>
            <a:prstGeom prst="rect">
              <a:avLst/>
            </a:prstGeom>
          </p:spPr>
        </p:pic>
        <p:sp>
          <p:nvSpPr>
            <p:cNvPr id="29" name="ZoneTexte 28">
              <a:extLst>
                <a:ext uri="{FF2B5EF4-FFF2-40B4-BE49-F238E27FC236}">
                  <a16:creationId xmlns:a16="http://schemas.microsoft.com/office/drawing/2014/main" id="{4099668D-2144-41D5-9666-02960108AC02}"/>
                </a:ext>
              </a:extLst>
            </p:cNvPr>
            <p:cNvSpPr txBox="1"/>
            <p:nvPr/>
          </p:nvSpPr>
          <p:spPr>
            <a:xfrm>
              <a:off x="3107286" y="4545880"/>
              <a:ext cx="1468119" cy="510778"/>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ABSENCE DE TISSU ADIPEUX</a:t>
              </a:r>
            </a:p>
          </p:txBody>
        </p:sp>
      </p:grpSp>
      <p:grpSp>
        <p:nvGrpSpPr>
          <p:cNvPr id="32" name="Groupe 31">
            <a:extLst>
              <a:ext uri="{FF2B5EF4-FFF2-40B4-BE49-F238E27FC236}">
                <a16:creationId xmlns:a16="http://schemas.microsoft.com/office/drawing/2014/main" id="{F51889D0-4101-486C-A207-74E210F204A3}"/>
              </a:ext>
            </a:extLst>
          </p:cNvPr>
          <p:cNvGrpSpPr/>
          <p:nvPr/>
        </p:nvGrpSpPr>
        <p:grpSpPr>
          <a:xfrm>
            <a:off x="7333882" y="3413958"/>
            <a:ext cx="1980227" cy="2325681"/>
            <a:chOff x="4515600" y="2935288"/>
            <a:chExt cx="1980227" cy="2325681"/>
          </a:xfrm>
          <a:solidFill>
            <a:srgbClr val="F7DECA"/>
          </a:solidFill>
        </p:grpSpPr>
        <p:pic>
          <p:nvPicPr>
            <p:cNvPr id="13" name="Graphique 12" descr="Badge 4 avec un remplissage uni">
              <a:extLst>
                <a:ext uri="{FF2B5EF4-FFF2-40B4-BE49-F238E27FC236}">
                  <a16:creationId xmlns:a16="http://schemas.microsoft.com/office/drawing/2014/main" id="{C17EC2B1-F5AC-4722-B053-3CB1FE0CC88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048513" y="2935288"/>
              <a:ext cx="914400" cy="914400"/>
            </a:xfrm>
            <a:prstGeom prst="rect">
              <a:avLst/>
            </a:prstGeom>
          </p:spPr>
        </p:pic>
        <p:sp>
          <p:nvSpPr>
            <p:cNvPr id="31" name="ZoneTexte 30">
              <a:extLst>
                <a:ext uri="{FF2B5EF4-FFF2-40B4-BE49-F238E27FC236}">
                  <a16:creationId xmlns:a16="http://schemas.microsoft.com/office/drawing/2014/main" id="{E1B4FF9D-D50A-423B-8FFE-6781448AC13E}"/>
                </a:ext>
              </a:extLst>
            </p:cNvPr>
            <p:cNvSpPr txBox="1"/>
            <p:nvPr/>
          </p:nvSpPr>
          <p:spPr>
            <a:xfrm>
              <a:off x="4515600" y="4545880"/>
              <a:ext cx="1980227" cy="715089"/>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PRÉSENCE DE MUSCLES ET DE MOUVEMENTS RÉPÉTÉS</a:t>
              </a:r>
            </a:p>
          </p:txBody>
        </p:sp>
      </p:grpSp>
      <p:grpSp>
        <p:nvGrpSpPr>
          <p:cNvPr id="34" name="Groupe 33">
            <a:extLst>
              <a:ext uri="{FF2B5EF4-FFF2-40B4-BE49-F238E27FC236}">
                <a16:creationId xmlns:a16="http://schemas.microsoft.com/office/drawing/2014/main" id="{E44DEF9F-73D5-4E38-8A5B-0D9249C971C3}"/>
              </a:ext>
            </a:extLst>
          </p:cNvPr>
          <p:cNvGrpSpPr/>
          <p:nvPr/>
        </p:nvGrpSpPr>
        <p:grpSpPr>
          <a:xfrm>
            <a:off x="9783408" y="3413958"/>
            <a:ext cx="1980226" cy="2325681"/>
            <a:chOff x="5638602" y="2935288"/>
            <a:chExt cx="1980226" cy="2325681"/>
          </a:xfrm>
          <a:solidFill>
            <a:srgbClr val="F7DECA"/>
          </a:solidFill>
        </p:grpSpPr>
        <p:pic>
          <p:nvPicPr>
            <p:cNvPr id="11" name="Graphique 10" descr="Badge 5 avec un remplissage uni">
              <a:extLst>
                <a:ext uri="{FF2B5EF4-FFF2-40B4-BE49-F238E27FC236}">
                  <a16:creationId xmlns:a16="http://schemas.microsoft.com/office/drawing/2014/main" id="{5A51DD98-29BF-4C82-BC0B-FF8288E88D3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171515" y="2935288"/>
              <a:ext cx="914400" cy="914400"/>
            </a:xfrm>
            <a:prstGeom prst="rect">
              <a:avLst/>
            </a:prstGeom>
          </p:spPr>
        </p:pic>
        <p:sp>
          <p:nvSpPr>
            <p:cNvPr id="33" name="ZoneTexte 32">
              <a:extLst>
                <a:ext uri="{FF2B5EF4-FFF2-40B4-BE49-F238E27FC236}">
                  <a16:creationId xmlns:a16="http://schemas.microsoft.com/office/drawing/2014/main" id="{333A061F-C363-4BF2-8C64-F517DDA05E1C}"/>
                </a:ext>
              </a:extLst>
            </p:cNvPr>
            <p:cNvSpPr txBox="1"/>
            <p:nvPr/>
          </p:nvSpPr>
          <p:spPr>
            <a:xfrm>
              <a:off x="5638602" y="4545880"/>
              <a:ext cx="1980226" cy="715089"/>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EXPOSITION CONSTANTE AUX ÉLÉMENTS EXTÉRIEURS</a:t>
              </a:r>
            </a:p>
          </p:txBody>
        </p:sp>
      </p:grpSp>
      <p:sp>
        <p:nvSpPr>
          <p:cNvPr id="42" name="Titre 2">
            <a:extLst>
              <a:ext uri="{FF2B5EF4-FFF2-40B4-BE49-F238E27FC236}">
                <a16:creationId xmlns:a16="http://schemas.microsoft.com/office/drawing/2014/main" id="{6CB1544A-EB15-44D9-908E-F18E45E39916}"/>
              </a:ext>
            </a:extLst>
          </p:cNvPr>
          <p:cNvSpPr txBox="1">
            <a:spLocks/>
          </p:cNvSpPr>
          <p:nvPr/>
        </p:nvSpPr>
        <p:spPr>
          <a:xfrm>
            <a:off x="1952017" y="536343"/>
            <a:ext cx="8287966"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dirty="0">
                <a:solidFill>
                  <a:srgbClr val="3E3E3E"/>
                </a:solidFill>
                <a:latin typeface="KyivType Sans2" panose="00000500000000000000" pitchFamily="50" charset="0"/>
              </a:rPr>
              <a:t>Quelles sont les particularités du </a:t>
            </a:r>
          </a:p>
          <a:p>
            <a:pPr algn="ctr"/>
            <a:r>
              <a:rPr lang="fr-FR" sz="2800" dirty="0">
                <a:solidFill>
                  <a:srgbClr val="3E3E3E"/>
                </a:solidFill>
                <a:latin typeface="KyivType Sans2" panose="00000500000000000000" pitchFamily="50" charset="0"/>
              </a:rPr>
              <a:t>CONTOUR DES YEUX ?</a:t>
            </a:r>
          </a:p>
        </p:txBody>
      </p:sp>
      <p:sp>
        <p:nvSpPr>
          <p:cNvPr id="41" name="Rectangle à coins arrondis 18">
            <a:extLst>
              <a:ext uri="{FF2B5EF4-FFF2-40B4-BE49-F238E27FC236}">
                <a16:creationId xmlns:a16="http://schemas.microsoft.com/office/drawing/2014/main" id="{1412D7A8-21C2-4BEF-9E68-945BC4CE246D}"/>
              </a:ext>
            </a:extLst>
          </p:cNvPr>
          <p:cNvSpPr/>
          <p:nvPr/>
        </p:nvSpPr>
        <p:spPr>
          <a:xfrm>
            <a:off x="2415942" y="2245824"/>
            <a:ext cx="7592581" cy="338554"/>
          </a:xfrm>
          <a:prstGeom prst="rect">
            <a:avLst/>
          </a:prstGeom>
          <a:solidFill>
            <a:srgbClr val="FCF1E8"/>
          </a:solidFill>
          <a:ln w="3175">
            <a:solidFill>
              <a:srgbClr val="F7DECA"/>
            </a:solidFill>
          </a:ln>
        </p:spPr>
        <p:txBody>
          <a:bodyPr wrap="square" rtlCol="0">
            <a:spAutoFit/>
          </a:bodyPr>
          <a:lstStyle/>
          <a:p>
            <a:pPr algn="ctr"/>
            <a:r>
              <a:rPr lang="fr-FR" altLang="fr-FR" sz="1600" b="1" dirty="0">
                <a:latin typeface="Roboto Light" panose="02000000000000000000" pitchFamily="2" charset="0"/>
                <a:ea typeface="Roboto Light" panose="02000000000000000000" pitchFamily="2" charset="0"/>
              </a:rPr>
              <a:t>SELON VOUS, QUELLES SONT LES CARACTÉRISTIQUES DU CONTOUR DE L'ŒIL ? </a:t>
            </a:r>
            <a:endParaRPr lang="fr-FR" altLang="fr-FR" sz="1600" b="1" dirty="0">
              <a:solidFill>
                <a:schemeClr val="tx1"/>
              </a:solidFill>
              <a:latin typeface="Roboto Light" panose="02000000000000000000" pitchFamily="2" charset="0"/>
              <a:ea typeface="Roboto Light" panose="02000000000000000000" pitchFamily="2" charset="0"/>
            </a:endParaRPr>
          </a:p>
        </p:txBody>
      </p:sp>
      <p:graphicFrame>
        <p:nvGraphicFramePr>
          <p:cNvPr id="2" name="Objet 1">
            <a:extLst>
              <a:ext uri="{FF2B5EF4-FFF2-40B4-BE49-F238E27FC236}">
                <a16:creationId xmlns:a16="http://schemas.microsoft.com/office/drawing/2014/main" id="{8D9BB4D7-9510-4CC7-B323-9680F698792C}"/>
              </a:ext>
            </a:extLst>
          </p:cNvPr>
          <p:cNvGraphicFramePr>
            <a:graphicFrameLocks noChangeAspect="1"/>
          </p:cNvGraphicFramePr>
          <p:nvPr>
            <p:extLst>
              <p:ext uri="{D42A27DB-BD31-4B8C-83A1-F6EECF244321}">
                <p14:modId xmlns:p14="http://schemas.microsoft.com/office/powerpoint/2010/main" val="2580219898"/>
              </p:ext>
            </p:extLst>
          </p:nvPr>
        </p:nvGraphicFramePr>
        <p:xfrm>
          <a:off x="4430251" y="3039992"/>
          <a:ext cx="3239134" cy="2611271"/>
        </p:xfrm>
        <a:graphic>
          <a:graphicData uri="http://schemas.openxmlformats.org/presentationml/2006/ole">
            <mc:AlternateContent xmlns:mc="http://schemas.openxmlformats.org/markup-compatibility/2006">
              <mc:Choice xmlns:v="urn:schemas-microsoft-com:vml" Requires="v">
                <p:oleObj spid="_x0000_s1040" name="Bitmap Image" r:id="rId14" imgW="5151240" imgH="4152960" progId="PBrush">
                  <p:embed/>
                </p:oleObj>
              </mc:Choice>
              <mc:Fallback>
                <p:oleObj name="Bitmap Image" r:id="rId14" imgW="5151240" imgH="4152960" progId="PBrush">
                  <p:embed/>
                  <p:pic>
                    <p:nvPicPr>
                      <p:cNvPr id="2" name="Objet 1">
                        <a:extLst>
                          <a:ext uri="{FF2B5EF4-FFF2-40B4-BE49-F238E27FC236}">
                            <a16:creationId xmlns:a16="http://schemas.microsoft.com/office/drawing/2014/main" id="{8D9BB4D7-9510-4CC7-B323-9680F698792C}"/>
                          </a:ext>
                        </a:extLst>
                      </p:cNvPr>
                      <p:cNvPicPr/>
                      <p:nvPr/>
                    </p:nvPicPr>
                    <p:blipFill>
                      <a:blip r:embed="rId15"/>
                      <a:stretch>
                        <a:fillRect/>
                      </a:stretch>
                    </p:blipFill>
                    <p:spPr>
                      <a:xfrm>
                        <a:off x="4430251" y="3039992"/>
                        <a:ext cx="3239134" cy="2611271"/>
                      </a:xfrm>
                      <a:prstGeom prst="rect">
                        <a:avLst/>
                      </a:prstGeom>
                    </p:spPr>
                  </p:pic>
                </p:oleObj>
              </mc:Fallback>
            </mc:AlternateContent>
          </a:graphicData>
        </a:graphic>
      </p:graphicFrame>
    </p:spTree>
    <p:extLst>
      <p:ext uri="{BB962C8B-B14F-4D97-AF65-F5344CB8AC3E}">
        <p14:creationId xmlns:p14="http://schemas.microsoft.com/office/powerpoint/2010/main" val="11863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1"/>
                                        </p:tgtEl>
                                      </p:cBhvr>
                                    </p:animEffect>
                                    <p:set>
                                      <p:cBhvr>
                                        <p:cTn id="10" dur="1" fill="hold">
                                          <p:stCondLst>
                                            <p:cond delay="499"/>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2" descr="https://brindillesparis.com/wp-content/uploads/2018/01/soins-contour-des-yeux.jpg"/>
          <p:cNvPicPr>
            <a:picLocks noChangeAspect="1" noChangeArrowheads="1"/>
          </p:cNvPicPr>
          <p:nvPr/>
        </p:nvPicPr>
        <p:blipFill rotWithShape="1">
          <a:blip r:embed="rId3">
            <a:extLst>
              <a:ext uri="{28A0092B-C50C-407E-A947-70E740481C1C}">
                <a14:useLocalDpi xmlns:a14="http://schemas.microsoft.com/office/drawing/2010/main" val="0"/>
              </a:ext>
            </a:extLst>
          </a:blip>
          <a:srcRect l="31759" t="18964" r="34436" b="20045"/>
          <a:stretch/>
        </p:blipFill>
        <p:spPr bwMode="auto">
          <a:xfrm>
            <a:off x="4803970" y="1546118"/>
            <a:ext cx="2312905" cy="24729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1301" y="1779850"/>
            <a:ext cx="4037637" cy="1015663"/>
          </a:xfrm>
          <a:prstGeom prst="rect">
            <a:avLst/>
          </a:prstGeom>
        </p:spPr>
        <p:txBody>
          <a:bodyPr wrap="square">
            <a:spAutoFit/>
          </a:bodyPr>
          <a:lstStyle/>
          <a:p>
            <a:pPr algn="r"/>
            <a:r>
              <a:rPr lang="fr-FR" sz="2000" dirty="0">
                <a:solidFill>
                  <a:srgbClr val="3E3E3E"/>
                </a:solidFill>
                <a:latin typeface="Roboto Light" panose="02000000000000000000"/>
              </a:rPr>
              <a:t>Riche en muscles, 22 au total dont 14 s'activent toutes les 10 secondes</a:t>
            </a:r>
          </a:p>
        </p:txBody>
      </p:sp>
      <p:sp>
        <p:nvSpPr>
          <p:cNvPr id="7" name="Titre 1"/>
          <p:cNvSpPr>
            <a:spLocks noGrp="1"/>
          </p:cNvSpPr>
          <p:nvPr>
            <p:ph type="ctrTitle" idx="4294967295"/>
          </p:nvPr>
        </p:nvSpPr>
        <p:spPr>
          <a:xfrm>
            <a:off x="0" y="341313"/>
            <a:ext cx="12192000" cy="912812"/>
          </a:xfrm>
          <a:noFill/>
        </p:spPr>
        <p:txBody>
          <a:bodyPr vert="horz" wrap="square" lIns="91440" tIns="45720" rIns="91440" bIns="45720" rtlCol="0" anchor="ctr">
            <a:spAutoFit/>
          </a:bodyPr>
          <a:lstStyle/>
          <a:p>
            <a:pPr algn="ctr">
              <a:lnSpc>
                <a:spcPts val="3200"/>
              </a:lnSpc>
            </a:pPr>
            <a:r>
              <a:rPr lang="fr-FR" sz="3800" dirty="0">
                <a:solidFill>
                  <a:srgbClr val="3E3E3E"/>
                </a:solidFill>
                <a:latin typeface="KyivType Sans2" panose="00000500000000000000" pitchFamily="50" charset="0"/>
              </a:rPr>
              <a:t>Les spécificités du </a:t>
            </a:r>
            <a:br>
              <a:rPr lang="fr-FR" sz="3800" dirty="0">
                <a:solidFill>
                  <a:srgbClr val="3E3E3E"/>
                </a:solidFill>
                <a:latin typeface="KyivType Sans2" panose="00000500000000000000" pitchFamily="50" charset="0"/>
              </a:rPr>
            </a:br>
            <a:r>
              <a:rPr lang="fr-FR" sz="3800" dirty="0">
                <a:solidFill>
                  <a:srgbClr val="3E3E3E"/>
                </a:solidFill>
                <a:latin typeface="KyivType Sans2" panose="00000500000000000000" pitchFamily="50" charset="0"/>
              </a:rPr>
              <a:t>contour de l'</a:t>
            </a:r>
            <a:r>
              <a:rPr lang="fr-FR" sz="3800" dirty="0" err="1">
                <a:solidFill>
                  <a:srgbClr val="3E3E3E"/>
                </a:solidFill>
                <a:latin typeface="KyivType Sans2" panose="00000500000000000000" pitchFamily="50" charset="0"/>
              </a:rPr>
              <a:t>oeil</a:t>
            </a:r>
            <a:endParaRPr lang="fr-FR" sz="3800" dirty="0">
              <a:solidFill>
                <a:srgbClr val="3E3E3E"/>
              </a:solidFill>
              <a:latin typeface="KyivType Sans2" panose="00000500000000000000" pitchFamily="50" charset="0"/>
            </a:endParaRPr>
          </a:p>
        </p:txBody>
      </p:sp>
      <p:sp>
        <p:nvSpPr>
          <p:cNvPr id="8" name="object 27"/>
          <p:cNvSpPr/>
          <p:nvPr/>
        </p:nvSpPr>
        <p:spPr>
          <a:xfrm rot="16200000">
            <a:off x="5450571" y="2046478"/>
            <a:ext cx="1290856" cy="7771757"/>
          </a:xfrm>
          <a:custGeom>
            <a:avLst/>
            <a:gdLst/>
            <a:ahLst/>
            <a:cxnLst/>
            <a:rect l="l" t="t" r="r" b="b"/>
            <a:pathLst>
              <a:path w="795654" h="795655">
                <a:moveTo>
                  <a:pt x="302666" y="795578"/>
                </a:moveTo>
                <a:lnTo>
                  <a:pt x="0" y="795578"/>
                </a:lnTo>
                <a:lnTo>
                  <a:pt x="0" y="0"/>
                </a:lnTo>
                <a:lnTo>
                  <a:pt x="287616" y="0"/>
                </a:lnTo>
              </a:path>
              <a:path w="795654" h="795655">
                <a:moveTo>
                  <a:pt x="475691" y="0"/>
                </a:moveTo>
                <a:lnTo>
                  <a:pt x="795566" y="0"/>
                </a:lnTo>
                <a:lnTo>
                  <a:pt x="795566" y="795578"/>
                </a:lnTo>
                <a:lnTo>
                  <a:pt x="486968" y="795578"/>
                </a:lnTo>
              </a:path>
            </a:pathLst>
          </a:custGeom>
          <a:ln w="4660">
            <a:solidFill>
              <a:srgbClr val="2E3432"/>
            </a:solidFill>
          </a:ln>
        </p:spPr>
        <p:txBody>
          <a:bodyPr wrap="square" lIns="0" tIns="0" rIns="0" bIns="0" rtlCol="0"/>
          <a:lstStyle/>
          <a:p>
            <a:endParaRPr dirty="0">
              <a:latin typeface="KyivType Sans2" panose="00000500000000000000" pitchFamily="50" charset="0"/>
              <a:ea typeface="Roboto" panose="02000000000000000000" pitchFamily="2" charset="0"/>
            </a:endParaRPr>
          </a:p>
        </p:txBody>
      </p:sp>
      <p:sp>
        <p:nvSpPr>
          <p:cNvPr id="9" name="Rectangle 8"/>
          <p:cNvSpPr/>
          <p:nvPr/>
        </p:nvSpPr>
        <p:spPr>
          <a:xfrm>
            <a:off x="2210120" y="5478952"/>
            <a:ext cx="7771758" cy="865622"/>
          </a:xfrm>
          <a:prstGeom prst="rect">
            <a:avLst/>
          </a:prstGeom>
        </p:spPr>
        <p:txBody>
          <a:bodyPr wrap="square">
            <a:spAutoFit/>
          </a:bodyPr>
          <a:lstStyle/>
          <a:p>
            <a:pPr lvl="0" algn="ctr">
              <a:lnSpc>
                <a:spcPct val="150000"/>
              </a:lnSpc>
              <a:defRPr/>
            </a:pPr>
            <a:r>
              <a:rPr lang="fr-FR" dirty="0">
                <a:solidFill>
                  <a:srgbClr val="3E3E3E"/>
                </a:solidFill>
                <a:latin typeface="KyivType Sans2" panose="00000500000000000000" pitchFamily="50" charset="0"/>
                <a:ea typeface="Roboto" panose="02000000000000000000" pitchFamily="2" charset="0"/>
              </a:rPr>
              <a:t>La peau du contour de l'</a:t>
            </a:r>
            <a:r>
              <a:rPr lang="fr-FR" dirty="0" err="1">
                <a:solidFill>
                  <a:srgbClr val="3E3E3E"/>
                </a:solidFill>
                <a:latin typeface="KyivType Sans2" panose="00000500000000000000" pitchFamily="50" charset="0"/>
                <a:ea typeface="Roboto" panose="02000000000000000000" pitchFamily="2" charset="0"/>
              </a:rPr>
              <a:t>oeil</a:t>
            </a:r>
            <a:r>
              <a:rPr lang="fr-FR" dirty="0">
                <a:solidFill>
                  <a:srgbClr val="3E3E3E"/>
                </a:solidFill>
                <a:latin typeface="KyivType Sans2" panose="00000500000000000000" pitchFamily="50" charset="0"/>
                <a:ea typeface="Roboto" panose="02000000000000000000" pitchFamily="2" charset="0"/>
              </a:rPr>
              <a:t> n'a rien à voir avec celle du reste du visage. Elle nécessite </a:t>
            </a:r>
            <a:r>
              <a:rPr lang="fr-FR" b="1" dirty="0">
                <a:solidFill>
                  <a:srgbClr val="3E3E3E"/>
                </a:solidFill>
                <a:latin typeface="KyivType Sans2" panose="00000500000000000000" pitchFamily="50" charset="0"/>
                <a:ea typeface="Roboto" panose="02000000000000000000" pitchFamily="2" charset="0"/>
              </a:rPr>
              <a:t>des soins et une gestuelle adaptés</a:t>
            </a:r>
          </a:p>
        </p:txBody>
      </p:sp>
      <p:sp>
        <p:nvSpPr>
          <p:cNvPr id="10" name="Rectangle 9"/>
          <p:cNvSpPr/>
          <p:nvPr/>
        </p:nvSpPr>
        <p:spPr>
          <a:xfrm>
            <a:off x="7902099" y="1634886"/>
            <a:ext cx="3726021" cy="400110"/>
          </a:xfrm>
          <a:prstGeom prst="rect">
            <a:avLst/>
          </a:prstGeom>
        </p:spPr>
        <p:txBody>
          <a:bodyPr wrap="square">
            <a:spAutoFit/>
          </a:bodyPr>
          <a:lstStyle/>
          <a:p>
            <a:pPr algn="just"/>
            <a:r>
              <a:rPr lang="fr-FR" sz="2000" dirty="0">
                <a:solidFill>
                  <a:srgbClr val="3E3E3E"/>
                </a:solidFill>
                <a:latin typeface="Roboto Light" panose="02000000000000000000"/>
              </a:rPr>
              <a:t>10 000 clignements par jour </a:t>
            </a:r>
          </a:p>
        </p:txBody>
      </p:sp>
      <p:sp>
        <p:nvSpPr>
          <p:cNvPr id="11" name="Rectangle 10"/>
          <p:cNvSpPr/>
          <p:nvPr/>
        </p:nvSpPr>
        <p:spPr>
          <a:xfrm>
            <a:off x="7561919" y="3796489"/>
            <a:ext cx="4350835" cy="707886"/>
          </a:xfrm>
          <a:prstGeom prst="rect">
            <a:avLst/>
          </a:prstGeom>
        </p:spPr>
        <p:txBody>
          <a:bodyPr wrap="square">
            <a:spAutoFit/>
          </a:bodyPr>
          <a:lstStyle/>
          <a:p>
            <a:pPr algn="just"/>
            <a:r>
              <a:rPr lang="fr-FR" sz="2000" dirty="0">
                <a:solidFill>
                  <a:srgbClr val="3E3E3E"/>
                </a:solidFill>
                <a:latin typeface="Roboto Light" panose="02000000000000000000"/>
              </a:rPr>
              <a:t>Peau 3 à 5 fois plus mince que la peau du visage</a:t>
            </a:r>
          </a:p>
        </p:txBody>
      </p:sp>
      <p:sp>
        <p:nvSpPr>
          <p:cNvPr id="12" name="Rectangle 11"/>
          <p:cNvSpPr/>
          <p:nvPr/>
        </p:nvSpPr>
        <p:spPr>
          <a:xfrm>
            <a:off x="-404023" y="3581094"/>
            <a:ext cx="4880917" cy="707886"/>
          </a:xfrm>
          <a:prstGeom prst="rect">
            <a:avLst/>
          </a:prstGeom>
        </p:spPr>
        <p:txBody>
          <a:bodyPr wrap="square">
            <a:spAutoFit/>
          </a:bodyPr>
          <a:lstStyle/>
          <a:p>
            <a:pPr algn="r"/>
            <a:r>
              <a:rPr lang="fr-FR" sz="2000" dirty="0">
                <a:solidFill>
                  <a:srgbClr val="3E3E3E"/>
                </a:solidFill>
                <a:latin typeface="Roboto Light" panose="02000000000000000000"/>
              </a:rPr>
              <a:t>Le contour de l'</a:t>
            </a:r>
            <a:r>
              <a:rPr lang="fr-FR" sz="2000" dirty="0" err="1">
                <a:solidFill>
                  <a:srgbClr val="3E3E3E"/>
                </a:solidFill>
                <a:latin typeface="Roboto Light" panose="02000000000000000000"/>
              </a:rPr>
              <a:t>oeil</a:t>
            </a:r>
            <a:r>
              <a:rPr lang="fr-FR" sz="2000" dirty="0">
                <a:solidFill>
                  <a:srgbClr val="3E3E3E"/>
                </a:solidFill>
                <a:latin typeface="Roboto Light" panose="02000000000000000000"/>
              </a:rPr>
              <a:t> souffre de </a:t>
            </a:r>
          </a:p>
          <a:p>
            <a:pPr algn="r"/>
            <a:r>
              <a:rPr lang="fr-FR" sz="2000" dirty="0">
                <a:solidFill>
                  <a:srgbClr val="3E3E3E"/>
                </a:solidFill>
                <a:latin typeface="Roboto Light" panose="02000000000000000000"/>
              </a:rPr>
              <a:t>sécheresse</a:t>
            </a:r>
          </a:p>
        </p:txBody>
      </p:sp>
      <p:sp>
        <p:nvSpPr>
          <p:cNvPr id="13" name="object 18"/>
          <p:cNvSpPr/>
          <p:nvPr/>
        </p:nvSpPr>
        <p:spPr>
          <a:xfrm rot="19453703" flipV="1">
            <a:off x="4507044" y="3328221"/>
            <a:ext cx="1121708" cy="22904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4" name="object 18"/>
          <p:cNvSpPr/>
          <p:nvPr/>
        </p:nvSpPr>
        <p:spPr>
          <a:xfrm rot="1307163" flipV="1">
            <a:off x="4231384" y="2592954"/>
            <a:ext cx="1121708" cy="22904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5" name="object 18"/>
          <p:cNvSpPr/>
          <p:nvPr/>
        </p:nvSpPr>
        <p:spPr>
          <a:xfrm rot="9230341" flipV="1">
            <a:off x="6246025" y="1947385"/>
            <a:ext cx="1494753" cy="33221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6" name="object 18"/>
          <p:cNvSpPr/>
          <p:nvPr/>
        </p:nvSpPr>
        <p:spPr>
          <a:xfrm rot="12630072">
            <a:off x="6158906" y="3503324"/>
            <a:ext cx="1384864" cy="317637"/>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3669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p:bldP spid="11" grpId="0"/>
      <p:bldP spid="12"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58524-E7D4-48AF-9D11-5D3CD4C1E11B}"/>
              </a:ext>
            </a:extLst>
          </p:cNvPr>
          <p:cNvSpPr txBox="1">
            <a:spLocks/>
          </p:cNvSpPr>
          <p:nvPr/>
        </p:nvSpPr>
        <p:spPr>
          <a:xfrm>
            <a:off x="0" y="341184"/>
            <a:ext cx="12192000" cy="91307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200"/>
              </a:lnSpc>
            </a:pPr>
            <a:r>
              <a:rPr lang="fr-FR" sz="3800" dirty="0">
                <a:solidFill>
                  <a:srgbClr val="3E3E3E"/>
                </a:solidFill>
                <a:latin typeface="KyivType Sans2" panose="00000500000000000000" pitchFamily="50" charset="0"/>
              </a:rPr>
              <a:t>Poches, cernes... </a:t>
            </a:r>
          </a:p>
          <a:p>
            <a:pPr algn="ctr">
              <a:lnSpc>
                <a:spcPts val="3200"/>
              </a:lnSpc>
            </a:pPr>
            <a:r>
              <a:rPr lang="fr-FR" sz="3800" dirty="0">
                <a:solidFill>
                  <a:srgbClr val="3E3E3E"/>
                </a:solidFill>
                <a:latin typeface="KyivType Sans2" panose="00000500000000000000" pitchFamily="50" charset="0"/>
              </a:rPr>
              <a:t>Comment les différencier ?</a:t>
            </a:r>
          </a:p>
        </p:txBody>
      </p:sp>
      <p:graphicFrame>
        <p:nvGraphicFramePr>
          <p:cNvPr id="3" name="Tableau 3">
            <a:extLst>
              <a:ext uri="{FF2B5EF4-FFF2-40B4-BE49-F238E27FC236}">
                <a16:creationId xmlns:a16="http://schemas.microsoft.com/office/drawing/2014/main" id="{0E2B2588-F82D-4F4B-B8C1-DEC8821373C4}"/>
              </a:ext>
            </a:extLst>
          </p:cNvPr>
          <p:cNvGraphicFramePr>
            <a:graphicFrameLocks noGrp="1"/>
          </p:cNvGraphicFramePr>
          <p:nvPr>
            <p:extLst>
              <p:ext uri="{D42A27DB-BD31-4B8C-83A1-F6EECF244321}">
                <p14:modId xmlns:p14="http://schemas.microsoft.com/office/powerpoint/2010/main" val="1892421297"/>
              </p:ext>
            </p:extLst>
          </p:nvPr>
        </p:nvGraphicFramePr>
        <p:xfrm>
          <a:off x="377424" y="1900691"/>
          <a:ext cx="2245659" cy="4417992"/>
        </p:xfrm>
        <a:graphic>
          <a:graphicData uri="http://schemas.openxmlformats.org/drawingml/2006/table">
            <a:tbl>
              <a:tblPr firstRow="1" bandRow="1">
                <a:tableStyleId>{5C22544A-7EE6-4342-B048-85BDC9FD1C3A}</a:tableStyleId>
              </a:tblPr>
              <a:tblGrid>
                <a:gridCol w="2245659">
                  <a:extLst>
                    <a:ext uri="{9D8B030D-6E8A-4147-A177-3AD203B41FA5}">
                      <a16:colId xmlns:a16="http://schemas.microsoft.com/office/drawing/2014/main" val="3240897777"/>
                    </a:ext>
                  </a:extLst>
                </a:gridCol>
              </a:tblGrid>
              <a:tr h="971701">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CERNES BLEUS OU VASCULAIRES </a:t>
                      </a:r>
                    </a:p>
                  </a:txBody>
                  <a:tcPr anchor="ctr">
                    <a:solidFill>
                      <a:srgbClr val="D5E3F0"/>
                    </a:solidFill>
                  </a:tcPr>
                </a:tc>
                <a:extLst>
                  <a:ext uri="{0D108BD9-81ED-4DB2-BD59-A6C34878D82A}">
                    <a16:rowId xmlns:a16="http://schemas.microsoft.com/office/drawing/2014/main" val="3691799176"/>
                  </a:ext>
                </a:extLst>
              </a:tr>
              <a:tr h="2214484">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Ralentissement de la circulation sanguine et lymphatique</a:t>
                      </a:r>
                    </a:p>
                  </a:txBody>
                  <a:tcPr anchor="ctr">
                    <a:solidFill>
                      <a:srgbClr val="E3EDF5"/>
                    </a:solidFill>
                  </a:tcPr>
                </a:tc>
                <a:extLst>
                  <a:ext uri="{0D108BD9-81ED-4DB2-BD59-A6C34878D82A}">
                    <a16:rowId xmlns:a16="http://schemas.microsoft.com/office/drawing/2014/main" val="53929848"/>
                  </a:ext>
                </a:extLst>
              </a:tr>
              <a:tr h="1231807">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Génétique</a:t>
                      </a:r>
                    </a:p>
                    <a:p>
                      <a:pPr algn="ctr"/>
                      <a:r>
                        <a:rPr lang="fr-FR" dirty="0">
                          <a:solidFill>
                            <a:sysClr val="windowText" lastClr="000000"/>
                          </a:solidFill>
                          <a:latin typeface="Roboto Light" panose="02000000000000000000" pitchFamily="2" charset="0"/>
                          <a:ea typeface="Roboto Light" panose="02000000000000000000" pitchFamily="2" charset="0"/>
                        </a:rPr>
                        <a:t>Mode de vie</a:t>
                      </a:r>
                    </a:p>
                  </a:txBody>
                  <a:tcPr anchor="ctr">
                    <a:solidFill>
                      <a:srgbClr val="E9F0F7"/>
                    </a:solidFill>
                  </a:tcPr>
                </a:tc>
                <a:extLst>
                  <a:ext uri="{0D108BD9-81ED-4DB2-BD59-A6C34878D82A}">
                    <a16:rowId xmlns:a16="http://schemas.microsoft.com/office/drawing/2014/main" val="1194260006"/>
                  </a:ext>
                </a:extLst>
              </a:tr>
            </a:tbl>
          </a:graphicData>
        </a:graphic>
      </p:graphicFrame>
      <p:graphicFrame>
        <p:nvGraphicFramePr>
          <p:cNvPr id="5" name="Tableau 3">
            <a:extLst>
              <a:ext uri="{FF2B5EF4-FFF2-40B4-BE49-F238E27FC236}">
                <a16:creationId xmlns:a16="http://schemas.microsoft.com/office/drawing/2014/main" id="{28A8B1F7-18A4-4282-9850-E2F904AB6CEC}"/>
              </a:ext>
            </a:extLst>
          </p:cNvPr>
          <p:cNvGraphicFramePr>
            <a:graphicFrameLocks noGrp="1"/>
          </p:cNvGraphicFramePr>
          <p:nvPr>
            <p:extLst>
              <p:ext uri="{D42A27DB-BD31-4B8C-83A1-F6EECF244321}">
                <p14:modId xmlns:p14="http://schemas.microsoft.com/office/powerpoint/2010/main" val="604347760"/>
              </p:ext>
            </p:extLst>
          </p:nvPr>
        </p:nvGraphicFramePr>
        <p:xfrm>
          <a:off x="2676014" y="1900690"/>
          <a:ext cx="2245659" cy="4417990"/>
        </p:xfrm>
        <a:graphic>
          <a:graphicData uri="http://schemas.openxmlformats.org/drawingml/2006/table">
            <a:tbl>
              <a:tblPr firstRow="1" bandRow="1">
                <a:tableStyleId>{5C22544A-7EE6-4342-B048-85BDC9FD1C3A}</a:tableStyleId>
              </a:tblPr>
              <a:tblGrid>
                <a:gridCol w="2245659">
                  <a:extLst>
                    <a:ext uri="{9D8B030D-6E8A-4147-A177-3AD203B41FA5}">
                      <a16:colId xmlns:a16="http://schemas.microsoft.com/office/drawing/2014/main" val="3971551039"/>
                    </a:ext>
                  </a:extLst>
                </a:gridCol>
              </a:tblGrid>
              <a:tr h="940676">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CERNES BRUNS OU PIGMENTÉS</a:t>
                      </a:r>
                    </a:p>
                  </a:txBody>
                  <a:tcPr anchor="ctr">
                    <a:solidFill>
                      <a:srgbClr val="D5E3F0"/>
                    </a:solidFill>
                  </a:tcPr>
                </a:tc>
                <a:extLst>
                  <a:ext uri="{0D108BD9-81ED-4DB2-BD59-A6C34878D82A}">
                    <a16:rowId xmlns:a16="http://schemas.microsoft.com/office/drawing/2014/main" val="3691799176"/>
                  </a:ext>
                </a:extLst>
              </a:tr>
              <a:tr h="2314936">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Forte concentration de mélanine dans la peau du contour des yeux</a:t>
                      </a:r>
                    </a:p>
                  </a:txBody>
                  <a:tcPr anchor="ctr">
                    <a:solidFill>
                      <a:srgbClr val="E3EDF5"/>
                    </a:solidFill>
                  </a:tcPr>
                </a:tc>
                <a:extLst>
                  <a:ext uri="{0D108BD9-81ED-4DB2-BD59-A6C34878D82A}">
                    <a16:rowId xmlns:a16="http://schemas.microsoft.com/office/drawing/2014/main" val="53929848"/>
                  </a:ext>
                </a:extLst>
              </a:tr>
              <a:tr h="1162378">
                <a:tc>
                  <a:txBody>
                    <a:bodyPr/>
                    <a:lstStyle/>
                    <a:p>
                      <a:pPr algn="ctr"/>
                      <a:r>
                        <a:rPr lang="en-US" dirty="0">
                          <a:solidFill>
                            <a:sysClr val="windowText" lastClr="000000"/>
                          </a:solidFill>
                          <a:latin typeface="Roboto Light" panose="02000000000000000000" pitchFamily="2" charset="0"/>
                          <a:ea typeface="Roboto Light" panose="02000000000000000000" pitchFamily="2" charset="0"/>
                        </a:rPr>
                        <a:t>UV</a:t>
                      </a:r>
                    </a:p>
                    <a:p>
                      <a:pPr algn="ctr"/>
                      <a:r>
                        <a:rPr lang="en-US" dirty="0" err="1">
                          <a:solidFill>
                            <a:sysClr val="windowText" lastClr="000000"/>
                          </a:solidFill>
                          <a:latin typeface="Roboto Light" panose="02000000000000000000" pitchFamily="2" charset="0"/>
                          <a:ea typeface="Roboto Light" panose="02000000000000000000" pitchFamily="2" charset="0"/>
                        </a:rPr>
                        <a:t>Génétique</a:t>
                      </a:r>
                      <a:endParaRPr lang="fr-FR" dirty="0">
                        <a:solidFill>
                          <a:sysClr val="windowText" lastClr="000000"/>
                        </a:solidFill>
                        <a:latin typeface="Roboto Light" panose="02000000000000000000" pitchFamily="2" charset="0"/>
                        <a:ea typeface="Roboto Light" panose="02000000000000000000" pitchFamily="2" charset="0"/>
                      </a:endParaRPr>
                    </a:p>
                  </a:txBody>
                  <a:tcPr anchor="ctr">
                    <a:solidFill>
                      <a:srgbClr val="E9F0F7"/>
                    </a:solidFill>
                  </a:tcPr>
                </a:tc>
                <a:extLst>
                  <a:ext uri="{0D108BD9-81ED-4DB2-BD59-A6C34878D82A}">
                    <a16:rowId xmlns:a16="http://schemas.microsoft.com/office/drawing/2014/main" val="1194260006"/>
                  </a:ext>
                </a:extLst>
              </a:tr>
            </a:tbl>
          </a:graphicData>
        </a:graphic>
      </p:graphicFrame>
      <p:graphicFrame>
        <p:nvGraphicFramePr>
          <p:cNvPr id="6" name="Tableau 3">
            <a:extLst>
              <a:ext uri="{FF2B5EF4-FFF2-40B4-BE49-F238E27FC236}">
                <a16:creationId xmlns:a16="http://schemas.microsoft.com/office/drawing/2014/main" id="{F590BB1E-C107-40FE-B8FD-2ABCD75FB91D}"/>
              </a:ext>
            </a:extLst>
          </p:cNvPr>
          <p:cNvGraphicFramePr>
            <a:graphicFrameLocks noGrp="1"/>
          </p:cNvGraphicFramePr>
          <p:nvPr>
            <p:extLst>
              <p:ext uri="{D42A27DB-BD31-4B8C-83A1-F6EECF244321}">
                <p14:modId xmlns:p14="http://schemas.microsoft.com/office/powerpoint/2010/main" val="2125425817"/>
              </p:ext>
            </p:extLst>
          </p:nvPr>
        </p:nvGraphicFramePr>
        <p:xfrm>
          <a:off x="4974604" y="1900689"/>
          <a:ext cx="2245659" cy="4521018"/>
        </p:xfrm>
        <a:graphic>
          <a:graphicData uri="http://schemas.openxmlformats.org/drawingml/2006/table">
            <a:tbl>
              <a:tblPr firstRow="1" bandRow="1">
                <a:tableStyleId>{5C22544A-7EE6-4342-B048-85BDC9FD1C3A}</a:tableStyleId>
              </a:tblPr>
              <a:tblGrid>
                <a:gridCol w="2245659">
                  <a:extLst>
                    <a:ext uri="{9D8B030D-6E8A-4147-A177-3AD203B41FA5}">
                      <a16:colId xmlns:a16="http://schemas.microsoft.com/office/drawing/2014/main" val="2056266048"/>
                    </a:ext>
                  </a:extLst>
                </a:gridCol>
              </a:tblGrid>
              <a:tr h="943773">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CERNES CREUX OU STRUCTURELS </a:t>
                      </a:r>
                    </a:p>
                  </a:txBody>
                  <a:tcPr anchor="ctr">
                    <a:solidFill>
                      <a:srgbClr val="D5E3F0"/>
                    </a:solidFill>
                  </a:tcPr>
                </a:tc>
                <a:extLst>
                  <a:ext uri="{0D108BD9-81ED-4DB2-BD59-A6C34878D82A}">
                    <a16:rowId xmlns:a16="http://schemas.microsoft.com/office/drawing/2014/main" val="3691799176"/>
                  </a:ext>
                </a:extLst>
              </a:tr>
              <a:tr h="2388525">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La fine couche de graisse sous-cutanée autour de la paupière inférieure diminue, ce qui rend le visage plus squelettique.</a:t>
                      </a:r>
                    </a:p>
                  </a:txBody>
                  <a:tcPr anchor="ctr">
                    <a:solidFill>
                      <a:srgbClr val="E3EDF5"/>
                    </a:solidFill>
                  </a:tcPr>
                </a:tc>
                <a:extLst>
                  <a:ext uri="{0D108BD9-81ED-4DB2-BD59-A6C34878D82A}">
                    <a16:rowId xmlns:a16="http://schemas.microsoft.com/office/drawing/2014/main" val="53929848"/>
                  </a:ext>
                </a:extLst>
              </a:tr>
              <a:tr h="1085693">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L’âge</a:t>
                      </a:r>
                    </a:p>
                    <a:p>
                      <a:pPr algn="ctr"/>
                      <a:r>
                        <a:rPr lang="fr-FR" dirty="0">
                          <a:solidFill>
                            <a:sysClr val="windowText" lastClr="000000"/>
                          </a:solidFill>
                          <a:latin typeface="Roboto Light" panose="02000000000000000000" pitchFamily="2" charset="0"/>
                          <a:ea typeface="Roboto Light" panose="02000000000000000000" pitchFamily="2" charset="0"/>
                        </a:rPr>
                        <a:t>Génétique </a:t>
                      </a:r>
                    </a:p>
                    <a:p>
                      <a:pPr algn="ctr"/>
                      <a:r>
                        <a:rPr lang="fr-FR" dirty="0">
                          <a:solidFill>
                            <a:sysClr val="windowText" lastClr="000000"/>
                          </a:solidFill>
                          <a:latin typeface="Roboto Light" panose="02000000000000000000" pitchFamily="2" charset="0"/>
                          <a:ea typeface="Roboto Light" panose="02000000000000000000" pitchFamily="2" charset="0"/>
                        </a:rPr>
                        <a:t>Perte de poids massive</a:t>
                      </a:r>
                    </a:p>
                  </a:txBody>
                  <a:tcPr anchor="ctr">
                    <a:solidFill>
                      <a:srgbClr val="E9F0F7"/>
                    </a:solidFill>
                  </a:tcPr>
                </a:tc>
                <a:extLst>
                  <a:ext uri="{0D108BD9-81ED-4DB2-BD59-A6C34878D82A}">
                    <a16:rowId xmlns:a16="http://schemas.microsoft.com/office/drawing/2014/main" val="1194260006"/>
                  </a:ext>
                </a:extLst>
              </a:tr>
            </a:tbl>
          </a:graphicData>
        </a:graphic>
      </p:graphicFrame>
      <p:graphicFrame>
        <p:nvGraphicFramePr>
          <p:cNvPr id="7" name="Tableau 3">
            <a:extLst>
              <a:ext uri="{FF2B5EF4-FFF2-40B4-BE49-F238E27FC236}">
                <a16:creationId xmlns:a16="http://schemas.microsoft.com/office/drawing/2014/main" id="{D9D30D72-2E65-419C-B2A9-BA9B9C13301A}"/>
              </a:ext>
            </a:extLst>
          </p:cNvPr>
          <p:cNvGraphicFramePr>
            <a:graphicFrameLocks noGrp="1"/>
          </p:cNvGraphicFramePr>
          <p:nvPr>
            <p:extLst>
              <p:ext uri="{D42A27DB-BD31-4B8C-83A1-F6EECF244321}">
                <p14:modId xmlns:p14="http://schemas.microsoft.com/office/powerpoint/2010/main" val="4190416961"/>
              </p:ext>
            </p:extLst>
          </p:nvPr>
        </p:nvGraphicFramePr>
        <p:xfrm>
          <a:off x="7273194" y="1900689"/>
          <a:ext cx="2245659" cy="4417990"/>
        </p:xfrm>
        <a:graphic>
          <a:graphicData uri="http://schemas.openxmlformats.org/drawingml/2006/table">
            <a:tbl>
              <a:tblPr firstRow="1" bandRow="1">
                <a:tableStyleId>{5C22544A-7EE6-4342-B048-85BDC9FD1C3A}</a:tableStyleId>
              </a:tblPr>
              <a:tblGrid>
                <a:gridCol w="2245659">
                  <a:extLst>
                    <a:ext uri="{9D8B030D-6E8A-4147-A177-3AD203B41FA5}">
                      <a16:colId xmlns:a16="http://schemas.microsoft.com/office/drawing/2014/main" val="2107848546"/>
                    </a:ext>
                  </a:extLst>
                </a:gridCol>
              </a:tblGrid>
              <a:tr h="910432">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POCHES AQUEUSES </a:t>
                      </a:r>
                    </a:p>
                  </a:txBody>
                  <a:tcPr anchor="ctr">
                    <a:solidFill>
                      <a:srgbClr val="D5E3F0"/>
                    </a:solidFill>
                  </a:tcPr>
                </a:tc>
                <a:extLst>
                  <a:ext uri="{0D108BD9-81ED-4DB2-BD59-A6C34878D82A}">
                    <a16:rowId xmlns:a16="http://schemas.microsoft.com/office/drawing/2014/main" val="3691799176"/>
                  </a:ext>
                </a:extLst>
              </a:tr>
              <a:tr h="20643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ysClr val="windowText" lastClr="000000"/>
                          </a:solidFill>
                          <a:latin typeface="Roboto Light" panose="02000000000000000000" pitchFamily="2" charset="0"/>
                          <a:ea typeface="Roboto Light" panose="02000000000000000000" pitchFamily="2" charset="0"/>
                        </a:rPr>
                        <a:t>Ralentissement de la circulation sanguine et lymphatique, qui tend à s'estomper au cours de la journée</a:t>
                      </a:r>
                    </a:p>
                  </a:txBody>
                  <a:tcPr anchor="ctr">
                    <a:solidFill>
                      <a:srgbClr val="E3EDF5"/>
                    </a:solidFill>
                  </a:tcPr>
                </a:tc>
                <a:extLst>
                  <a:ext uri="{0D108BD9-81ED-4DB2-BD59-A6C34878D82A}">
                    <a16:rowId xmlns:a16="http://schemas.microsoft.com/office/drawing/2014/main" val="53929848"/>
                  </a:ext>
                </a:extLst>
              </a:tr>
              <a:tr h="1443171">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Fatigue</a:t>
                      </a:r>
                    </a:p>
                    <a:p>
                      <a:pPr algn="ctr"/>
                      <a:r>
                        <a:rPr lang="fr-FR" dirty="0">
                          <a:solidFill>
                            <a:sysClr val="windowText" lastClr="000000"/>
                          </a:solidFill>
                          <a:latin typeface="Roboto Light" panose="02000000000000000000" pitchFamily="2" charset="0"/>
                          <a:ea typeface="Roboto Light" panose="02000000000000000000" pitchFamily="2" charset="0"/>
                        </a:rPr>
                        <a:t>L'alcool</a:t>
                      </a:r>
                    </a:p>
                    <a:p>
                      <a:pPr algn="ctr"/>
                      <a:r>
                        <a:rPr lang="fr-FR" dirty="0">
                          <a:solidFill>
                            <a:sysClr val="windowText" lastClr="000000"/>
                          </a:solidFill>
                          <a:latin typeface="Roboto Light" panose="02000000000000000000" pitchFamily="2" charset="0"/>
                          <a:ea typeface="Roboto Light" panose="02000000000000000000" pitchFamily="2" charset="0"/>
                        </a:rPr>
                        <a:t>Régime alimentaire</a:t>
                      </a:r>
                    </a:p>
                    <a:p>
                      <a:pPr algn="ctr"/>
                      <a:r>
                        <a:rPr lang="fr-FR" dirty="0">
                          <a:solidFill>
                            <a:sysClr val="windowText" lastClr="000000"/>
                          </a:solidFill>
                          <a:latin typeface="Roboto Light" panose="02000000000000000000" pitchFamily="2" charset="0"/>
                          <a:ea typeface="Roboto Light" panose="02000000000000000000" pitchFamily="2" charset="0"/>
                        </a:rPr>
                        <a:t>Stress</a:t>
                      </a:r>
                    </a:p>
                  </a:txBody>
                  <a:tcPr anchor="ctr">
                    <a:solidFill>
                      <a:srgbClr val="E9F0F7"/>
                    </a:solidFill>
                  </a:tcPr>
                </a:tc>
                <a:extLst>
                  <a:ext uri="{0D108BD9-81ED-4DB2-BD59-A6C34878D82A}">
                    <a16:rowId xmlns:a16="http://schemas.microsoft.com/office/drawing/2014/main" val="1194260006"/>
                  </a:ext>
                </a:extLst>
              </a:tr>
            </a:tbl>
          </a:graphicData>
        </a:graphic>
      </p:graphicFrame>
      <p:graphicFrame>
        <p:nvGraphicFramePr>
          <p:cNvPr id="8" name="Tableau 3">
            <a:extLst>
              <a:ext uri="{FF2B5EF4-FFF2-40B4-BE49-F238E27FC236}">
                <a16:creationId xmlns:a16="http://schemas.microsoft.com/office/drawing/2014/main" id="{983C13A4-BE25-402C-8AB6-2384ECE1DD41}"/>
              </a:ext>
            </a:extLst>
          </p:cNvPr>
          <p:cNvGraphicFramePr>
            <a:graphicFrameLocks noGrp="1"/>
          </p:cNvGraphicFramePr>
          <p:nvPr>
            <p:extLst>
              <p:ext uri="{D42A27DB-BD31-4B8C-83A1-F6EECF244321}">
                <p14:modId xmlns:p14="http://schemas.microsoft.com/office/powerpoint/2010/main" val="3890935193"/>
              </p:ext>
            </p:extLst>
          </p:nvPr>
        </p:nvGraphicFramePr>
        <p:xfrm>
          <a:off x="9571784" y="1900690"/>
          <a:ext cx="2245659" cy="4417995"/>
        </p:xfrm>
        <a:graphic>
          <a:graphicData uri="http://schemas.openxmlformats.org/drawingml/2006/table">
            <a:tbl>
              <a:tblPr firstRow="1" bandRow="1">
                <a:tableStyleId>{5C22544A-7EE6-4342-B048-85BDC9FD1C3A}</a:tableStyleId>
              </a:tblPr>
              <a:tblGrid>
                <a:gridCol w="2245659">
                  <a:extLst>
                    <a:ext uri="{9D8B030D-6E8A-4147-A177-3AD203B41FA5}">
                      <a16:colId xmlns:a16="http://schemas.microsoft.com/office/drawing/2014/main" val="3880495933"/>
                    </a:ext>
                  </a:extLst>
                </a:gridCol>
              </a:tblGrid>
              <a:tr h="893888">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POCHES ADIPEUSE </a:t>
                      </a:r>
                    </a:p>
                  </a:txBody>
                  <a:tcPr anchor="ctr">
                    <a:solidFill>
                      <a:srgbClr val="D5E3F0"/>
                    </a:solidFill>
                  </a:tcPr>
                </a:tc>
                <a:extLst>
                  <a:ext uri="{0D108BD9-81ED-4DB2-BD59-A6C34878D82A}">
                    <a16:rowId xmlns:a16="http://schemas.microsoft.com/office/drawing/2014/main" val="3691799176"/>
                  </a:ext>
                </a:extLst>
              </a:tr>
              <a:tr h="2013735">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Déplacement des tissus graisseux qui protègent l'œil et qui se trouvent normalement dans l'orbite.</a:t>
                      </a:r>
                    </a:p>
                  </a:txBody>
                  <a:tcPr anchor="ctr">
                    <a:solidFill>
                      <a:srgbClr val="E3EDF5"/>
                    </a:solidFill>
                  </a:tcPr>
                </a:tc>
                <a:extLst>
                  <a:ext uri="{0D108BD9-81ED-4DB2-BD59-A6C34878D82A}">
                    <a16:rowId xmlns:a16="http://schemas.microsoft.com/office/drawing/2014/main" val="53929848"/>
                  </a:ext>
                </a:extLst>
              </a:tr>
              <a:tr h="1510372">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Relâchement de la peau et des muscles autour de l'œil Génétique</a:t>
                      </a:r>
                    </a:p>
                  </a:txBody>
                  <a:tcPr anchor="ctr">
                    <a:solidFill>
                      <a:srgbClr val="E9F0F7"/>
                    </a:solidFill>
                  </a:tcPr>
                </a:tc>
                <a:extLst>
                  <a:ext uri="{0D108BD9-81ED-4DB2-BD59-A6C34878D82A}">
                    <a16:rowId xmlns:a16="http://schemas.microsoft.com/office/drawing/2014/main" val="1194260006"/>
                  </a:ext>
                </a:extLst>
              </a:tr>
            </a:tbl>
          </a:graphicData>
        </a:graphic>
      </p:graphicFrame>
    </p:spTree>
    <p:extLst>
      <p:ext uri="{BB962C8B-B14F-4D97-AF65-F5344CB8AC3E}">
        <p14:creationId xmlns:p14="http://schemas.microsoft.com/office/powerpoint/2010/main" val="187878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01520C-BAE0-43F2-923C-420B948D0F40}"/>
              </a:ext>
            </a:extLst>
          </p:cNvPr>
          <p:cNvSpPr txBox="1">
            <a:spLocks/>
          </p:cNvSpPr>
          <p:nvPr/>
        </p:nvSpPr>
        <p:spPr>
          <a:xfrm>
            <a:off x="0" y="546368"/>
            <a:ext cx="12192000" cy="50270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200"/>
              </a:lnSpc>
            </a:pPr>
            <a:r>
              <a:rPr lang="fr-FR" sz="3800" dirty="0">
                <a:solidFill>
                  <a:srgbClr val="3E3E3E"/>
                </a:solidFill>
                <a:latin typeface="KyivType Sans2" panose="00000500000000000000" pitchFamily="50" charset="0"/>
              </a:rPr>
              <a:t>Et qu'en est-il des lèvres ?</a:t>
            </a:r>
          </a:p>
        </p:txBody>
      </p:sp>
      <p:pic>
        <p:nvPicPr>
          <p:cNvPr id="4" name="Image 3">
            <a:extLst>
              <a:ext uri="{FF2B5EF4-FFF2-40B4-BE49-F238E27FC236}">
                <a16:creationId xmlns:a16="http://schemas.microsoft.com/office/drawing/2014/main" id="{30311FE4-77DF-434B-BA71-DC67D9141BF7}"/>
              </a:ext>
            </a:extLst>
          </p:cNvPr>
          <p:cNvPicPr>
            <a:picLocks noChangeAspect="1"/>
          </p:cNvPicPr>
          <p:nvPr/>
        </p:nvPicPr>
        <p:blipFill rotWithShape="1">
          <a:blip r:embed="rId3"/>
          <a:srcRect l="17357" t="35881" r="67000" b="34093"/>
          <a:stretch/>
        </p:blipFill>
        <p:spPr>
          <a:xfrm>
            <a:off x="4243750" y="2384328"/>
            <a:ext cx="3631476" cy="2089343"/>
          </a:xfrm>
          <a:prstGeom prst="rect">
            <a:avLst/>
          </a:prstGeom>
        </p:spPr>
      </p:pic>
      <p:sp>
        <p:nvSpPr>
          <p:cNvPr id="5" name="object 27">
            <a:extLst>
              <a:ext uri="{FF2B5EF4-FFF2-40B4-BE49-F238E27FC236}">
                <a16:creationId xmlns:a16="http://schemas.microsoft.com/office/drawing/2014/main" id="{C39D233B-E3F0-466E-81E8-F216BF69B7CB}"/>
              </a:ext>
            </a:extLst>
          </p:cNvPr>
          <p:cNvSpPr/>
          <p:nvPr/>
        </p:nvSpPr>
        <p:spPr>
          <a:xfrm rot="16200000">
            <a:off x="5397235" y="560257"/>
            <a:ext cx="1290856" cy="10744200"/>
          </a:xfrm>
          <a:custGeom>
            <a:avLst/>
            <a:gdLst/>
            <a:ahLst/>
            <a:cxnLst/>
            <a:rect l="l" t="t" r="r" b="b"/>
            <a:pathLst>
              <a:path w="795654" h="795655">
                <a:moveTo>
                  <a:pt x="302666" y="795578"/>
                </a:moveTo>
                <a:lnTo>
                  <a:pt x="0" y="795578"/>
                </a:lnTo>
                <a:lnTo>
                  <a:pt x="0" y="0"/>
                </a:lnTo>
                <a:lnTo>
                  <a:pt x="287616" y="0"/>
                </a:lnTo>
              </a:path>
              <a:path w="795654" h="795655">
                <a:moveTo>
                  <a:pt x="475691" y="0"/>
                </a:moveTo>
                <a:lnTo>
                  <a:pt x="795566" y="0"/>
                </a:lnTo>
                <a:lnTo>
                  <a:pt x="795566" y="795578"/>
                </a:lnTo>
                <a:lnTo>
                  <a:pt x="486968" y="795578"/>
                </a:lnTo>
              </a:path>
            </a:pathLst>
          </a:custGeom>
          <a:ln w="4660">
            <a:solidFill>
              <a:srgbClr val="2E3432"/>
            </a:solidFill>
          </a:ln>
        </p:spPr>
        <p:txBody>
          <a:bodyPr wrap="square" lIns="0" tIns="0" rIns="0" bIns="0" rtlCol="0"/>
          <a:lstStyle/>
          <a:p>
            <a:endParaRPr dirty="0">
              <a:latin typeface="KyivType Sans2" panose="00000500000000000000" pitchFamily="50" charset="0"/>
              <a:ea typeface="Roboto" panose="02000000000000000000" pitchFamily="2" charset="0"/>
            </a:endParaRPr>
          </a:p>
        </p:txBody>
      </p:sp>
      <p:sp>
        <p:nvSpPr>
          <p:cNvPr id="6" name="Rectangle 5">
            <a:extLst>
              <a:ext uri="{FF2B5EF4-FFF2-40B4-BE49-F238E27FC236}">
                <a16:creationId xmlns:a16="http://schemas.microsoft.com/office/drawing/2014/main" id="{36034E42-3623-4ADF-A7AC-7864082A93F7}"/>
              </a:ext>
            </a:extLst>
          </p:cNvPr>
          <p:cNvSpPr/>
          <p:nvPr/>
        </p:nvSpPr>
        <p:spPr>
          <a:xfrm>
            <a:off x="670560" y="5478952"/>
            <a:ext cx="10744199" cy="865622"/>
          </a:xfrm>
          <a:prstGeom prst="rect">
            <a:avLst/>
          </a:prstGeom>
        </p:spPr>
        <p:txBody>
          <a:bodyPr wrap="square">
            <a:spAutoFit/>
          </a:bodyPr>
          <a:lstStyle/>
          <a:p>
            <a:pPr lvl="0" algn="ctr">
              <a:lnSpc>
                <a:spcPct val="150000"/>
              </a:lnSpc>
              <a:defRPr/>
            </a:pPr>
            <a:r>
              <a:rPr lang="fr-FR" dirty="0">
                <a:solidFill>
                  <a:srgbClr val="3E3E3E"/>
                </a:solidFill>
                <a:latin typeface="KyivType Sans2" panose="00000500000000000000" pitchFamily="50" charset="0"/>
                <a:ea typeface="Roboto" panose="02000000000000000000" pitchFamily="2" charset="0"/>
              </a:rPr>
              <a:t>En raison de ces caractéristiques, il est recommandé d'accorder une attention particulière au contour des lèvres en utilisant des produits hydratants et protecteurs.</a:t>
            </a:r>
            <a:endParaRPr lang="fr-FR" b="1" dirty="0">
              <a:solidFill>
                <a:srgbClr val="3E3E3E"/>
              </a:solidFill>
              <a:latin typeface="KyivType Sans2" panose="00000500000000000000" pitchFamily="50" charset="0"/>
              <a:ea typeface="Roboto" panose="02000000000000000000" pitchFamily="2" charset="0"/>
            </a:endParaRPr>
          </a:p>
        </p:txBody>
      </p:sp>
      <p:sp>
        <p:nvSpPr>
          <p:cNvPr id="7" name="Rectangle 6">
            <a:extLst>
              <a:ext uri="{FF2B5EF4-FFF2-40B4-BE49-F238E27FC236}">
                <a16:creationId xmlns:a16="http://schemas.microsoft.com/office/drawing/2014/main" id="{655C0010-7B18-40CC-A41D-B0BD34D54DBA}"/>
              </a:ext>
            </a:extLst>
          </p:cNvPr>
          <p:cNvSpPr/>
          <p:nvPr/>
        </p:nvSpPr>
        <p:spPr>
          <a:xfrm>
            <a:off x="191301" y="2191330"/>
            <a:ext cx="4037637" cy="707886"/>
          </a:xfrm>
          <a:prstGeom prst="rect">
            <a:avLst/>
          </a:prstGeom>
        </p:spPr>
        <p:txBody>
          <a:bodyPr wrap="square">
            <a:spAutoFit/>
          </a:bodyPr>
          <a:lstStyle/>
          <a:p>
            <a:pPr algn="r"/>
            <a:r>
              <a:rPr lang="fr-FR" sz="2000" dirty="0">
                <a:solidFill>
                  <a:srgbClr val="3E3E3E"/>
                </a:solidFill>
                <a:latin typeface="Roboto Light" panose="02000000000000000000"/>
              </a:rPr>
              <a:t>Peau fine et délicate</a:t>
            </a:r>
          </a:p>
          <a:p>
            <a:pPr algn="r"/>
            <a:r>
              <a:rPr lang="fr-FR" sz="2000" dirty="0">
                <a:solidFill>
                  <a:srgbClr val="3E3E3E"/>
                </a:solidFill>
                <a:latin typeface="Roboto Light" panose="02000000000000000000"/>
              </a:rPr>
              <a:t>-&gt; sensibilité accrue</a:t>
            </a:r>
            <a:endParaRPr lang="fr-FR" sz="2000" b="0" i="0" dirty="0">
              <a:solidFill>
                <a:srgbClr val="3E3E3E"/>
              </a:solidFill>
              <a:effectLst/>
              <a:latin typeface="Roboto Light" panose="02000000000000000000"/>
            </a:endParaRPr>
          </a:p>
        </p:txBody>
      </p:sp>
      <p:sp>
        <p:nvSpPr>
          <p:cNvPr id="8" name="object 18">
            <a:extLst>
              <a:ext uri="{FF2B5EF4-FFF2-40B4-BE49-F238E27FC236}">
                <a16:creationId xmlns:a16="http://schemas.microsoft.com/office/drawing/2014/main" id="{BCE6572B-1794-45F4-8B7E-0FAE6F670D06}"/>
              </a:ext>
            </a:extLst>
          </p:cNvPr>
          <p:cNvSpPr/>
          <p:nvPr/>
        </p:nvSpPr>
        <p:spPr>
          <a:xfrm rot="1307163" flipV="1">
            <a:off x="4231384" y="2592954"/>
            <a:ext cx="1121708" cy="22904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C6B35C65-A156-4E6C-B33B-6C488AB007E5}"/>
              </a:ext>
            </a:extLst>
          </p:cNvPr>
          <p:cNvSpPr/>
          <p:nvPr/>
        </p:nvSpPr>
        <p:spPr>
          <a:xfrm>
            <a:off x="8111107" y="1634887"/>
            <a:ext cx="3631476" cy="1015663"/>
          </a:xfrm>
          <a:prstGeom prst="rect">
            <a:avLst/>
          </a:prstGeom>
        </p:spPr>
        <p:txBody>
          <a:bodyPr wrap="square">
            <a:spAutoFit/>
          </a:bodyPr>
          <a:lstStyle/>
          <a:p>
            <a:pPr algn="just"/>
            <a:r>
              <a:rPr lang="fr-FR" sz="2000" dirty="0">
                <a:solidFill>
                  <a:srgbClr val="3E3E3E"/>
                </a:solidFill>
                <a:latin typeface="Roboto Light" panose="02000000000000000000"/>
              </a:rPr>
              <a:t>Présence du bord des lèvres</a:t>
            </a:r>
          </a:p>
          <a:p>
            <a:pPr algn="just"/>
            <a:r>
              <a:rPr lang="fr-FR" sz="2000" dirty="0">
                <a:solidFill>
                  <a:srgbClr val="3E3E3E"/>
                </a:solidFill>
                <a:latin typeface="Roboto Light" panose="02000000000000000000"/>
              </a:rPr>
              <a:t>-&gt; sujet aux rides et ridules avec l'âge</a:t>
            </a:r>
            <a:endParaRPr lang="fr-FR" sz="2000" b="0" i="0" dirty="0">
              <a:solidFill>
                <a:srgbClr val="3E3E3E"/>
              </a:solidFill>
              <a:effectLst/>
              <a:latin typeface="Roboto Light" panose="02000000000000000000"/>
            </a:endParaRPr>
          </a:p>
        </p:txBody>
      </p:sp>
      <p:sp>
        <p:nvSpPr>
          <p:cNvPr id="10" name="Rectangle 9">
            <a:extLst>
              <a:ext uri="{FF2B5EF4-FFF2-40B4-BE49-F238E27FC236}">
                <a16:creationId xmlns:a16="http://schemas.microsoft.com/office/drawing/2014/main" id="{6D891139-6604-4B38-AAB0-DB8F3F8BCB6D}"/>
              </a:ext>
            </a:extLst>
          </p:cNvPr>
          <p:cNvSpPr/>
          <p:nvPr/>
        </p:nvSpPr>
        <p:spPr>
          <a:xfrm>
            <a:off x="8005042" y="3870660"/>
            <a:ext cx="3737541" cy="1323439"/>
          </a:xfrm>
          <a:prstGeom prst="rect">
            <a:avLst/>
          </a:prstGeom>
        </p:spPr>
        <p:txBody>
          <a:bodyPr wrap="square">
            <a:spAutoFit/>
          </a:bodyPr>
          <a:lstStyle/>
          <a:p>
            <a:pPr algn="just"/>
            <a:r>
              <a:rPr lang="fr-FR" sz="2000" dirty="0">
                <a:solidFill>
                  <a:srgbClr val="3E3E3E"/>
                </a:solidFill>
                <a:latin typeface="Roboto Light" panose="02000000000000000000"/>
              </a:rPr>
              <a:t>Exposition constante aux mouvements et aux éléments extérieurs</a:t>
            </a:r>
          </a:p>
          <a:p>
            <a:pPr algn="just"/>
            <a:r>
              <a:rPr lang="fr-FR" sz="2000" dirty="0">
                <a:solidFill>
                  <a:srgbClr val="3E3E3E"/>
                </a:solidFill>
                <a:latin typeface="Roboto Light" panose="02000000000000000000"/>
              </a:rPr>
              <a:t>-&gt; besoin de protection</a:t>
            </a:r>
            <a:endParaRPr lang="fr-FR" sz="2000" b="0" i="0" dirty="0">
              <a:solidFill>
                <a:srgbClr val="3E3E3E"/>
              </a:solidFill>
              <a:effectLst/>
              <a:latin typeface="Roboto Light" panose="02000000000000000000"/>
            </a:endParaRPr>
          </a:p>
        </p:txBody>
      </p:sp>
      <p:sp>
        <p:nvSpPr>
          <p:cNvPr id="11" name="Rectangle 10">
            <a:extLst>
              <a:ext uri="{FF2B5EF4-FFF2-40B4-BE49-F238E27FC236}">
                <a16:creationId xmlns:a16="http://schemas.microsoft.com/office/drawing/2014/main" id="{72019B87-4F5C-4327-8DE5-43184806D2E5}"/>
              </a:ext>
            </a:extLst>
          </p:cNvPr>
          <p:cNvSpPr/>
          <p:nvPr/>
        </p:nvSpPr>
        <p:spPr>
          <a:xfrm>
            <a:off x="-795909" y="4129740"/>
            <a:ext cx="4880917" cy="707886"/>
          </a:xfrm>
          <a:prstGeom prst="rect">
            <a:avLst/>
          </a:prstGeom>
        </p:spPr>
        <p:txBody>
          <a:bodyPr wrap="square">
            <a:spAutoFit/>
          </a:bodyPr>
          <a:lstStyle/>
          <a:p>
            <a:pPr algn="r"/>
            <a:r>
              <a:rPr lang="fr-FR" sz="2000" dirty="0">
                <a:solidFill>
                  <a:srgbClr val="3E3E3E"/>
                </a:solidFill>
                <a:latin typeface="Roboto Light" panose="02000000000000000000"/>
              </a:rPr>
              <a:t>Moins de glandes sébacées</a:t>
            </a:r>
          </a:p>
          <a:p>
            <a:pPr algn="r"/>
            <a:r>
              <a:rPr lang="fr-FR" sz="2000" dirty="0">
                <a:solidFill>
                  <a:srgbClr val="3E3E3E"/>
                </a:solidFill>
                <a:latin typeface="Roboto Light" panose="02000000000000000000"/>
              </a:rPr>
              <a:t>-&gt; besoin d'hydratation</a:t>
            </a:r>
            <a:endParaRPr lang="en-US" sz="2000" dirty="0">
              <a:solidFill>
                <a:srgbClr val="3E3E3E"/>
              </a:solidFill>
              <a:latin typeface="Roboto Light" panose="02000000000000000000"/>
            </a:endParaRPr>
          </a:p>
        </p:txBody>
      </p:sp>
      <p:sp>
        <p:nvSpPr>
          <p:cNvPr id="12" name="object 18">
            <a:extLst>
              <a:ext uri="{FF2B5EF4-FFF2-40B4-BE49-F238E27FC236}">
                <a16:creationId xmlns:a16="http://schemas.microsoft.com/office/drawing/2014/main" id="{18EDCF0E-8ADC-4988-AD0A-432B69D89E25}"/>
              </a:ext>
            </a:extLst>
          </p:cNvPr>
          <p:cNvSpPr/>
          <p:nvPr/>
        </p:nvSpPr>
        <p:spPr>
          <a:xfrm rot="19453703" flipV="1">
            <a:off x="4115158" y="3876867"/>
            <a:ext cx="1121708" cy="22904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3" name="object 18">
            <a:extLst>
              <a:ext uri="{FF2B5EF4-FFF2-40B4-BE49-F238E27FC236}">
                <a16:creationId xmlns:a16="http://schemas.microsoft.com/office/drawing/2014/main" id="{5EBD719B-DDBD-453D-8975-24A7DE926128}"/>
              </a:ext>
            </a:extLst>
          </p:cNvPr>
          <p:cNvSpPr/>
          <p:nvPr/>
        </p:nvSpPr>
        <p:spPr>
          <a:xfrm rot="9230341" flipV="1">
            <a:off x="6455033" y="1947386"/>
            <a:ext cx="1494753" cy="33221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4" name="object 18">
            <a:extLst>
              <a:ext uri="{FF2B5EF4-FFF2-40B4-BE49-F238E27FC236}">
                <a16:creationId xmlns:a16="http://schemas.microsoft.com/office/drawing/2014/main" id="{455B6589-E1E6-4527-BB45-C2CFA59501E8}"/>
              </a:ext>
            </a:extLst>
          </p:cNvPr>
          <p:cNvSpPr/>
          <p:nvPr/>
        </p:nvSpPr>
        <p:spPr>
          <a:xfrm rot="12630072">
            <a:off x="6541189" y="4291182"/>
            <a:ext cx="1384864" cy="317637"/>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887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P spid="11"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87084" y="2485003"/>
            <a:ext cx="2160000" cy="72603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cap="small" dirty="0">
                <a:solidFill>
                  <a:srgbClr val="E7E6E6">
                    <a:lumMod val="25000"/>
                  </a:srgbClr>
                </a:solidFill>
                <a:latin typeface="Kyiv*Type Sans Regular"/>
              </a:rPr>
              <a:t>ANTI-POCHES</a:t>
            </a:r>
          </a:p>
          <a:p>
            <a:pPr lvl="0" algn="ctr">
              <a:defRPr/>
            </a:pPr>
            <a:r>
              <a:rPr lang="fr-FR" cap="small" dirty="0">
                <a:solidFill>
                  <a:srgbClr val="E7E6E6">
                    <a:lumMod val="25000"/>
                  </a:srgbClr>
                </a:solidFill>
                <a:latin typeface="Kyiv*Type Sans Regular"/>
              </a:rPr>
              <a:t>ANTI-CERNES</a:t>
            </a:r>
          </a:p>
        </p:txBody>
      </p:sp>
      <p:sp>
        <p:nvSpPr>
          <p:cNvPr id="23" name="Rectangle 22"/>
          <p:cNvSpPr/>
          <p:nvPr/>
        </p:nvSpPr>
        <p:spPr>
          <a:xfrm>
            <a:off x="2456026" y="2480076"/>
            <a:ext cx="2160000" cy="730957"/>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cap="small" dirty="0">
                <a:solidFill>
                  <a:srgbClr val="E7E6E6">
                    <a:lumMod val="25000"/>
                  </a:srgbClr>
                </a:solidFill>
                <a:latin typeface="Kyiv*Type Sans Regular"/>
              </a:rPr>
              <a:t>NOURRISSANT</a:t>
            </a:r>
          </a:p>
        </p:txBody>
      </p:sp>
      <p:sp>
        <p:nvSpPr>
          <p:cNvPr id="24" name="Rectangle 23"/>
          <p:cNvSpPr/>
          <p:nvPr/>
        </p:nvSpPr>
        <p:spPr>
          <a:xfrm>
            <a:off x="4638032" y="2485002"/>
            <a:ext cx="2160000" cy="730957"/>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cap="small" dirty="0">
                <a:solidFill>
                  <a:srgbClr val="E7E6E6">
                    <a:lumMod val="25000"/>
                  </a:srgbClr>
                </a:solidFill>
                <a:latin typeface="Kyiv*Type Sans Regular"/>
              </a:rPr>
              <a:t>ANTI-RIDES</a:t>
            </a:r>
          </a:p>
        </p:txBody>
      </p:sp>
      <p:cxnSp>
        <p:nvCxnSpPr>
          <p:cNvPr id="25" name="Connecteur droit 24"/>
          <p:cNvCxnSpPr/>
          <p:nvPr/>
        </p:nvCxnSpPr>
        <p:spPr>
          <a:xfrm>
            <a:off x="2456026" y="2485001"/>
            <a:ext cx="0" cy="3866857"/>
          </a:xfrm>
          <a:prstGeom prst="line">
            <a:avLst/>
          </a:prstGeom>
          <a:ln w="38100">
            <a:solidFill>
              <a:srgbClr val="D5E3F0"/>
            </a:solidFill>
          </a:ln>
        </p:spPr>
        <p:style>
          <a:lnRef idx="1">
            <a:schemeClr val="dk1"/>
          </a:lnRef>
          <a:fillRef idx="0">
            <a:schemeClr val="dk1"/>
          </a:fillRef>
          <a:effectRef idx="0">
            <a:schemeClr val="dk1"/>
          </a:effectRef>
          <a:fontRef idx="minor">
            <a:schemeClr val="tx1"/>
          </a:fontRef>
        </p:style>
      </p:cxnSp>
      <p:cxnSp>
        <p:nvCxnSpPr>
          <p:cNvPr id="26" name="Connecteur droit 25"/>
          <p:cNvCxnSpPr/>
          <p:nvPr/>
        </p:nvCxnSpPr>
        <p:spPr>
          <a:xfrm>
            <a:off x="4617488" y="2485003"/>
            <a:ext cx="0" cy="3866857"/>
          </a:xfrm>
          <a:prstGeom prst="line">
            <a:avLst/>
          </a:prstGeom>
          <a:ln w="38100">
            <a:solidFill>
              <a:srgbClr val="D5E3F0"/>
            </a:solidFill>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6800957" y="2497548"/>
            <a:ext cx="2880000" cy="730957"/>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fr-FR" cap="small" dirty="0">
                <a:solidFill>
                  <a:srgbClr val="E7E6E6">
                    <a:lumMod val="25000"/>
                  </a:srgbClr>
                </a:solidFill>
                <a:latin typeface="Kyiv*Type Sans Regular"/>
              </a:rPr>
              <a:t>GLOBAL </a:t>
            </a:r>
          </a:p>
          <a:p>
            <a:pPr marR="0" lvl="0" indent="0" algn="ctr" fontAlgn="auto">
              <a:lnSpc>
                <a:spcPct val="100000"/>
              </a:lnSpc>
              <a:spcBef>
                <a:spcPts val="0"/>
              </a:spcBef>
              <a:spcAft>
                <a:spcPts val="0"/>
              </a:spcAft>
              <a:buClrTx/>
              <a:buSzTx/>
              <a:buFontTx/>
              <a:buNone/>
              <a:tabLst/>
              <a:defRPr/>
            </a:pPr>
            <a:r>
              <a:rPr lang="fr-FR" cap="small" dirty="0">
                <a:solidFill>
                  <a:srgbClr val="E7E6E6">
                    <a:lumMod val="25000"/>
                  </a:srgbClr>
                </a:solidFill>
                <a:latin typeface="Kyiv*Type Sans Regular"/>
              </a:rPr>
              <a:t>ANTI-AGE</a:t>
            </a:r>
          </a:p>
        </p:txBody>
      </p:sp>
      <p:grpSp>
        <p:nvGrpSpPr>
          <p:cNvPr id="49" name="Groupe 48"/>
          <p:cNvGrpSpPr/>
          <p:nvPr/>
        </p:nvGrpSpPr>
        <p:grpSpPr>
          <a:xfrm>
            <a:off x="2454224" y="3781765"/>
            <a:ext cx="2156922" cy="2456125"/>
            <a:chOff x="5005658" y="3556657"/>
            <a:chExt cx="2156922" cy="2456125"/>
          </a:xfrm>
        </p:grpSpPr>
        <p:pic>
          <p:nvPicPr>
            <p:cNvPr id="50" name="Image 49"/>
            <p:cNvPicPr>
              <a:picLocks noChangeAspect="1"/>
            </p:cNvPicPr>
            <p:nvPr/>
          </p:nvPicPr>
          <p:blipFill rotWithShape="1">
            <a:blip r:embed="rId3" cstate="print">
              <a:extLst>
                <a:ext uri="{28A0092B-C50C-407E-A947-70E740481C1C}">
                  <a14:useLocalDpi xmlns:a14="http://schemas.microsoft.com/office/drawing/2010/main" val="0"/>
                </a:ext>
              </a:extLst>
            </a:blip>
            <a:srcRect l="20230" t="9231" r="20134" b="28590"/>
            <a:stretch/>
          </p:blipFill>
          <p:spPr>
            <a:xfrm>
              <a:off x="5576722" y="3556657"/>
              <a:ext cx="828893" cy="1942093"/>
            </a:xfrm>
            <a:prstGeom prst="rect">
              <a:avLst/>
            </a:prstGeom>
          </p:spPr>
        </p:pic>
        <p:sp>
          <p:nvSpPr>
            <p:cNvPr id="51" name="Rectangle 50"/>
            <p:cNvSpPr/>
            <p:nvPr/>
          </p:nvSpPr>
          <p:spPr>
            <a:xfrm>
              <a:off x="5005658" y="5674228"/>
              <a:ext cx="2156922" cy="338554"/>
            </a:xfrm>
            <a:prstGeom prst="rect">
              <a:avLst/>
            </a:prstGeom>
          </p:spPr>
          <p:txBody>
            <a:bodyPr wrap="square">
              <a:spAutoFit/>
            </a:bodyPr>
            <a:lstStyle/>
            <a:p>
              <a:pPr algn="ctr">
                <a:defRPr/>
              </a:pPr>
              <a:r>
                <a:rPr lang="fr-FR" sz="1600" cap="small" dirty="0">
                  <a:solidFill>
                    <a:srgbClr val="E7E6E6">
                      <a:lumMod val="25000"/>
                    </a:srgbClr>
                  </a:solidFill>
                  <a:latin typeface="Kyiv*Type Sans Regular"/>
                </a:rPr>
                <a:t>NUTRI-CONTOUR</a:t>
              </a:r>
            </a:p>
          </p:txBody>
        </p:sp>
        <p:pic>
          <p:nvPicPr>
            <p:cNvPr id="53" name="Image 52"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6332923" y="4606028"/>
              <a:ext cx="765011" cy="765011"/>
            </a:xfrm>
            <a:prstGeom prst="rect">
              <a:avLst/>
            </a:prstGeom>
            <a:ln>
              <a:noFill/>
            </a:ln>
            <a:effectLst/>
            <a:scene3d>
              <a:camera prst="orthographicFront">
                <a:rot lat="0" lon="0" rev="0"/>
              </a:camera>
              <a:lightRig rig="contrasting" dir="t">
                <a:rot lat="0" lon="0" rev="7800000"/>
              </a:lightRig>
            </a:scene3d>
            <a:sp3d/>
          </p:spPr>
        </p:pic>
      </p:grpSp>
      <p:grpSp>
        <p:nvGrpSpPr>
          <p:cNvPr id="55" name="Groupe 54"/>
          <p:cNvGrpSpPr/>
          <p:nvPr/>
        </p:nvGrpSpPr>
        <p:grpSpPr>
          <a:xfrm>
            <a:off x="4611146" y="3799886"/>
            <a:ext cx="2199760" cy="2468294"/>
            <a:chOff x="9218989" y="3556657"/>
            <a:chExt cx="2199760" cy="2468294"/>
          </a:xfrm>
        </p:grpSpPr>
        <p:sp>
          <p:nvSpPr>
            <p:cNvPr id="56" name="Rectangle 55"/>
            <p:cNvSpPr/>
            <p:nvPr/>
          </p:nvSpPr>
          <p:spPr>
            <a:xfrm>
              <a:off x="9218989" y="5686397"/>
              <a:ext cx="2199760" cy="338554"/>
            </a:xfrm>
            <a:prstGeom prst="rect">
              <a:avLst/>
            </a:prstGeom>
          </p:spPr>
          <p:txBody>
            <a:bodyPr wrap="square">
              <a:spAutoFit/>
            </a:bodyPr>
            <a:lstStyle/>
            <a:p>
              <a:pPr marR="0" lvl="0" indent="0" algn="ctr" fontAlgn="auto">
                <a:lnSpc>
                  <a:spcPct val="100000"/>
                </a:lnSpc>
                <a:spcBef>
                  <a:spcPts val="0"/>
                </a:spcBef>
                <a:spcAft>
                  <a:spcPts val="0"/>
                </a:spcAft>
                <a:buClrTx/>
                <a:buSzTx/>
                <a:buFontTx/>
                <a:buNone/>
                <a:tabLst/>
                <a:defRPr/>
              </a:pPr>
              <a:r>
                <a:rPr lang="fr-FR" sz="1600" cap="small" dirty="0">
                  <a:solidFill>
                    <a:srgbClr val="E7E6E6">
                      <a:lumMod val="25000"/>
                    </a:srgbClr>
                  </a:solidFill>
                  <a:latin typeface="Kyiv*Type Sans Regular"/>
                </a:rPr>
                <a:t>ALPHA-CONTOUR</a:t>
              </a:r>
            </a:p>
          </p:txBody>
        </p:sp>
        <p:pic>
          <p:nvPicPr>
            <p:cNvPr id="57" name="Image 5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091" b="74665" l="22684" r="79553">
                          <a14:foregroundMark x1="36102" y1="74665" x2="66454" y2="74367"/>
                          <a14:foregroundMark x1="35463" y1="72876" x2="23003" y2="10432"/>
                          <a14:foregroundMark x1="69649" y1="73174" x2="79553" y2="9091"/>
                          <a14:foregroundMark x1="24281" y1="11028" x2="78594" y2="10730"/>
                          <a14:backgroundMark x1="67732" y1="72578" x2="77955" y2="10134"/>
                          <a14:backgroundMark x1="35463" y1="73472" x2="66454" y2="73472"/>
                        </a14:backgroundRemoval>
                      </a14:imgEffect>
                    </a14:imgLayer>
                  </a14:imgProps>
                </a:ext>
                <a:ext uri="{28A0092B-C50C-407E-A947-70E740481C1C}">
                  <a14:useLocalDpi xmlns:a14="http://schemas.microsoft.com/office/drawing/2010/main" val="0"/>
                </a:ext>
              </a:extLst>
            </a:blip>
            <a:srcRect l="19459" t="9359" r="20190" b="24744"/>
            <a:stretch/>
          </p:blipFill>
          <p:spPr>
            <a:xfrm>
              <a:off x="9753159" y="3556657"/>
              <a:ext cx="840466" cy="1963632"/>
            </a:xfrm>
            <a:prstGeom prst="rect">
              <a:avLst/>
            </a:prstGeom>
          </p:spPr>
        </p:pic>
        <p:grpSp>
          <p:nvGrpSpPr>
            <p:cNvPr id="58" name="Groupe 57"/>
            <p:cNvGrpSpPr/>
            <p:nvPr/>
          </p:nvGrpSpPr>
          <p:grpSpPr>
            <a:xfrm>
              <a:off x="10351359" y="4673329"/>
              <a:ext cx="1032312" cy="805985"/>
              <a:chOff x="10351359" y="4673329"/>
              <a:chExt cx="1032312" cy="805985"/>
            </a:xfrm>
          </p:grpSpPr>
          <p:pic>
            <p:nvPicPr>
              <p:cNvPr id="59" name="Image 58"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10485010" y="4673329"/>
                <a:ext cx="765011" cy="765011"/>
              </a:xfrm>
              <a:prstGeom prst="rect">
                <a:avLst/>
              </a:prstGeom>
              <a:ln>
                <a:noFill/>
              </a:ln>
              <a:effectLst/>
              <a:scene3d>
                <a:camera prst="orthographicFront">
                  <a:rot lat="0" lon="0" rev="0"/>
                </a:camera>
                <a:lightRig rig="contrasting" dir="t">
                  <a:rot lat="0" lon="0" rev="7800000"/>
                </a:lightRig>
              </a:scene3d>
              <a:sp3d/>
            </p:spPr>
          </p:pic>
          <p:pic>
            <p:nvPicPr>
              <p:cNvPr id="60" name="Image 59"/>
              <p:cNvPicPr>
                <a:picLocks noChangeAspect="1"/>
              </p:cNvPicPr>
              <p:nvPr/>
            </p:nvPicPr>
            <p:blipFill rotWithShape="1">
              <a:blip r:embed="rId8" cstate="print">
                <a:extLst>
                  <a:ext uri="{28A0092B-C50C-407E-A947-70E740481C1C}">
                    <a14:useLocalDpi xmlns:a14="http://schemas.microsoft.com/office/drawing/2010/main" val="0"/>
                  </a:ext>
                </a:extLst>
              </a:blip>
              <a:srcRect l="7489" t="10705" r="12138" b="20191"/>
              <a:stretch/>
            </p:blipFill>
            <p:spPr>
              <a:xfrm>
                <a:off x="10351359" y="4714303"/>
                <a:ext cx="1032312" cy="765011"/>
              </a:xfrm>
              <a:prstGeom prst="ellipse">
                <a:avLst/>
              </a:prstGeom>
              <a:ln>
                <a:noFill/>
              </a:ln>
              <a:effectLst>
                <a:softEdge rad="112500"/>
              </a:effectLst>
            </p:spPr>
          </p:pic>
        </p:grpSp>
      </p:grpSp>
      <p:grpSp>
        <p:nvGrpSpPr>
          <p:cNvPr id="61" name="Groupe 60"/>
          <p:cNvGrpSpPr/>
          <p:nvPr/>
        </p:nvGrpSpPr>
        <p:grpSpPr>
          <a:xfrm>
            <a:off x="6626206" y="3788081"/>
            <a:ext cx="3247207" cy="2726320"/>
            <a:chOff x="9068009" y="3585803"/>
            <a:chExt cx="3247207" cy="2726320"/>
          </a:xfrm>
        </p:grpSpPr>
        <p:grpSp>
          <p:nvGrpSpPr>
            <p:cNvPr id="62" name="Groupe 61"/>
            <p:cNvGrpSpPr/>
            <p:nvPr/>
          </p:nvGrpSpPr>
          <p:grpSpPr>
            <a:xfrm>
              <a:off x="9068009" y="4714280"/>
              <a:ext cx="3247207" cy="1597843"/>
              <a:chOff x="8665894" y="4673329"/>
              <a:chExt cx="3247207" cy="1597843"/>
            </a:xfrm>
          </p:grpSpPr>
          <p:sp>
            <p:nvSpPr>
              <p:cNvPr id="65" name="Rectangle 64"/>
              <p:cNvSpPr/>
              <p:nvPr/>
            </p:nvSpPr>
            <p:spPr>
              <a:xfrm>
                <a:off x="8665894" y="5686397"/>
                <a:ext cx="3247207" cy="584775"/>
              </a:xfrm>
              <a:prstGeom prst="rect">
                <a:avLst/>
              </a:prstGeom>
            </p:spPr>
            <p:txBody>
              <a:bodyPr wrap="square">
                <a:spAutoFit/>
              </a:bodyPr>
              <a:lstStyle/>
              <a:p>
                <a:pPr algn="ctr">
                  <a:defRPr/>
                </a:pPr>
                <a:r>
                  <a:rPr lang="fr-FR" sz="1600" cap="small" dirty="0">
                    <a:solidFill>
                      <a:srgbClr val="E7E6E6">
                        <a:lumMod val="25000"/>
                      </a:srgbClr>
                    </a:solidFill>
                    <a:latin typeface="Kyiv*Type Sans Regular"/>
                  </a:rPr>
                  <a:t>EXCELLENCE CODE CONTOURS</a:t>
                </a:r>
              </a:p>
            </p:txBody>
          </p:sp>
          <p:pic>
            <p:nvPicPr>
              <p:cNvPr id="66" name="Image 65"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10485010" y="4673329"/>
                <a:ext cx="765011" cy="765011"/>
              </a:xfrm>
              <a:prstGeom prst="rect">
                <a:avLst/>
              </a:prstGeom>
              <a:ln>
                <a:noFill/>
              </a:ln>
              <a:effectLst/>
              <a:scene3d>
                <a:camera prst="orthographicFront">
                  <a:rot lat="0" lon="0" rev="0"/>
                </a:camera>
                <a:lightRig rig="contrasting" dir="t">
                  <a:rot lat="0" lon="0" rev="7800000"/>
                </a:lightRig>
              </a:scene3d>
              <a:sp3d/>
            </p:spPr>
          </p:pic>
        </p:grpSp>
        <p:pic>
          <p:nvPicPr>
            <p:cNvPr id="63" name="Image 62"/>
            <p:cNvPicPr>
              <a:picLocks noChangeAspect="1"/>
            </p:cNvPicPr>
            <p:nvPr/>
          </p:nvPicPr>
          <p:blipFill rotWithShape="1">
            <a:blip r:embed="rId9" cstate="print">
              <a:extLst>
                <a:ext uri="{28A0092B-C50C-407E-A947-70E740481C1C}">
                  <a14:useLocalDpi xmlns:a14="http://schemas.microsoft.com/office/drawing/2010/main" val="0"/>
                </a:ext>
              </a:extLst>
            </a:blip>
            <a:srcRect l="38481" t="17564" r="38766" b="19487"/>
            <a:stretch/>
          </p:blipFill>
          <p:spPr>
            <a:xfrm>
              <a:off x="10338869" y="3585803"/>
              <a:ext cx="590689" cy="1957274"/>
            </a:xfrm>
            <a:prstGeom prst="rect">
              <a:avLst/>
            </a:prstGeom>
          </p:spPr>
        </p:pic>
        <p:pic>
          <p:nvPicPr>
            <p:cNvPr id="64" name="Image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4107" y="4755254"/>
              <a:ext cx="936000" cy="801444"/>
            </a:xfrm>
            <a:prstGeom prst="ellipse">
              <a:avLst/>
            </a:prstGeom>
            <a:ln>
              <a:noFill/>
            </a:ln>
            <a:effectLst>
              <a:softEdge rad="112500"/>
            </a:effectLst>
          </p:spPr>
        </p:pic>
      </p:grpSp>
      <p:grpSp>
        <p:nvGrpSpPr>
          <p:cNvPr id="67" name="Groupe 66"/>
          <p:cNvGrpSpPr/>
          <p:nvPr/>
        </p:nvGrpSpPr>
        <p:grpSpPr>
          <a:xfrm>
            <a:off x="287084" y="3799886"/>
            <a:ext cx="2168942" cy="2446537"/>
            <a:chOff x="994525" y="3588303"/>
            <a:chExt cx="2168942" cy="2446537"/>
          </a:xfrm>
        </p:grpSpPr>
        <p:sp>
          <p:nvSpPr>
            <p:cNvPr id="68" name="Rectangle 67"/>
            <p:cNvSpPr/>
            <p:nvPr/>
          </p:nvSpPr>
          <p:spPr>
            <a:xfrm>
              <a:off x="994525" y="5696286"/>
              <a:ext cx="216894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cap="small" dirty="0">
                  <a:solidFill>
                    <a:srgbClr val="E7E6E6">
                      <a:lumMod val="25000"/>
                    </a:srgbClr>
                  </a:solidFill>
                  <a:latin typeface="Kyiv*Type Sans Regular"/>
                </a:rPr>
                <a:t>PHYTO-CONTOUR</a:t>
              </a:r>
            </a:p>
          </p:txBody>
        </p:sp>
        <p:pic>
          <p:nvPicPr>
            <p:cNvPr id="69" name="Image 68"/>
            <p:cNvPicPr>
              <a:picLocks noChangeAspect="1"/>
            </p:cNvPicPr>
            <p:nvPr/>
          </p:nvPicPr>
          <p:blipFill rotWithShape="1">
            <a:blip r:embed="rId11" cstate="print">
              <a:extLst>
                <a:ext uri="{28A0092B-C50C-407E-A947-70E740481C1C}">
                  <a14:useLocalDpi xmlns:a14="http://schemas.microsoft.com/office/drawing/2010/main" val="0"/>
                </a:ext>
              </a:extLst>
            </a:blip>
            <a:srcRect l="21169" t="9744" r="20531" b="25385"/>
            <a:stretch/>
          </p:blipFill>
          <p:spPr>
            <a:xfrm>
              <a:off x="1631932" y="3588303"/>
              <a:ext cx="804527" cy="1911224"/>
            </a:xfrm>
            <a:prstGeom prst="rect">
              <a:avLst/>
            </a:prstGeom>
          </p:spPr>
        </p:pic>
        <p:pic>
          <p:nvPicPr>
            <p:cNvPr id="70" name="Image 69"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2366345" y="4678298"/>
              <a:ext cx="765011" cy="765011"/>
            </a:xfrm>
            <a:prstGeom prst="rect">
              <a:avLst/>
            </a:prstGeom>
            <a:ln>
              <a:noFill/>
            </a:ln>
            <a:effectLst/>
            <a:scene3d>
              <a:camera prst="orthographicFront">
                <a:rot lat="0" lon="0" rev="0"/>
              </a:camera>
              <a:lightRig rig="contrasting" dir="t">
                <a:rot lat="0" lon="0" rev="7800000"/>
              </a:lightRig>
            </a:scene3d>
            <a:sp3d/>
          </p:spPr>
        </p:pic>
        <p:pic>
          <p:nvPicPr>
            <p:cNvPr id="71" name="Image 70"/>
            <p:cNvPicPr>
              <a:picLocks noChangeAspect="1"/>
            </p:cNvPicPr>
            <p:nvPr/>
          </p:nvPicPr>
          <p:blipFill rotWithShape="1">
            <a:blip r:embed="rId12" cstate="print">
              <a:extLst>
                <a:ext uri="{28A0092B-C50C-407E-A947-70E740481C1C}">
                  <a14:useLocalDpi xmlns:a14="http://schemas.microsoft.com/office/drawing/2010/main" val="0"/>
                </a:ext>
              </a:extLst>
            </a:blip>
            <a:srcRect l="14355" t="11026" r="13296" b="19359"/>
            <a:stretch/>
          </p:blipFill>
          <p:spPr>
            <a:xfrm rot="18404817">
              <a:off x="2189470" y="4728034"/>
              <a:ext cx="1091576" cy="703115"/>
            </a:xfrm>
            <a:prstGeom prst="ellipse">
              <a:avLst/>
            </a:prstGeom>
            <a:ln>
              <a:noFill/>
            </a:ln>
            <a:effectLst>
              <a:softEdge rad="112500"/>
            </a:effectLst>
          </p:spPr>
        </p:pic>
      </p:grpSp>
      <p:sp>
        <p:nvSpPr>
          <p:cNvPr id="37" name="Sous-titre 2">
            <a:extLst>
              <a:ext uri="{FF2B5EF4-FFF2-40B4-BE49-F238E27FC236}">
                <a16:creationId xmlns:a16="http://schemas.microsoft.com/office/drawing/2014/main" id="{5257DCD9-7062-4C85-9309-DADF1D224FEC}"/>
              </a:ext>
            </a:extLst>
          </p:cNvPr>
          <p:cNvSpPr txBox="1">
            <a:spLocks/>
          </p:cNvSpPr>
          <p:nvPr/>
        </p:nvSpPr>
        <p:spPr>
          <a:xfrm>
            <a:off x="89841" y="523885"/>
            <a:ext cx="12039943" cy="502702"/>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CONTOURS YEUX &amp; LEVRES YON-KA</a:t>
            </a:r>
            <a:endParaRPr lang="fr-FR" dirty="0"/>
          </a:p>
        </p:txBody>
      </p:sp>
      <p:sp>
        <p:nvSpPr>
          <p:cNvPr id="35" name="Rectangle 34"/>
          <p:cNvSpPr/>
          <p:nvPr/>
        </p:nvSpPr>
        <p:spPr>
          <a:xfrm>
            <a:off x="134666" y="1359158"/>
            <a:ext cx="12057334" cy="183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2200" cap="small" dirty="0">
                <a:solidFill>
                  <a:srgbClr val="565655"/>
                </a:solidFill>
                <a:latin typeface="Kyiv*Type Sans Regular"/>
              </a:rPr>
              <a:t>Des contours des yeux &amp; lèvres pour répondre à tous les besoins</a:t>
            </a:r>
          </a:p>
        </p:txBody>
      </p:sp>
      <p:cxnSp>
        <p:nvCxnSpPr>
          <p:cNvPr id="47" name="Connecteur droit 46"/>
          <p:cNvCxnSpPr/>
          <p:nvPr/>
        </p:nvCxnSpPr>
        <p:spPr>
          <a:xfrm>
            <a:off x="6810906" y="2485002"/>
            <a:ext cx="0" cy="3866857"/>
          </a:xfrm>
          <a:prstGeom prst="line">
            <a:avLst/>
          </a:prstGeom>
          <a:ln w="38100">
            <a:solidFill>
              <a:srgbClr val="D5E3F0"/>
            </a:solidFill>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9672810" y="2490041"/>
            <a:ext cx="2160000" cy="730957"/>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cap="small" dirty="0">
                <a:solidFill>
                  <a:srgbClr val="E7E6E6">
                    <a:lumMod val="25000"/>
                  </a:srgbClr>
                </a:solidFill>
                <a:latin typeface="Kyiv*Type Sans Regular"/>
              </a:rPr>
              <a:t>REGENERANT</a:t>
            </a:r>
          </a:p>
          <a:p>
            <a:pPr algn="ctr"/>
            <a:r>
              <a:rPr lang="fr-FR" cap="small" dirty="0">
                <a:solidFill>
                  <a:srgbClr val="E7E6E6">
                    <a:lumMod val="25000"/>
                  </a:srgbClr>
                </a:solidFill>
                <a:latin typeface="Kyiv*Type Sans Regular"/>
              </a:rPr>
              <a:t>TONIFIANT</a:t>
            </a:r>
          </a:p>
        </p:txBody>
      </p:sp>
      <p:cxnSp>
        <p:nvCxnSpPr>
          <p:cNvPr id="38" name="Connecteur droit 37"/>
          <p:cNvCxnSpPr/>
          <p:nvPr/>
        </p:nvCxnSpPr>
        <p:spPr>
          <a:xfrm>
            <a:off x="9674613" y="2485002"/>
            <a:ext cx="0" cy="3866857"/>
          </a:xfrm>
          <a:prstGeom prst="line">
            <a:avLst/>
          </a:prstGeom>
          <a:ln w="38100">
            <a:solidFill>
              <a:srgbClr val="D5E3F0"/>
            </a:solidFill>
          </a:ln>
        </p:spPr>
        <p:style>
          <a:lnRef idx="1">
            <a:schemeClr val="dk1"/>
          </a:lnRef>
          <a:fillRef idx="0">
            <a:schemeClr val="dk1"/>
          </a:fillRef>
          <a:effectRef idx="0">
            <a:schemeClr val="dk1"/>
          </a:effectRef>
          <a:fontRef idx="minor">
            <a:schemeClr val="tx1"/>
          </a:fontRef>
        </p:style>
      </p:cxnSp>
      <p:pic>
        <p:nvPicPr>
          <p:cNvPr id="40" name="Image 39"/>
          <p:cNvPicPr>
            <a:picLocks noChangeAspect="1"/>
          </p:cNvPicPr>
          <p:nvPr/>
        </p:nvPicPr>
        <p:blipFill rotWithShape="1">
          <a:blip r:embed="rId13" cstate="print">
            <a:extLst>
              <a:ext uri="{28A0092B-C50C-407E-A947-70E740481C1C}">
                <a14:useLocalDpi xmlns:a14="http://schemas.microsoft.com/office/drawing/2010/main" val="0"/>
              </a:ext>
            </a:extLst>
          </a:blip>
          <a:srcRect l="16123" t="8023" r="13204" b="14486"/>
          <a:stretch/>
        </p:blipFill>
        <p:spPr>
          <a:xfrm>
            <a:off x="10339712" y="3961917"/>
            <a:ext cx="828000" cy="1783438"/>
          </a:xfrm>
          <a:prstGeom prst="rect">
            <a:avLst/>
          </a:prstGeom>
        </p:spPr>
      </p:pic>
      <p:sp>
        <p:nvSpPr>
          <p:cNvPr id="42" name="Rectangle 41"/>
          <p:cNvSpPr/>
          <p:nvPr/>
        </p:nvSpPr>
        <p:spPr>
          <a:xfrm>
            <a:off x="9676417" y="5907869"/>
            <a:ext cx="215639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cap="small" dirty="0">
                <a:solidFill>
                  <a:srgbClr val="E7E6E6">
                    <a:lumMod val="25000"/>
                  </a:srgbClr>
                </a:solidFill>
                <a:latin typeface="Kyiv*Type Sans Regular"/>
              </a:rPr>
              <a:t>GEL YEUX</a:t>
            </a:r>
          </a:p>
        </p:txBody>
      </p:sp>
      <p:pic>
        <p:nvPicPr>
          <p:cNvPr id="44" name="Image 43"/>
          <p:cNvPicPr>
            <a:picLocks noChangeAspect="1"/>
          </p:cNvPicPr>
          <p:nvPr/>
        </p:nvPicPr>
        <p:blipFill rotWithShape="1">
          <a:blip r:embed="rId14" cstate="print">
            <a:extLst>
              <a:ext uri="{28A0092B-C50C-407E-A947-70E740481C1C}">
                <a14:useLocalDpi xmlns:a14="http://schemas.microsoft.com/office/drawing/2010/main" val="0"/>
              </a:ext>
            </a:extLst>
          </a:blip>
          <a:srcRect l="13937" t="14779" r="2309"/>
          <a:stretch/>
        </p:blipFill>
        <p:spPr>
          <a:xfrm>
            <a:off x="10968363" y="4828947"/>
            <a:ext cx="900000" cy="916408"/>
          </a:xfrm>
          <a:prstGeom prst="ellipse">
            <a:avLst/>
          </a:prstGeom>
          <a:ln>
            <a:noFill/>
          </a:ln>
          <a:effectLst>
            <a:softEdge rad="112500"/>
          </a:effectLst>
        </p:spPr>
      </p:pic>
      <p:pic>
        <p:nvPicPr>
          <p:cNvPr id="41" name="Image 40">
            <a:extLst>
              <a:ext uri="{FF2B5EF4-FFF2-40B4-BE49-F238E27FC236}">
                <a16:creationId xmlns:a16="http://schemas.microsoft.com/office/drawing/2014/main" id="{8BBA00EA-ABDA-4578-B39A-D8311E2A0C7E}"/>
              </a:ext>
            </a:extLst>
          </p:cNvPr>
          <p:cNvPicPr>
            <a:picLocks noChangeAspect="1"/>
          </p:cNvPicPr>
          <p:nvPr/>
        </p:nvPicPr>
        <p:blipFill>
          <a:blip r:embed="rId15"/>
          <a:stretch>
            <a:fillRect/>
          </a:stretch>
        </p:blipFill>
        <p:spPr>
          <a:xfrm>
            <a:off x="3855443" y="4883805"/>
            <a:ext cx="594324" cy="594324"/>
          </a:xfrm>
          <a:prstGeom prst="ellipse">
            <a:avLst/>
          </a:prstGeom>
          <a:ln>
            <a:noFill/>
          </a:ln>
          <a:effectLst/>
        </p:spPr>
      </p:pic>
    </p:spTree>
    <p:extLst>
      <p:ext uri="{BB962C8B-B14F-4D97-AF65-F5344CB8AC3E}">
        <p14:creationId xmlns:p14="http://schemas.microsoft.com/office/powerpoint/2010/main" val="210887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1000"/>
                                        <p:tgtEl>
                                          <p:spTgt spid="61"/>
                                        </p:tgtEl>
                                      </p:cBhvr>
                                    </p:animEffect>
                                    <p:anim calcmode="lin" valueType="num">
                                      <p:cBhvr>
                                        <p:cTn id="59" dur="1000" fill="hold"/>
                                        <p:tgtEl>
                                          <p:spTgt spid="61"/>
                                        </p:tgtEl>
                                        <p:attrNameLst>
                                          <p:attrName>ppt_x</p:attrName>
                                        </p:attrNameLst>
                                      </p:cBhvr>
                                      <p:tavLst>
                                        <p:tav tm="0">
                                          <p:val>
                                            <p:strVal val="#ppt_x"/>
                                          </p:val>
                                        </p:tav>
                                        <p:tav tm="100000">
                                          <p:val>
                                            <p:strVal val="#ppt_x"/>
                                          </p:val>
                                        </p:tav>
                                      </p:tavLst>
                                    </p:anim>
                                    <p:anim calcmode="lin" valueType="num">
                                      <p:cBhvr>
                                        <p:cTn id="6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1000"/>
                                        <p:tgtEl>
                                          <p:spTgt spid="44"/>
                                        </p:tgtEl>
                                      </p:cBhvr>
                                    </p:animEffect>
                                    <p:anim calcmode="lin" valueType="num">
                                      <p:cBhvr>
                                        <p:cTn id="76" dur="1000" fill="hold"/>
                                        <p:tgtEl>
                                          <p:spTgt spid="44"/>
                                        </p:tgtEl>
                                        <p:attrNameLst>
                                          <p:attrName>ppt_x</p:attrName>
                                        </p:attrNameLst>
                                      </p:cBhvr>
                                      <p:tavLst>
                                        <p:tav tm="0">
                                          <p:val>
                                            <p:strVal val="#ppt_x"/>
                                          </p:val>
                                        </p:tav>
                                        <p:tav tm="100000">
                                          <p:val>
                                            <p:strVal val="#ppt_x"/>
                                          </p:val>
                                        </p:tav>
                                      </p:tavLst>
                                    </p:anim>
                                    <p:anim calcmode="lin" valueType="num">
                                      <p:cBhvr>
                                        <p:cTn id="77" dur="1000" fill="hold"/>
                                        <p:tgtEl>
                                          <p:spTgt spid="4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48" grpId="0" animBg="1"/>
      <p:bldP spid="35" grpId="0" animBg="1"/>
      <p:bldP spid="39"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3DF8B9-CE38-4D36-85E8-BD2163DD577D}"/>
              </a:ext>
            </a:extLst>
          </p:cNvPr>
          <p:cNvSpPr txBox="1"/>
          <p:nvPr/>
        </p:nvSpPr>
        <p:spPr>
          <a:xfrm>
            <a:off x="2194512" y="1581322"/>
            <a:ext cx="7802976" cy="461665"/>
          </a:xfrm>
          <a:prstGeom prst="rect">
            <a:avLst/>
          </a:prstGeom>
          <a:noFill/>
        </p:spPr>
        <p:txBody>
          <a:bodyPr wrap="square" rtlCol="0">
            <a:spAutoFit/>
          </a:bodyPr>
          <a:lstStyle>
            <a:defPPr>
              <a:defRPr lang="fr-FR"/>
            </a:defPPr>
            <a:lvl1pPr algn="ctr">
              <a:defRPr sz="2400">
                <a:latin typeface="KyivType Sans Medium2"/>
              </a:defRPr>
            </a:lvl1pPr>
          </a:lstStyle>
          <a:p>
            <a:r>
              <a:rPr lang="fr-FR" dirty="0">
                <a:latin typeface="Kyiv*Type Sans Regular"/>
              </a:rPr>
              <a:t>Anti-poches </a:t>
            </a:r>
            <a:r>
              <a:rPr lang="fr-FR" dirty="0" err="1">
                <a:latin typeface="Kyiv*Type Sans Regular"/>
              </a:rPr>
              <a:t>anti-cernes</a:t>
            </a:r>
            <a:endParaRPr lang="fr-FR" dirty="0">
              <a:latin typeface="Kyiv*Type Sans Regular"/>
            </a:endParaRPr>
          </a:p>
        </p:txBody>
      </p:sp>
      <p:sp>
        <p:nvSpPr>
          <p:cNvPr id="18" name="ZoneTexte 17"/>
          <p:cNvSpPr txBox="1"/>
          <p:nvPr/>
        </p:nvSpPr>
        <p:spPr>
          <a:xfrm>
            <a:off x="295090" y="6163086"/>
            <a:ext cx="1859223" cy="276999"/>
          </a:xfrm>
          <a:prstGeom prst="rect">
            <a:avLst/>
          </a:prstGeom>
          <a:noFill/>
        </p:spPr>
        <p:txBody>
          <a:bodyPr wrap="square" rtlCol="0">
            <a:spAutoFit/>
          </a:bodyPr>
          <a:lstStyle>
            <a:defPPr>
              <a:defRPr lang="fr-FR"/>
            </a:defPPr>
            <a:lvl1pPr algn="ctr">
              <a:defRPr sz="1200">
                <a:solidFill>
                  <a:srgbClr val="565655"/>
                </a:solidFill>
                <a:latin typeface="Roboto Light" panose="02000000000000000000"/>
              </a:defRPr>
            </a:lvl1pPr>
          </a:lstStyle>
          <a:p>
            <a:r>
              <a:rPr lang="fr-FR" dirty="0"/>
              <a:t>V.15 ml</a:t>
            </a:r>
          </a:p>
        </p:txBody>
      </p:sp>
      <p:sp>
        <p:nvSpPr>
          <p:cNvPr id="29" name="Rectangle 28"/>
          <p:cNvSpPr/>
          <p:nvPr/>
        </p:nvSpPr>
        <p:spPr>
          <a:xfrm>
            <a:off x="4361685" y="4408227"/>
            <a:ext cx="1616244" cy="74829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PEPTIDES DE BOURGEONS DE HÊTRE</a:t>
            </a:r>
            <a:endParaRPr lang="fr-FR" sz="1600" dirty="0">
              <a:solidFill>
                <a:prstClr val="white"/>
              </a:solidFill>
              <a:latin typeface="Kyiv*Type Sans Regular"/>
            </a:endParaRPr>
          </a:p>
        </p:txBody>
      </p:sp>
      <p:sp>
        <p:nvSpPr>
          <p:cNvPr id="33" name="Rectangle 32"/>
          <p:cNvSpPr/>
          <p:nvPr/>
        </p:nvSpPr>
        <p:spPr>
          <a:xfrm>
            <a:off x="6095656" y="4420345"/>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ALOE VERA BIO</a:t>
            </a:r>
            <a:endParaRPr lang="fr-FR" sz="1600" dirty="0">
              <a:solidFill>
                <a:prstClr val="white"/>
              </a:solidFill>
              <a:latin typeface="Kyiv*Type Sans Regular"/>
            </a:endParaRPr>
          </a:p>
        </p:txBody>
      </p:sp>
      <p:sp>
        <p:nvSpPr>
          <p:cNvPr id="37" name="Rectangle 36"/>
          <p:cNvSpPr/>
          <p:nvPr/>
        </p:nvSpPr>
        <p:spPr>
          <a:xfrm>
            <a:off x="7829629" y="441677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VITAMINE E</a:t>
            </a:r>
            <a:endParaRPr lang="fr-FR" sz="1600" dirty="0">
              <a:solidFill>
                <a:prstClr val="white"/>
              </a:solidFill>
              <a:latin typeface="Kyiv*Type Sans Regular"/>
            </a:endParaRPr>
          </a:p>
        </p:txBody>
      </p:sp>
      <p:pic>
        <p:nvPicPr>
          <p:cNvPr id="36" name="Image 35"/>
          <p:cNvPicPr>
            <a:picLocks noChangeAspect="1"/>
          </p:cNvPicPr>
          <p:nvPr/>
        </p:nvPicPr>
        <p:blipFill rotWithShape="1">
          <a:blip r:embed="rId3" cstate="print">
            <a:extLst>
              <a:ext uri="{28A0092B-C50C-407E-A947-70E740481C1C}">
                <a14:useLocalDpi xmlns:a14="http://schemas.microsoft.com/office/drawing/2010/main" val="0"/>
              </a:ext>
            </a:extLst>
          </a:blip>
          <a:srcRect l="14394" t="12187" r="14489" b="21290"/>
          <a:stretch/>
        </p:blipFill>
        <p:spPr>
          <a:xfrm>
            <a:off x="2847864" y="5159714"/>
            <a:ext cx="1175941" cy="736352"/>
          </a:xfrm>
          <a:prstGeom prst="ellipse">
            <a:avLst/>
          </a:prstGeom>
          <a:ln>
            <a:noFill/>
          </a:ln>
          <a:effectLst/>
        </p:spPr>
      </p:pic>
      <p:sp>
        <p:nvSpPr>
          <p:cNvPr id="53" name="Rectangle 52"/>
          <p:cNvSpPr/>
          <p:nvPr/>
        </p:nvSpPr>
        <p:spPr>
          <a:xfrm>
            <a:off x="2627712" y="4427459"/>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ROMARIN</a:t>
            </a:r>
            <a:endParaRPr lang="fr-FR" sz="1600" dirty="0">
              <a:solidFill>
                <a:prstClr val="white"/>
              </a:solidFill>
              <a:latin typeface="Kyiv*Type Sans Regular"/>
            </a:endParaRPr>
          </a:p>
        </p:txBody>
      </p:sp>
      <p:sp>
        <p:nvSpPr>
          <p:cNvPr id="55" name="ZoneTexte 54"/>
          <p:cNvSpPr txBox="1"/>
          <p:nvPr/>
        </p:nvSpPr>
        <p:spPr>
          <a:xfrm>
            <a:off x="2717417" y="5935230"/>
            <a:ext cx="1436833" cy="769441"/>
          </a:xfrm>
          <a:prstGeom prst="rect">
            <a:avLst/>
          </a:prstGeom>
          <a:noFill/>
        </p:spPr>
        <p:txBody>
          <a:bodyPr wrap="square" rtlCol="0">
            <a:spAutoFit/>
          </a:bodyPr>
          <a:lstStyle/>
          <a:p>
            <a:pPr algn="ctr"/>
            <a:r>
              <a:rPr lang="fr-FR" sz="1100" dirty="0">
                <a:solidFill>
                  <a:srgbClr val="565655"/>
                </a:solidFill>
                <a:latin typeface="Kyiv*Type Sans Regular"/>
              </a:rPr>
              <a:t>RAFFERMISSANT</a:t>
            </a:r>
          </a:p>
          <a:p>
            <a:pPr algn="ctr"/>
            <a:r>
              <a:rPr lang="fr-FR" sz="1100" dirty="0">
                <a:solidFill>
                  <a:srgbClr val="565655"/>
                </a:solidFill>
                <a:latin typeface="Kyiv*Type Sans Regular"/>
              </a:rPr>
              <a:t>DRAINANT</a:t>
            </a:r>
          </a:p>
          <a:p>
            <a:pPr algn="ctr"/>
            <a:r>
              <a:rPr lang="fr-FR" sz="1100" dirty="0">
                <a:solidFill>
                  <a:srgbClr val="565655"/>
                </a:solidFill>
                <a:latin typeface="Kyiv*Type Sans Regular"/>
              </a:rPr>
              <a:t>TONIFIANT</a:t>
            </a:r>
          </a:p>
          <a:p>
            <a:pPr algn="ctr"/>
            <a:r>
              <a:rPr lang="fr-FR" sz="1100" dirty="0">
                <a:solidFill>
                  <a:srgbClr val="565655"/>
                </a:solidFill>
                <a:latin typeface="Kyiv*Type Sans Regular"/>
              </a:rPr>
              <a:t>DETOXIFIANT</a:t>
            </a:r>
          </a:p>
        </p:txBody>
      </p:sp>
      <p:sp>
        <p:nvSpPr>
          <p:cNvPr id="56" name="ZoneTexte 55"/>
          <p:cNvSpPr txBox="1"/>
          <p:nvPr/>
        </p:nvSpPr>
        <p:spPr>
          <a:xfrm>
            <a:off x="4361686" y="5942719"/>
            <a:ext cx="1616244" cy="600164"/>
          </a:xfrm>
          <a:prstGeom prst="rect">
            <a:avLst/>
          </a:prstGeom>
          <a:noFill/>
        </p:spPr>
        <p:txBody>
          <a:bodyPr wrap="square" rtlCol="0">
            <a:spAutoFit/>
          </a:bodyPr>
          <a:lstStyle/>
          <a:p>
            <a:pPr algn="ctr"/>
            <a:r>
              <a:rPr lang="fr-FR" sz="1100" dirty="0">
                <a:solidFill>
                  <a:srgbClr val="565655"/>
                </a:solidFill>
                <a:latin typeface="Kyiv*Type Sans Regular"/>
              </a:rPr>
              <a:t>RESTRUCTURANTS</a:t>
            </a:r>
          </a:p>
          <a:p>
            <a:pPr algn="ctr"/>
            <a:r>
              <a:rPr lang="fr-FR" sz="1100" dirty="0">
                <a:solidFill>
                  <a:srgbClr val="565655"/>
                </a:solidFill>
                <a:latin typeface="Kyiv*Type Sans Regular"/>
              </a:rPr>
              <a:t>LISSANTS</a:t>
            </a:r>
          </a:p>
          <a:p>
            <a:pPr algn="ctr"/>
            <a:r>
              <a:rPr lang="fr-FR" sz="1100" dirty="0">
                <a:solidFill>
                  <a:srgbClr val="565655"/>
                </a:solidFill>
                <a:latin typeface="Kyiv*Type Sans Regular"/>
              </a:rPr>
              <a:t>REGENERANTS</a:t>
            </a:r>
          </a:p>
        </p:txBody>
      </p:sp>
      <p:sp>
        <p:nvSpPr>
          <p:cNvPr id="61" name="ZoneTexte 60"/>
          <p:cNvSpPr txBox="1"/>
          <p:nvPr/>
        </p:nvSpPr>
        <p:spPr>
          <a:xfrm>
            <a:off x="6095656" y="5935227"/>
            <a:ext cx="1616244" cy="430887"/>
          </a:xfrm>
          <a:prstGeom prst="rect">
            <a:avLst/>
          </a:prstGeom>
          <a:noFill/>
        </p:spPr>
        <p:txBody>
          <a:bodyPr wrap="square" rtlCol="0">
            <a:spAutoFit/>
          </a:bodyPr>
          <a:lstStyle/>
          <a:p>
            <a:pPr algn="ctr"/>
            <a:r>
              <a:rPr lang="fr-FR" sz="1100" dirty="0">
                <a:solidFill>
                  <a:srgbClr val="565655"/>
                </a:solidFill>
                <a:latin typeface="Kyiv*Type Sans Regular"/>
              </a:rPr>
              <a:t>ADOUCISSANT</a:t>
            </a:r>
          </a:p>
          <a:p>
            <a:pPr algn="ctr"/>
            <a:r>
              <a:rPr lang="fr-FR" sz="1100" dirty="0">
                <a:solidFill>
                  <a:srgbClr val="565655"/>
                </a:solidFill>
                <a:latin typeface="Kyiv*Type Sans Regular"/>
              </a:rPr>
              <a:t>HYDRATANT</a:t>
            </a:r>
          </a:p>
        </p:txBody>
      </p:sp>
      <p:sp>
        <p:nvSpPr>
          <p:cNvPr id="62" name="ZoneTexte 61"/>
          <p:cNvSpPr txBox="1"/>
          <p:nvPr/>
        </p:nvSpPr>
        <p:spPr>
          <a:xfrm>
            <a:off x="7829627" y="5913301"/>
            <a:ext cx="1616246" cy="600164"/>
          </a:xfrm>
          <a:prstGeom prst="rect">
            <a:avLst/>
          </a:prstGeom>
          <a:noFill/>
        </p:spPr>
        <p:txBody>
          <a:bodyPr wrap="square" rtlCol="0">
            <a:spAutoFit/>
          </a:bodyPr>
          <a:lstStyle/>
          <a:p>
            <a:pPr algn="ctr"/>
            <a:r>
              <a:rPr lang="fr-FR" sz="1100" dirty="0">
                <a:latin typeface="Kyiv*Type Sans Regular"/>
              </a:rPr>
              <a:t>PROTECTEUR</a:t>
            </a:r>
          </a:p>
          <a:p>
            <a:pPr algn="ctr"/>
            <a:r>
              <a:rPr lang="fr-FR" sz="1100" dirty="0">
                <a:latin typeface="Kyiv*Type Sans Regular"/>
              </a:rPr>
              <a:t>REGENERANT</a:t>
            </a:r>
          </a:p>
          <a:p>
            <a:pPr algn="ctr"/>
            <a:r>
              <a:rPr lang="fr-FR" sz="1100" dirty="0">
                <a:latin typeface="Kyiv*Type Sans Regular"/>
              </a:rPr>
              <a:t>ANTI-OXYDANT</a:t>
            </a:r>
          </a:p>
        </p:txBody>
      </p:sp>
      <p:sp>
        <p:nvSpPr>
          <p:cNvPr id="2" name="Rectangle 1"/>
          <p:cNvSpPr/>
          <p:nvPr/>
        </p:nvSpPr>
        <p:spPr>
          <a:xfrm>
            <a:off x="4137183" y="2768387"/>
            <a:ext cx="4883926" cy="707886"/>
          </a:xfrm>
          <a:prstGeom prst="rect">
            <a:avLst/>
          </a:prstGeom>
        </p:spPr>
        <p:txBody>
          <a:bodyPr wrap="square">
            <a:spAutoFit/>
          </a:bodyPr>
          <a:lstStyle/>
          <a:p>
            <a:pPr algn="just"/>
            <a:r>
              <a:rPr lang="fr-FR" sz="2000" dirty="0">
                <a:solidFill>
                  <a:srgbClr val="3E3E3E"/>
                </a:solidFill>
                <a:latin typeface="Roboto Light" panose="02000000000000000000"/>
              </a:rPr>
              <a:t>On adore son efficacité sur les grains de </a:t>
            </a:r>
            <a:r>
              <a:rPr lang="fr-FR" sz="2000" dirty="0" err="1">
                <a:solidFill>
                  <a:srgbClr val="3E3E3E"/>
                </a:solidFill>
                <a:latin typeface="Roboto Light" panose="02000000000000000000"/>
              </a:rPr>
              <a:t>milium</a:t>
            </a:r>
            <a:r>
              <a:rPr lang="fr-FR" sz="2000" dirty="0">
                <a:solidFill>
                  <a:srgbClr val="3E3E3E"/>
                </a:solidFill>
                <a:latin typeface="Roboto Light" panose="02000000000000000000"/>
              </a:rPr>
              <a:t> et les migraines</a:t>
            </a:r>
            <a:endParaRPr lang="fr-FR" sz="2000" b="0" i="0" dirty="0">
              <a:solidFill>
                <a:srgbClr val="3E3E3E"/>
              </a:solidFill>
              <a:effectLst/>
              <a:latin typeface="Roboto Light" panose="02000000000000000000"/>
            </a:endParaRPr>
          </a:p>
        </p:txBody>
      </p:sp>
      <p:sp>
        <p:nvSpPr>
          <p:cNvPr id="41" name="Rectangle 40"/>
          <p:cNvSpPr/>
          <p:nvPr/>
        </p:nvSpPr>
        <p:spPr>
          <a:xfrm>
            <a:off x="2887660" y="419483"/>
            <a:ext cx="6497859" cy="756727"/>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fr-FR" sz="4400" dirty="0">
                <a:solidFill>
                  <a:srgbClr val="3E3E3E"/>
                </a:solidFill>
                <a:latin typeface="KyivType Sans2" panose="00000500000000000000" pitchFamily="50" charset="0"/>
                <a:ea typeface="+mj-ea"/>
                <a:cs typeface="+mj-cs"/>
              </a:rPr>
              <a:t>PHYTO-CONTOUR</a:t>
            </a:r>
          </a:p>
        </p:txBody>
      </p:sp>
      <p:pic>
        <p:nvPicPr>
          <p:cNvPr id="1026" name="Picture 2" descr="ingredient-peptides-de-bourgeons-de-he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81305">
            <a:off x="4868018" y="4912690"/>
            <a:ext cx="597073" cy="1209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gredient-aloe-vera-bi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73622">
            <a:off x="6220489" y="5153751"/>
            <a:ext cx="1366577" cy="9156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gredient-vitamine-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39213" y="5094239"/>
            <a:ext cx="597073" cy="8190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yto-Contour yon-ka - Poches &amp; Cerne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46" y="2042987"/>
            <a:ext cx="1766279" cy="402953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9381677" y="621508"/>
            <a:ext cx="2904754" cy="2537610"/>
            <a:chOff x="1019165" y="2304210"/>
            <a:chExt cx="2904754" cy="2537610"/>
          </a:xfrm>
        </p:grpSpPr>
        <p:pic>
          <p:nvPicPr>
            <p:cNvPr id="34" name="Imag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8918" y="2304210"/>
              <a:ext cx="1337441" cy="1337441"/>
            </a:xfrm>
            <a:prstGeom prst="rect">
              <a:avLst/>
            </a:prstGeom>
          </p:spPr>
        </p:pic>
        <p:sp>
          <p:nvSpPr>
            <p:cNvPr id="35" name="object 28"/>
            <p:cNvSpPr txBox="1"/>
            <p:nvPr/>
          </p:nvSpPr>
          <p:spPr>
            <a:xfrm>
              <a:off x="1019165" y="3536976"/>
              <a:ext cx="2904754" cy="1304844"/>
            </a:xfrm>
            <a:prstGeom prst="rect">
              <a:avLst/>
            </a:prstGeom>
          </p:spPr>
          <p:txBody>
            <a:bodyPr vert="horz" wrap="square" lIns="0" tIns="194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590" algn="ctr">
                <a:lnSpc>
                  <a:spcPct val="100000"/>
                </a:lnSpc>
                <a:spcBef>
                  <a:spcPts val="1535"/>
                </a:spcBef>
              </a:pPr>
              <a:r>
                <a:rPr sz="3600" b="1" spc="220" dirty="0">
                  <a:solidFill>
                    <a:srgbClr val="E2E0ED"/>
                  </a:solidFill>
                  <a:latin typeface="Roboto Light" panose="02000000000000000000" pitchFamily="2" charset="0"/>
                  <a:ea typeface="Roboto Light" panose="02000000000000000000" pitchFamily="2" charset="0"/>
                  <a:cs typeface="Kyiv*Type Sans Regular"/>
                </a:rPr>
                <a:t>9</a:t>
              </a:r>
              <a:r>
                <a:rPr lang="fr-FR" sz="3600" b="1" spc="220" dirty="0">
                  <a:solidFill>
                    <a:srgbClr val="E2E0ED"/>
                  </a:solidFill>
                  <a:latin typeface="Roboto Light" panose="02000000000000000000" pitchFamily="2" charset="0"/>
                  <a:ea typeface="Roboto Light" panose="02000000000000000000" pitchFamily="2" charset="0"/>
                  <a:cs typeface="Kyiv*Type Sans Regular"/>
                </a:rPr>
                <a:t>2</a:t>
              </a:r>
              <a:r>
                <a:rPr sz="3600" b="1" spc="220" dirty="0">
                  <a:solidFill>
                    <a:srgbClr val="E2E0ED"/>
                  </a:solidFill>
                  <a:latin typeface="Roboto Light" panose="02000000000000000000" pitchFamily="2" charset="0"/>
                  <a:ea typeface="Roboto Light" panose="02000000000000000000" pitchFamily="2" charset="0"/>
                  <a:cs typeface="Kyiv*Type Sans Regular"/>
                </a:rPr>
                <a:t>%</a:t>
              </a:r>
              <a:endParaRPr sz="3600" b="1" dirty="0">
                <a:solidFill>
                  <a:srgbClr val="E2E0ED"/>
                </a:solidFill>
                <a:latin typeface="Roboto Light" panose="02000000000000000000" pitchFamily="2" charset="0"/>
                <a:ea typeface="Roboto Light" panose="02000000000000000000" pitchFamily="2" charset="0"/>
                <a:cs typeface="Kyiv*Type Sans Regular"/>
              </a:endParaRP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d’ingrédients </a:t>
              </a: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d’origine naturelle</a:t>
              </a:r>
              <a:endParaRPr dirty="0">
                <a:solidFill>
                  <a:srgbClr val="3E3E3E"/>
                </a:solidFill>
                <a:latin typeface="Roboto Light" panose="02000000000000000000" pitchFamily="2" charset="0"/>
                <a:ea typeface="Roboto Light" panose="02000000000000000000" pitchFamily="2" charset="0"/>
                <a:cs typeface="Roboto Mono"/>
              </a:endParaRPr>
            </a:p>
          </p:txBody>
        </p:sp>
      </p:grpSp>
      <p:pic>
        <p:nvPicPr>
          <p:cNvPr id="25" name="Image 24">
            <a:extLst>
              <a:ext uri="{FF2B5EF4-FFF2-40B4-BE49-F238E27FC236}">
                <a16:creationId xmlns:a16="http://schemas.microsoft.com/office/drawing/2014/main" id="{20FF6F9A-C945-499E-9822-FE144279FAD3}"/>
              </a:ext>
            </a:extLst>
          </p:cNvPr>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backgroundRemoval t="1434" b="96774" l="1111" r="98519">
                        <a14:foregroundMark x1="62963" y1="32616" x2="56296" y2="48387"/>
                      </a14:backgroundRemoval>
                    </a14:imgEffect>
                  </a14:imgLayer>
                </a14:imgProps>
              </a:ext>
            </a:extLst>
          </a:blip>
          <a:stretch>
            <a:fillRect/>
          </a:stretch>
        </p:blipFill>
        <p:spPr>
          <a:xfrm>
            <a:off x="2468687" y="2333640"/>
            <a:ext cx="1668496" cy="1724113"/>
          </a:xfrm>
          <a:prstGeom prst="rect">
            <a:avLst/>
          </a:prstGeom>
        </p:spPr>
      </p:pic>
    </p:spTree>
    <p:extLst>
      <p:ext uri="{BB962C8B-B14F-4D97-AF65-F5344CB8AC3E}">
        <p14:creationId xmlns:p14="http://schemas.microsoft.com/office/powerpoint/2010/main" val="133528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1000" fill="hold"/>
                                        <p:tgtEl>
                                          <p:spTgt spid="102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fade">
                                      <p:cBhvr>
                                        <p:cTn id="57" dur="1000"/>
                                        <p:tgtEl>
                                          <p:spTgt spid="1028"/>
                                        </p:tgtEl>
                                      </p:cBhvr>
                                    </p:animEffect>
                                    <p:anim calcmode="lin" valueType="num">
                                      <p:cBhvr>
                                        <p:cTn id="58" dur="1000" fill="hold"/>
                                        <p:tgtEl>
                                          <p:spTgt spid="1028"/>
                                        </p:tgtEl>
                                        <p:attrNameLst>
                                          <p:attrName>ppt_x</p:attrName>
                                        </p:attrNameLst>
                                      </p:cBhvr>
                                      <p:tavLst>
                                        <p:tav tm="0">
                                          <p:val>
                                            <p:strVal val="#ppt_x"/>
                                          </p:val>
                                        </p:tav>
                                        <p:tav tm="100000">
                                          <p:val>
                                            <p:strVal val="#ppt_x"/>
                                          </p:val>
                                        </p:tav>
                                      </p:tavLst>
                                    </p:anim>
                                    <p:anim calcmode="lin" valueType="num">
                                      <p:cBhvr>
                                        <p:cTn id="59" dur="1000" fill="hold"/>
                                        <p:tgtEl>
                                          <p:spTgt spid="10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30"/>
                                        </p:tgtEl>
                                        <p:attrNameLst>
                                          <p:attrName>style.visibility</p:attrName>
                                        </p:attrNameLst>
                                      </p:cBhvr>
                                      <p:to>
                                        <p:strVal val="visible"/>
                                      </p:to>
                                    </p:set>
                                    <p:animEffect transition="in" filter="fade">
                                      <p:cBhvr>
                                        <p:cTn id="62" dur="1000"/>
                                        <p:tgtEl>
                                          <p:spTgt spid="1030"/>
                                        </p:tgtEl>
                                      </p:cBhvr>
                                    </p:animEffect>
                                    <p:anim calcmode="lin" valueType="num">
                                      <p:cBhvr>
                                        <p:cTn id="63" dur="1000" fill="hold"/>
                                        <p:tgtEl>
                                          <p:spTgt spid="1030"/>
                                        </p:tgtEl>
                                        <p:attrNameLst>
                                          <p:attrName>ppt_x</p:attrName>
                                        </p:attrNameLst>
                                      </p:cBhvr>
                                      <p:tavLst>
                                        <p:tav tm="0">
                                          <p:val>
                                            <p:strVal val="#ppt_x"/>
                                          </p:val>
                                        </p:tav>
                                        <p:tav tm="100000">
                                          <p:val>
                                            <p:strVal val="#ppt_x"/>
                                          </p:val>
                                        </p:tav>
                                      </p:tavLst>
                                    </p:anim>
                                    <p:anim calcmode="lin" valueType="num">
                                      <p:cBhvr>
                                        <p:cTn id="64" dur="1000" fill="hold"/>
                                        <p:tgtEl>
                                          <p:spTgt spid="1030"/>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Effect transition="in" filter="fade">
                                      <p:cBhvr>
                                        <p:cTn id="69" dur="500"/>
                                        <p:tgtEl>
                                          <p:spTgt spid="2"/>
                                        </p:tgtEl>
                                      </p:cBhvr>
                                    </p:animEffect>
                                  </p:childTnLst>
                                </p:cTn>
                              </p:par>
                              <p:par>
                                <p:cTn id="70" presetID="53" presetClass="entr" presetSubtype="16"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53" grpId="0" animBg="1"/>
      <p:bldP spid="55" grpId="0"/>
      <p:bldP spid="56" grpId="0"/>
      <p:bldP spid="61" grpId="0"/>
      <p:bldP spid="62" grpId="0"/>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5728</Words>
  <Application>Microsoft Office PowerPoint</Application>
  <PresentationFormat>Grand écran</PresentationFormat>
  <Paragraphs>573</Paragraphs>
  <Slides>24</Slides>
  <Notes>20</Notes>
  <HiddenSlides>6</HiddenSlides>
  <MMClips>0</MMClips>
  <ScaleCrop>false</ScaleCrop>
  <HeadingPairs>
    <vt:vector size="8" baseType="variant">
      <vt:variant>
        <vt:lpstr>Polices utilisées</vt:lpstr>
      </vt:variant>
      <vt:variant>
        <vt:i4>13</vt:i4>
      </vt: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39" baseType="lpstr">
      <vt:lpstr>Arial</vt:lpstr>
      <vt:lpstr>Calibri</vt:lpstr>
      <vt:lpstr>Calibri Light</vt:lpstr>
      <vt:lpstr>Century Gothic</vt:lpstr>
      <vt:lpstr>Kyiv*Type Sans Regular</vt:lpstr>
      <vt:lpstr>KyivType Sans Medium2</vt:lpstr>
      <vt:lpstr>KyivType Sans2</vt:lpstr>
      <vt:lpstr>Midnight Signature</vt:lpstr>
      <vt:lpstr>Roboto</vt:lpstr>
      <vt:lpstr>Roboto Condensed Light</vt:lpstr>
      <vt:lpstr>Roboto Light</vt:lpstr>
      <vt:lpstr>Sofia Pro</vt:lpstr>
      <vt:lpstr>Söhne</vt:lpstr>
      <vt:lpstr>Thème Office</vt:lpstr>
      <vt:lpstr>Bitmap Image</vt:lpstr>
      <vt:lpstr>Présentation PowerPoint</vt:lpstr>
      <vt:lpstr>Présentation PowerPoint</vt:lpstr>
      <vt:lpstr>Yeux et lèvres tips et techniques</vt:lpstr>
      <vt:lpstr>Présentation PowerPoint</vt:lpstr>
      <vt:lpstr>Les spécificités du  contour de l'oeil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BASSON Sophie</dc:creator>
  <cp:lastModifiedBy>Sophie BASSON</cp:lastModifiedBy>
  <cp:revision>19</cp:revision>
  <dcterms:created xsi:type="dcterms:W3CDTF">2024-03-05T08:13:25Z</dcterms:created>
  <dcterms:modified xsi:type="dcterms:W3CDTF">2024-05-02T08:53:50Z</dcterms:modified>
</cp:coreProperties>
</file>