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62" r:id="rId4"/>
    <p:sldId id="261" r:id="rId5"/>
    <p:sldId id="266" r:id="rId6"/>
    <p:sldId id="278" r:id="rId7"/>
    <p:sldId id="263" r:id="rId8"/>
    <p:sldId id="284" r:id="rId9"/>
    <p:sldId id="279" r:id="rId10"/>
    <p:sldId id="280" r:id="rId11"/>
    <p:sldId id="264" r:id="rId12"/>
    <p:sldId id="267" r:id="rId13"/>
    <p:sldId id="268" r:id="rId14"/>
    <p:sldId id="269" r:id="rId15"/>
    <p:sldId id="270" r:id="rId16"/>
    <p:sldId id="275" r:id="rId17"/>
    <p:sldId id="271" r:id="rId18"/>
    <p:sldId id="272" r:id="rId19"/>
    <p:sldId id="274" r:id="rId20"/>
    <p:sldId id="276" r:id="rId21"/>
    <p:sldId id="285" r:id="rId22"/>
    <p:sldId id="286" r:id="rId23"/>
    <p:sldId id="265" r:id="rId24"/>
    <p:sldId id="281" r:id="rId25"/>
    <p:sldId id="273" r:id="rId26"/>
    <p:sldId id="277" r:id="rId27"/>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EBEBEB"/>
    <a:srgbClr val="DCD7FA"/>
    <a:srgbClr val="EBE6F2"/>
    <a:srgbClr val="E5E5E5"/>
    <a:srgbClr val="FCFCFE"/>
    <a:srgbClr val="EDEAFC"/>
    <a:srgbClr val="3E3E3E"/>
    <a:srgbClr val="DED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6247" autoAdjust="0"/>
  </p:normalViewPr>
  <p:slideViewPr>
    <p:cSldViewPr>
      <p:cViewPr varScale="1">
        <p:scale>
          <a:sx n="107" d="100"/>
          <a:sy n="107" d="100"/>
        </p:scale>
        <p:origin x="858"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CF6F41A-92D6-44D0-BC75-4679822D80FB}" type="datetimeFigureOut">
              <a:rPr lang="fr-FR" smtClean="0"/>
              <a:t>30/09/2024</a:t>
            </a:fld>
            <a:endParaRPr lang="fr-FR"/>
          </a:p>
        </p:txBody>
      </p:sp>
      <p:sp>
        <p:nvSpPr>
          <p:cNvPr id="4" name="Espace réservé de l'image des diapositives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13E266C-CBB2-4043-A70F-A5EECFE86B0F}" type="slidenum">
              <a:rPr lang="fr-FR" smtClean="0"/>
              <a:t>‹N°›</a:t>
            </a:fld>
            <a:endParaRPr lang="fr-FR"/>
          </a:p>
        </p:txBody>
      </p:sp>
    </p:spTree>
    <p:extLst>
      <p:ext uri="{BB962C8B-B14F-4D97-AF65-F5344CB8AC3E}">
        <p14:creationId xmlns:p14="http://schemas.microsoft.com/office/powerpoint/2010/main" val="433533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easonly.fr/products/duo-double-nettoyag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fsa.europa.eu/sites/default/files/assets/UL_Summary_table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85800"/>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0" lvl="0" indent="0">
              <a:buFont typeface="+mj-lt"/>
              <a:buNone/>
            </a:pPr>
            <a:r>
              <a:rPr lang="fr-FR" sz="1800" b="1" dirty="0">
                <a:effectLst/>
                <a:latin typeface="Aptos" panose="020B0004020202020204" pitchFamily="34" charset="0"/>
                <a:ea typeface="Times New Roman" panose="02020603050405020304" pitchFamily="18" charset="0"/>
                <a:cs typeface="Aptos" panose="020B0004020202020204" pitchFamily="34" charset="0"/>
              </a:rPr>
              <a:t>1) Comprendre la pollution environnementale</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Font typeface="Arial" panose="020B06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Définition (types de polluants, sources de pollution)</a:t>
            </a:r>
            <a:endParaRPr lang="fr-FR" sz="18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285750" lvl="0" indent="-285750" algn="l">
              <a:buFont typeface="Arial" panose="020B0604020202020204" pitchFamily="34" charset="0"/>
              <a:buChar char="•"/>
            </a:pPr>
            <a:r>
              <a:rPr lang="en-US" sz="1800" dirty="0">
                <a:solidFill>
                  <a:srgbClr val="3E3E3E"/>
                </a:solidFill>
                <a:effectLst/>
                <a:latin typeface="KyivType Sans2" pitchFamily="2" charset="77"/>
              </a:rPr>
              <a:t>Impact de la pollution de </a:t>
            </a:r>
            <a:r>
              <a:rPr lang="en-US" sz="1800" dirty="0" err="1">
                <a:solidFill>
                  <a:srgbClr val="3E3E3E"/>
                </a:solidFill>
                <a:effectLst/>
                <a:latin typeface="KyivType Sans2" pitchFamily="2" charset="77"/>
              </a:rPr>
              <a:t>l’air</a:t>
            </a:r>
            <a:r>
              <a:rPr lang="en-US" sz="1800" dirty="0">
                <a:solidFill>
                  <a:srgbClr val="3E3E3E"/>
                </a:solidFill>
                <a:effectLst/>
                <a:latin typeface="KyivType Sans2" pitchFamily="2" charset="77"/>
              </a:rPr>
              <a:t> sur la </a:t>
            </a:r>
            <a:r>
              <a:rPr lang="en-US" sz="1800" dirty="0" err="1">
                <a:solidFill>
                  <a:srgbClr val="3E3E3E"/>
                </a:solidFill>
                <a:effectLst/>
                <a:latin typeface="KyivType Sans2" pitchFamily="2" charset="77"/>
              </a:rPr>
              <a:t>santé</a:t>
            </a:r>
            <a:r>
              <a:rPr lang="en-US" sz="1800" dirty="0">
                <a:solidFill>
                  <a:srgbClr val="3E3E3E"/>
                </a:solidFill>
                <a:effectLst/>
                <a:latin typeface="KyivType Sans2" pitchFamily="2" charset="77"/>
              </a:rPr>
              <a:t> </a:t>
            </a:r>
            <a:r>
              <a:rPr lang="en-US" sz="1800" dirty="0" err="1">
                <a:solidFill>
                  <a:srgbClr val="3E3E3E"/>
                </a:solidFill>
                <a:effectLst/>
                <a:latin typeface="KyivType Sans2" pitchFamily="2" charset="77"/>
              </a:rPr>
              <a:t>en</a:t>
            </a:r>
            <a:r>
              <a:rPr lang="en-US" sz="1800" dirty="0">
                <a:solidFill>
                  <a:srgbClr val="3E3E3E"/>
                </a:solidFill>
                <a:effectLst/>
                <a:latin typeface="KyivType Sans2" pitchFamily="2" charset="77"/>
              </a:rPr>
              <a:t> general</a:t>
            </a:r>
          </a:p>
          <a:p>
            <a:pPr marL="285750" lvl="0" indent="-285750" algn="l">
              <a:buFont typeface="Arial" panose="020B0604020202020204" pitchFamily="34" charset="0"/>
              <a:buChar char="•"/>
            </a:pPr>
            <a:r>
              <a:rPr lang="en-US" sz="1800" dirty="0">
                <a:solidFill>
                  <a:srgbClr val="3E3E3E"/>
                </a:solidFill>
                <a:effectLst/>
                <a:latin typeface="KyivType Sans2" pitchFamily="2" charset="77"/>
              </a:rPr>
              <a:t>Impact de la pollution de </a:t>
            </a:r>
            <a:r>
              <a:rPr lang="en-US" sz="1800" dirty="0" err="1">
                <a:solidFill>
                  <a:srgbClr val="3E3E3E"/>
                </a:solidFill>
                <a:effectLst/>
                <a:latin typeface="KyivType Sans2" pitchFamily="2" charset="77"/>
              </a:rPr>
              <a:t>l’air</a:t>
            </a:r>
            <a:r>
              <a:rPr lang="en-US" sz="1800" dirty="0">
                <a:solidFill>
                  <a:srgbClr val="3E3E3E"/>
                </a:solidFill>
                <a:effectLst/>
                <a:latin typeface="KyivType Sans2" pitchFamily="2" charset="77"/>
              </a:rPr>
              <a:t> sur </a:t>
            </a:r>
            <a:r>
              <a:rPr lang="en-US" sz="1800" dirty="0" err="1">
                <a:solidFill>
                  <a:srgbClr val="3E3E3E"/>
                </a:solidFill>
                <a:effectLst/>
                <a:latin typeface="KyivType Sans2" pitchFamily="2" charset="77"/>
              </a:rPr>
              <a:t>l’environnement</a:t>
            </a:r>
            <a:endParaRPr lang="en-US" sz="1800" dirty="0">
              <a:solidFill>
                <a:srgbClr val="3E3E3E"/>
              </a:solidFill>
              <a:effectLst/>
              <a:latin typeface="KyivType Sans2" pitchFamily="2" charset="77"/>
            </a:endParaRPr>
          </a:p>
          <a:p>
            <a:pPr marL="342900" lvl="0" indent="-342900">
              <a:buFont typeface="Aptos" panose="020B0004020202020204" pitchFamily="34" charset="0"/>
              <a:buChar char="-"/>
            </a:pPr>
            <a:endParaRPr lang="en-US" sz="1800" dirty="0">
              <a:solidFill>
                <a:srgbClr val="3E3E3E"/>
              </a:solidFill>
              <a:effectLst/>
              <a:latin typeface="KyivType Sans2" pitchFamily="2" charset="77"/>
            </a:endParaRPr>
          </a:p>
          <a:p>
            <a:pPr marL="0" lvl="0" indent="0">
              <a:buFont typeface="Aptos" panose="020B0004020202020204" pitchFamily="34" charset="0"/>
              <a:buNone/>
            </a:pPr>
            <a:r>
              <a:rPr lang="fr-FR" sz="1800" b="1" dirty="0">
                <a:effectLst/>
                <a:latin typeface="Aptos" panose="020B0004020202020204" pitchFamily="34" charset="0"/>
                <a:ea typeface="Aptos" panose="020B0004020202020204" pitchFamily="34" charset="0"/>
                <a:cs typeface="Times New Roman" panose="02020603050405020304" pitchFamily="18" charset="0"/>
              </a:rPr>
              <a:t>2) Pollution domestique</a:t>
            </a:r>
          </a:p>
          <a:p>
            <a:pPr marL="0" lvl="0" indent="0">
              <a:buFont typeface="Aptos" panose="020B0004020202020204" pitchFamily="34" charset="0"/>
              <a:buNone/>
            </a:pPr>
            <a:endParaRPr lang="fr-FR" sz="1800" b="1" dirty="0">
              <a:effectLst/>
              <a:latin typeface="Aptos" panose="020B0004020202020204" pitchFamily="34" charset="0"/>
              <a:ea typeface="Aptos" panose="020B0004020202020204" pitchFamily="34" charset="0"/>
              <a:cs typeface="Times New Roman" panose="02020603050405020304" pitchFamily="18" charset="0"/>
            </a:endParaRPr>
          </a:p>
          <a:p>
            <a:pPr marL="0" lvl="0" indent="0">
              <a:buFont typeface="Aptos" panose="020B0004020202020204" pitchFamily="34" charset="0"/>
              <a:buNone/>
            </a:pPr>
            <a:r>
              <a:rPr lang="fr-FR" sz="1800" b="1" dirty="0">
                <a:effectLst/>
                <a:latin typeface="Aptos" panose="020B0004020202020204" pitchFamily="34" charset="0"/>
                <a:ea typeface="Aptos" panose="020B0004020202020204" pitchFamily="34" charset="0"/>
                <a:cs typeface="Times New Roman" panose="02020603050405020304" pitchFamily="18" charset="0"/>
              </a:rPr>
              <a:t>3) La pollution et la peau</a:t>
            </a:r>
          </a:p>
          <a:p>
            <a:pPr marL="285750" lvl="0" indent="-285750">
              <a:buFont typeface="Arial" panose="020B0604020202020204" pitchFamily="34" charset="0"/>
              <a:buChar char="•"/>
            </a:pPr>
            <a:r>
              <a:rPr lang="fr-FR" sz="1800" b="0" dirty="0">
                <a:effectLst/>
                <a:latin typeface="Aptos" panose="020B0004020202020204" pitchFamily="34" charset="0"/>
                <a:ea typeface="Aptos" panose="020B0004020202020204" pitchFamily="34" charset="0"/>
                <a:cs typeface="Times New Roman" panose="02020603050405020304" pitchFamily="18" charset="0"/>
              </a:rPr>
              <a:t>Quels sont les impacts de la pollution de l’air sur la peau</a:t>
            </a:r>
            <a:endParaRPr lang="fr-FR" sz="1800" b="0"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Font typeface="Arial" panose="020B0604020202020204" pitchFamily="34" charset="0"/>
              <a:buChar char="•"/>
            </a:pPr>
            <a:r>
              <a:rPr lang="fr-FR" sz="1800" b="0" dirty="0">
                <a:effectLst/>
                <a:latin typeface="Aptos" panose="020B0004020202020204" pitchFamily="34" charset="0"/>
                <a:ea typeface="Times New Roman" panose="02020603050405020304" pitchFamily="18" charset="0"/>
                <a:cs typeface="Times New Roman" panose="02020603050405020304" pitchFamily="18" charset="0"/>
              </a:rPr>
              <a:t>Mécanisme de défense sur la peau</a:t>
            </a:r>
            <a:endParaRPr lang="fr-FR" sz="1800" b="0" dirty="0">
              <a:effectLst/>
              <a:latin typeface="Aptos" panose="020B0004020202020204" pitchFamily="34" charset="0"/>
              <a:ea typeface="Aptos" panose="020B0004020202020204" pitchFamily="34" charset="0"/>
              <a:cs typeface="Times New Roman" panose="02020603050405020304" pitchFamily="18" charset="0"/>
            </a:endParaRPr>
          </a:p>
          <a:p>
            <a:pPr marL="685800"/>
            <a:r>
              <a:rPr lang="fr-FR" sz="1800" dirty="0">
                <a:effectLst/>
                <a:latin typeface="Aptos" panose="020B0004020202020204" pitchFamily="34" charset="0"/>
                <a:ea typeface="Aptos" panose="020B0004020202020204" pitchFamily="34" charset="0"/>
                <a:cs typeface="Aptos" panose="020B0004020202020204" pitchFamily="34" charset="0"/>
              </a:rPr>
              <a:t> </a:t>
            </a:r>
          </a:p>
          <a:p>
            <a:pPr marL="0" lvl="0" indent="0">
              <a:buFont typeface="+mj-lt"/>
              <a:buNone/>
            </a:pPr>
            <a:r>
              <a:rPr lang="fr-FR" sz="1800" b="1" dirty="0">
                <a:effectLst/>
                <a:latin typeface="Aptos" panose="020B0004020202020204" pitchFamily="34" charset="0"/>
                <a:ea typeface="Times New Roman" panose="02020603050405020304" pitchFamily="18" charset="0"/>
                <a:cs typeface="Aptos" panose="020B0004020202020204" pitchFamily="34" charset="0"/>
              </a:rPr>
              <a:t>4) Réponse </a:t>
            </a:r>
            <a:r>
              <a:rPr lang="fr-FR" sz="1800" b="1" dirty="0" err="1">
                <a:effectLst/>
                <a:latin typeface="Aptos" panose="020B0004020202020204" pitchFamily="34" charset="0"/>
                <a:ea typeface="Times New Roman" panose="02020603050405020304" pitchFamily="18" charset="0"/>
                <a:cs typeface="Aptos" panose="020B0004020202020204" pitchFamily="34" charset="0"/>
              </a:rPr>
              <a:t>Yon-Ka</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Crème Vital </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Def</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focus actifs </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Myrthe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peptide de moringa</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Brume Vital Def focus </a:t>
            </a:r>
            <a:r>
              <a:rPr lang="en-US" sz="1800" dirty="0" err="1">
                <a:effectLst/>
                <a:latin typeface="Aptos" panose="020B0004020202020204" pitchFamily="34" charset="0"/>
                <a:ea typeface="Times New Roman" panose="02020603050405020304" pitchFamily="18" charset="0"/>
                <a:cs typeface="Times New Roman" panose="02020603050405020304" pitchFamily="18" charset="0"/>
              </a:rPr>
              <a:t>actifs</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800" dirty="0" err="1">
                <a:effectLst/>
                <a:latin typeface="Aptos" panose="020B0004020202020204" pitchFamily="34" charset="0"/>
                <a:ea typeface="Times New Roman" panose="02020603050405020304" pitchFamily="18" charset="0"/>
                <a:cs typeface="Times New Roman" panose="02020603050405020304" pitchFamily="18" charset="0"/>
              </a:rPr>
              <a:t>Biosaccharide</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 polyphenols</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pPr marL="685800"/>
            <a:r>
              <a:rPr lang="en-US" sz="1800" dirty="0">
                <a:effectLst/>
                <a:latin typeface="Aptos" panose="020B0004020202020204" pitchFamily="34" charset="0"/>
                <a:ea typeface="Aptos" panose="020B0004020202020204" pitchFamily="34" charset="0"/>
                <a:cs typeface="Aptos" panose="020B0004020202020204" pitchFamily="34" charset="0"/>
              </a:rPr>
              <a:t> </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0" lvl="0" indent="0">
              <a:buFont typeface="+mj-lt"/>
              <a:buNone/>
            </a:pPr>
            <a:r>
              <a:rPr lang="en-US" sz="1800" b="1" dirty="0">
                <a:effectLst/>
                <a:latin typeface="Aptos" panose="020B0004020202020204" pitchFamily="34" charset="0"/>
                <a:ea typeface="Times New Roman" panose="02020603050405020304" pitchFamily="18" charset="0"/>
                <a:cs typeface="Aptos" panose="020B0004020202020204" pitchFamily="34" charset="0"/>
              </a:rPr>
              <a:t>5) </a:t>
            </a:r>
            <a:r>
              <a:rPr lang="en-US" sz="1800" b="1" dirty="0" err="1">
                <a:effectLst/>
                <a:latin typeface="Aptos" panose="020B0004020202020204" pitchFamily="34" charset="0"/>
                <a:ea typeface="Times New Roman" panose="02020603050405020304" pitchFamily="18" charset="0"/>
                <a:cs typeface="Aptos" panose="020B0004020202020204" pitchFamily="34" charset="0"/>
              </a:rPr>
              <a:t>Astuces</a:t>
            </a:r>
            <a:r>
              <a:rPr lang="en-US" sz="1800" b="1" dirty="0">
                <a:effectLst/>
                <a:latin typeface="Aptos" panose="020B0004020202020204" pitchFamily="34" charset="0"/>
                <a:ea typeface="Times New Roman" panose="02020603050405020304" pitchFamily="18" charset="0"/>
                <a:cs typeface="Aptos" panose="020B0004020202020204" pitchFamily="34" charset="0"/>
              </a:rPr>
              <a:t> </a:t>
            </a:r>
            <a:r>
              <a:rPr lang="en-US" sz="1800" b="1" dirty="0" err="1">
                <a:effectLst/>
                <a:latin typeface="Aptos" panose="020B0004020202020204" pitchFamily="34" charset="0"/>
                <a:ea typeface="Times New Roman" panose="02020603050405020304" pitchFamily="18" charset="0"/>
                <a:cs typeface="Aptos" panose="020B0004020202020204" pitchFamily="34" charset="0"/>
              </a:rPr>
              <a:t>beauté</a:t>
            </a:r>
            <a:r>
              <a:rPr lang="en-US" sz="1800" b="1" dirty="0">
                <a:effectLst/>
                <a:latin typeface="Aptos" panose="020B0004020202020204" pitchFamily="34" charset="0"/>
                <a:ea typeface="Times New Roman" panose="02020603050405020304" pitchFamily="18" charset="0"/>
                <a:cs typeface="Aptos" panose="020B0004020202020204" pitchFamily="34" charset="0"/>
              </a:rPr>
              <a:t> / bien </a:t>
            </a:r>
            <a:r>
              <a:rPr lang="en-US" sz="1800" b="1" dirty="0" err="1">
                <a:effectLst/>
                <a:latin typeface="Aptos" panose="020B0004020202020204" pitchFamily="34" charset="0"/>
                <a:ea typeface="Times New Roman" panose="02020603050405020304" pitchFamily="18" charset="0"/>
                <a:cs typeface="Aptos" panose="020B0004020202020204" pitchFamily="34" charset="0"/>
              </a:rPr>
              <a:t>être</a:t>
            </a:r>
            <a:endParaRPr lang="fr-FR" sz="1800" dirty="0">
              <a:effectLst/>
              <a:latin typeface="Aptos" panose="020B0004020202020204" pitchFamily="34" charset="0"/>
              <a:ea typeface="Aptos" panose="020B0004020202020204" pitchFamily="34" charset="0"/>
              <a:cs typeface="Aptos" panose="020B00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a:t>
            </a:fld>
            <a:endParaRPr lang="fr-FR"/>
          </a:p>
        </p:txBody>
      </p:sp>
    </p:spTree>
    <p:extLst>
      <p:ext uri="{BB962C8B-B14F-4D97-AF65-F5344CB8AC3E}">
        <p14:creationId xmlns:p14="http://schemas.microsoft.com/office/powerpoint/2010/main" val="1865773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5. Antioxydants</a:t>
            </a:r>
          </a:p>
          <a:p>
            <a:r>
              <a:rPr lang="fr-FR" b="1" dirty="0"/>
              <a:t>Défense Antioxydante</a:t>
            </a:r>
            <a:r>
              <a:rPr lang="fr-FR" dirty="0"/>
              <a:t> :</a:t>
            </a:r>
          </a:p>
          <a:p>
            <a:pPr>
              <a:buFont typeface="Arial" panose="020B0604020202020204" pitchFamily="34" charset="0"/>
              <a:buChar char="•"/>
            </a:pPr>
            <a:r>
              <a:rPr lang="fr-FR" b="1" dirty="0"/>
              <a:t>Antioxydants Endogènes</a:t>
            </a:r>
            <a:r>
              <a:rPr lang="fr-FR" dirty="0"/>
              <a:t> : La peau produit des antioxydants naturels comme la superoxyde dismutase (SOD), la catalase et la glutathion peroxydase (protéine présente dans le cytoplasme de toutes les cellules du corps), qui neutralisent les radicaux libres générés par les polluants.</a:t>
            </a:r>
          </a:p>
          <a:p>
            <a:pPr>
              <a:buFont typeface="Arial" panose="020B0604020202020204" pitchFamily="34" charset="0"/>
              <a:buChar char="•"/>
            </a:pPr>
            <a:r>
              <a:rPr lang="fr-FR" b="1" dirty="0"/>
              <a:t>Vitamine E et C</a:t>
            </a:r>
            <a:r>
              <a:rPr lang="fr-FR" dirty="0"/>
              <a:t> : Les antioxydants comme les vitamines E et C, présentes dans l’alimentation, aident à protéger les cellules cutanées contre l'oxydation.</a:t>
            </a:r>
          </a:p>
          <a:p>
            <a:endParaRPr lang="fr-FR" dirty="0"/>
          </a:p>
          <a:p>
            <a:r>
              <a:rPr lang="fr-FR" b="1" dirty="0"/>
              <a:t>6. Réparation de l'ADN</a:t>
            </a:r>
          </a:p>
          <a:p>
            <a:r>
              <a:rPr lang="fr-FR" b="1" dirty="0"/>
              <a:t>Mécanismes de Réparation</a:t>
            </a:r>
            <a:r>
              <a:rPr lang="fr-FR" dirty="0"/>
              <a:t> :</a:t>
            </a:r>
          </a:p>
          <a:p>
            <a:pPr>
              <a:buFont typeface="Arial" panose="020B0604020202020204" pitchFamily="34" charset="0"/>
              <a:buChar char="•"/>
            </a:pPr>
            <a:r>
              <a:rPr lang="fr-FR" b="1" dirty="0"/>
              <a:t>Réparation par Excision de Nucléotides</a:t>
            </a:r>
            <a:r>
              <a:rPr lang="fr-FR" dirty="0"/>
              <a:t> : Les cellules de la peau possèdent des mécanismes pour réparer les dommages de l'ADN causés par les radicaux libres et les UV, comme la réparation par excision de nucléotides.</a:t>
            </a:r>
          </a:p>
          <a:p>
            <a:pPr>
              <a:buFont typeface="Arial" panose="020B0604020202020204" pitchFamily="34" charset="0"/>
              <a:buChar char="•"/>
            </a:pPr>
            <a:r>
              <a:rPr lang="fr-FR" b="1" dirty="0"/>
              <a:t>Apoptose</a:t>
            </a:r>
            <a:r>
              <a:rPr lang="fr-FR" dirty="0"/>
              <a:t> : Si les dommages à l'ADN sont trop importants, les cellules cutanées peuvent subir une apoptose (mort cellulaire programmée) pour prévenir la propagation des cellules endommagées.</a:t>
            </a:r>
          </a:p>
          <a:p>
            <a:endParaRPr lang="fr-FR" b="1" dirty="0"/>
          </a:p>
          <a:p>
            <a:endParaRPr lang="fr-FR" b="1"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11</a:t>
            </a:fld>
            <a:endParaRPr lang="fr-FR"/>
          </a:p>
        </p:txBody>
      </p:sp>
    </p:spTree>
    <p:extLst>
      <p:ext uri="{BB962C8B-B14F-4D97-AF65-F5344CB8AC3E}">
        <p14:creationId xmlns:p14="http://schemas.microsoft.com/office/powerpoint/2010/main" val="3288983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fr-FR" altLang="zh-TW" sz="12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Les kératinocytes sont des cellules constituant 90 % de l’épiderme. Ils synthétisent la kératine, une protéine qui assure à la peau sa propriété d'imperméabilité et de protection extérieure. </a:t>
            </a:r>
          </a:p>
          <a:p>
            <a:pPr eaLnBrk="1" hangingPunct="1">
              <a:buFont typeface="Wingdings" panose="05000000000000000000" pitchFamily="2" charset="2"/>
              <a:buNone/>
            </a:pPr>
            <a:r>
              <a:rPr lang="fr-FR" altLang="zh-TW" sz="12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Un fibroblaste est une cellule présente dans le tissu conjonctif ; elle est parfois appelée cellule de soutien.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altLang="zh-TW" sz="12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HX-XO*. = </a:t>
            </a:r>
            <a:r>
              <a:rPr lang="fr-FR" altLang="zh-TW" sz="1200" i="1" dirty="0">
                <a:solidFill>
                  <a:srgbClr val="5F5F5F"/>
                </a:solidFill>
                <a:latin typeface="Optima Medium" pitchFamily="34" charset="0"/>
                <a:ea typeface="PMingLiU" panose="02020500000000000000" pitchFamily="18" charset="-120"/>
              </a:rPr>
              <a:t>*reconstitution de l’effet des radicaux libres sur les cellules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altLang="zh-TW" sz="1200" i="1" dirty="0">
              <a:solidFill>
                <a:srgbClr val="5F5F5F"/>
              </a:solidFill>
              <a:latin typeface="Optima Medium" pitchFamily="34" charset="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altLang="zh-TW" sz="12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glutathion = molécule essentielle intervenant dans le système de protection des cellules</a:t>
            </a:r>
            <a:endParaRPr lang="fr-FR" altLang="zh-TW" sz="1200" i="1" dirty="0">
              <a:solidFill>
                <a:srgbClr val="5F5F5F"/>
              </a:solidFill>
              <a:latin typeface="Optima Medium" pitchFamily="34" charset="0"/>
              <a:ea typeface="PMingLiU" panose="02020500000000000000" pitchFamily="18" charset="-120"/>
            </a:endParaRPr>
          </a:p>
          <a:p>
            <a:pPr eaLnBrk="1" hangingPunct="1">
              <a:buFont typeface="Wingdings" panose="05000000000000000000" pitchFamily="2" charset="2"/>
              <a:buNone/>
            </a:pPr>
            <a:endParaRPr lang="fr-FR" altLang="zh-TW" sz="12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14</a:t>
            </a:fld>
            <a:endParaRPr lang="fr-FR"/>
          </a:p>
        </p:txBody>
      </p:sp>
    </p:spTree>
    <p:extLst>
      <p:ext uri="{BB962C8B-B14F-4D97-AF65-F5344CB8AC3E}">
        <p14:creationId xmlns:p14="http://schemas.microsoft.com/office/powerpoint/2010/main" val="156898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zh-TW" sz="1200" dirty="0">
                <a:solidFill>
                  <a:schemeClr val="bg2"/>
                </a:solidFill>
                <a:latin typeface="Optima Medium" pitchFamily="34" charset="0"/>
                <a:ea typeface="PMingLiU" panose="02020500000000000000" pitchFamily="18" charset="-120"/>
                <a:sym typeface="Wingdings" panose="05000000000000000000" pitchFamily="2" charset="2"/>
              </a:rPr>
              <a:t>*Le stripping correspond à l’application sur la peau d’une bande adhésive que l’on enlève ensuite ; cela permet d’enlever les cellules mortes </a:t>
            </a:r>
          </a:p>
          <a:p>
            <a:r>
              <a:rPr lang="fr-FR" altLang="zh-TW" sz="1200" dirty="0">
                <a:solidFill>
                  <a:schemeClr val="bg2"/>
                </a:solidFill>
                <a:latin typeface="Optima Medium" pitchFamily="34" charset="0"/>
                <a:ea typeface="PMingLiU" panose="02020500000000000000" pitchFamily="18" charset="-120"/>
                <a:sym typeface="Wingdings" panose="05000000000000000000" pitchFamily="2" charset="2"/>
              </a:rPr>
              <a:t>de la surface de la peau de façon à pouvoir analyser au microscope ce qui reste (polluants, …) effectivement sur la peau. </a:t>
            </a:r>
          </a:p>
          <a:p>
            <a:endParaRPr lang="fr-FR" dirty="0"/>
          </a:p>
          <a:p>
            <a:r>
              <a:rPr lang="fr-FR" altLang="zh-TW" sz="1200" b="1" dirty="0">
                <a:solidFill>
                  <a:srgbClr val="5F5F5F"/>
                </a:solidFill>
                <a:latin typeface="Optima Medium" pitchFamily="34" charset="0"/>
                <a:ea typeface="PMingLiU" panose="02020500000000000000" pitchFamily="18" charset="-120"/>
                <a:sym typeface="Wingdings" panose="05000000000000000000" pitchFamily="2" charset="2"/>
              </a:rPr>
              <a:t> Ce test a démontré que les peptides de Moringa protègent et purifient la peau en éliminant </a:t>
            </a:r>
          </a:p>
          <a:p>
            <a:r>
              <a:rPr lang="fr-FR" altLang="zh-TW" sz="1200" b="1" dirty="0">
                <a:solidFill>
                  <a:srgbClr val="5F5F5F"/>
                </a:solidFill>
                <a:latin typeface="Optima Medium" pitchFamily="34" charset="0"/>
                <a:ea typeface="PMingLiU" panose="02020500000000000000" pitchFamily="18" charset="-120"/>
                <a:sym typeface="Wingdings" panose="05000000000000000000" pitchFamily="2" charset="2"/>
              </a:rPr>
              <a:t>les microparticules asphyxiantes produites par l’environnement.</a:t>
            </a:r>
            <a:r>
              <a:rPr lang="fr-FR" altLang="zh-TW" sz="1200" b="1" dirty="0">
                <a:latin typeface="Optima Medium" pitchFamily="34" charset="0"/>
                <a:ea typeface="PMingLiU" panose="02020500000000000000" pitchFamily="18" charset="-120"/>
                <a:sym typeface="Wingdings" panose="05000000000000000000" pitchFamily="2" charset="2"/>
              </a:rPr>
              <a:t> </a:t>
            </a:r>
          </a:p>
          <a:p>
            <a:endParaRPr lang="fr-FR" altLang="zh-TW" sz="1200" b="1" dirty="0">
              <a:latin typeface="Optima Medium" pitchFamily="34" charset="0"/>
              <a:ea typeface="PMingLiU" panose="02020500000000000000" pitchFamily="18" charset="-120"/>
              <a:sym typeface="Wingdings" panose="05000000000000000000" pitchFamily="2" charset="2"/>
            </a:endParaRPr>
          </a:p>
          <a:p>
            <a:pPr eaLnBrk="1" hangingPunct="1"/>
            <a:r>
              <a:rPr lang="fr-FR" altLang="zh-TW" sz="1200" b="1" dirty="0">
                <a:solidFill>
                  <a:srgbClr val="5F5F5F"/>
                </a:solidFill>
                <a:latin typeface="Optima Medium" pitchFamily="34" charset="0"/>
                <a:ea typeface="PMingLiU" panose="02020500000000000000" pitchFamily="18" charset="-120"/>
              </a:rPr>
              <a:t>Test ex-vivo</a:t>
            </a:r>
            <a:endParaRPr lang="fr-FR" altLang="zh-TW" sz="600" dirty="0">
              <a:solidFill>
                <a:srgbClr val="5F5F5F"/>
              </a:solidFill>
              <a:latin typeface="Optima Medium" pitchFamily="34" charset="0"/>
              <a:ea typeface="PMingLiU" panose="02020500000000000000" pitchFamily="18" charset="-120"/>
            </a:endParaRPr>
          </a:p>
          <a:p>
            <a:pPr eaLnBrk="1" hangingPunct="1"/>
            <a:r>
              <a:rPr lang="fr-FR" altLang="zh-TW" sz="1200" dirty="0">
                <a:solidFill>
                  <a:srgbClr val="5F5F5F"/>
                </a:solidFill>
                <a:latin typeface="Optima Medium" pitchFamily="34" charset="0"/>
                <a:ea typeface="PMingLiU" panose="02020500000000000000" pitchFamily="18" charset="-120"/>
              </a:rPr>
              <a:t>Test réalisé sur explants de peau humaine maintenus en survie, soumis à la fumée de cigarette avec et sans peptides de Moringa.</a:t>
            </a:r>
            <a:br>
              <a:rPr lang="fr-FR" altLang="zh-TW" sz="1200" dirty="0">
                <a:solidFill>
                  <a:srgbClr val="5F5F5F"/>
                </a:solidFill>
                <a:latin typeface="Optima Medium" pitchFamily="34" charset="0"/>
                <a:ea typeface="PMingLiU" panose="02020500000000000000" pitchFamily="18" charset="-120"/>
              </a:rPr>
            </a:br>
            <a:r>
              <a:rPr lang="fr-FR" altLang="zh-TW" sz="1200" dirty="0">
                <a:solidFill>
                  <a:srgbClr val="5F5F5F"/>
                </a:solidFill>
                <a:latin typeface="Optima Medium" pitchFamily="34" charset="0"/>
                <a:ea typeface="PMingLiU" panose="02020500000000000000" pitchFamily="18" charset="-120"/>
                <a:sym typeface="Wingdings" panose="05000000000000000000" pitchFamily="2" charset="2"/>
              </a:rPr>
              <a:t> Ce test a permis de noter une r</a:t>
            </a:r>
            <a:r>
              <a:rPr lang="fr-FR" altLang="zh-TW" sz="1200" dirty="0">
                <a:solidFill>
                  <a:srgbClr val="5F5F5F"/>
                </a:solidFill>
                <a:latin typeface="Optima Medium" pitchFamily="34" charset="0"/>
                <a:ea typeface="PMingLiU" panose="02020500000000000000" pitchFamily="18" charset="-120"/>
              </a:rPr>
              <a:t>éduction significative de la formation de la protéine de stress* (HSP) en présence de peptides de Moringa. </a:t>
            </a:r>
          </a:p>
          <a:p>
            <a:endParaRPr lang="fr-FR" altLang="zh-TW" sz="1200" b="1" dirty="0">
              <a:latin typeface="Optima Medium" pitchFamily="34" charset="0"/>
              <a:ea typeface="PMingLiU" panose="02020500000000000000" pitchFamily="18" charset="-12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15</a:t>
            </a:fld>
            <a:endParaRPr lang="fr-FR"/>
          </a:p>
        </p:txBody>
      </p:sp>
    </p:spTree>
    <p:extLst>
      <p:ext uri="{BB962C8B-B14F-4D97-AF65-F5344CB8AC3E}">
        <p14:creationId xmlns:p14="http://schemas.microsoft.com/office/powerpoint/2010/main" val="311609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L’exposition à la pollution, plus particulièrement aux PM2.5, est responsable d’une toxicité cellulaire et mitochondriale qui entraine des déficiences et la mort de le la cellule; pour rappel la mitochondrie est la centrale énergétique de la cellule. Sans elle, les métabolismes cellulaires ne peuvent pas se réaliser. </a:t>
            </a:r>
            <a:br>
              <a:rPr lang="fr-FR" sz="1200" b="0" i="0" u="none" strike="noStrike" kern="1200" baseline="0" dirty="0">
                <a:solidFill>
                  <a:schemeClr val="tx1"/>
                </a:solidFill>
                <a:latin typeface="+mn-lt"/>
                <a:ea typeface="+mn-ea"/>
                <a:cs typeface="+mn-cs"/>
              </a:rPr>
            </a:br>
            <a:r>
              <a:rPr lang="fr-FR" sz="1200" b="0" i="0" u="none" strike="noStrike" kern="1200" baseline="0" dirty="0">
                <a:solidFill>
                  <a:schemeClr val="tx1"/>
                </a:solidFill>
                <a:latin typeface="+mn-lt"/>
                <a:ea typeface="+mn-ea"/>
                <a:cs typeface="+mn-cs"/>
              </a:rPr>
              <a:t>Grace au </a:t>
            </a:r>
            <a:r>
              <a:rPr lang="fr-FR" sz="1200" b="0" i="0" u="none" strike="noStrike" kern="1200" baseline="0" dirty="0" err="1">
                <a:solidFill>
                  <a:schemeClr val="tx1"/>
                </a:solidFill>
                <a:latin typeface="+mn-lt"/>
                <a:ea typeface="+mn-ea"/>
                <a:cs typeface="+mn-cs"/>
              </a:rPr>
              <a:t>biosaccharide</a:t>
            </a:r>
            <a:r>
              <a:rPr lang="fr-FR" sz="1200" b="0" i="0" u="none" strike="noStrike" kern="1200" baseline="0" dirty="0">
                <a:solidFill>
                  <a:schemeClr val="tx1"/>
                </a:solidFill>
                <a:latin typeface="+mn-lt"/>
                <a:ea typeface="+mn-ea"/>
                <a:cs typeface="+mn-cs"/>
              </a:rPr>
              <a:t> inclus au sein de la </a:t>
            </a:r>
            <a:r>
              <a:rPr lang="fr-FR" sz="1200" b="1" i="0" u="none" strike="noStrike" kern="1200" baseline="0" dirty="0">
                <a:solidFill>
                  <a:schemeClr val="tx1"/>
                </a:solidFill>
                <a:latin typeface="+mn-lt"/>
                <a:ea typeface="+mn-ea"/>
                <a:cs typeface="+mn-cs"/>
              </a:rPr>
              <a:t>Brume </a:t>
            </a:r>
            <a:r>
              <a:rPr lang="fr-FR" sz="1200" b="1" i="0" u="none" strike="noStrike" kern="1200" baseline="0" dirty="0" err="1">
                <a:solidFill>
                  <a:schemeClr val="tx1"/>
                </a:solidFill>
                <a:latin typeface="+mn-lt"/>
                <a:ea typeface="+mn-ea"/>
                <a:cs typeface="+mn-cs"/>
              </a:rPr>
              <a:t>multiprotection</a:t>
            </a:r>
            <a:r>
              <a:rPr lang="fr-FR" sz="1200" b="1" i="0" u="none" strike="noStrike" kern="1200" baseline="0" dirty="0">
                <a:solidFill>
                  <a:schemeClr val="tx1"/>
                </a:solidFill>
                <a:latin typeface="+mn-lt"/>
                <a:ea typeface="+mn-ea"/>
                <a:cs typeface="+mn-cs"/>
              </a:rPr>
              <a:t> Vital </a:t>
            </a:r>
            <a:r>
              <a:rPr lang="fr-FR" sz="1200" b="1" i="0" u="none" strike="noStrike" kern="1200" baseline="0" dirty="0" err="1">
                <a:solidFill>
                  <a:schemeClr val="tx1"/>
                </a:solidFill>
                <a:latin typeface="+mn-lt"/>
                <a:ea typeface="+mn-ea"/>
                <a:cs typeface="+mn-cs"/>
              </a:rPr>
              <a:t>Defense</a:t>
            </a:r>
            <a:r>
              <a:rPr lang="fr-FR" sz="1200" b="0" i="0" u="none" strike="noStrike" kern="1200" baseline="0" dirty="0">
                <a:solidFill>
                  <a:schemeClr val="tx1"/>
                </a:solidFill>
                <a:latin typeface="+mn-lt"/>
                <a:ea typeface="+mn-ea"/>
                <a:cs typeface="+mn-cs"/>
              </a:rPr>
              <a:t>, on observe une nette diminution de la toxicité mitochondriale. L’effet barrière obtenue permet une diminution de -54% de la toxicité prouvant une protection efficace de la mitochondrie face à la pollution. </a:t>
            </a:r>
            <a:br>
              <a:rPr lang="fr-FR" sz="1200" b="0" i="0" u="none" strike="noStrike" kern="1200" baseline="0" dirty="0">
                <a:solidFill>
                  <a:schemeClr val="tx1"/>
                </a:solidFill>
                <a:latin typeface="+mn-lt"/>
                <a:ea typeface="+mn-ea"/>
                <a:cs typeface="+mn-cs"/>
              </a:rPr>
            </a:br>
            <a:r>
              <a:rPr lang="fr-FR" sz="1200" b="0" i="0" u="none" strike="noStrike" kern="1200" baseline="0" dirty="0">
                <a:solidFill>
                  <a:schemeClr val="tx1"/>
                </a:solidFill>
                <a:latin typeface="+mn-lt"/>
                <a:ea typeface="+mn-ea"/>
                <a:cs typeface="+mn-cs"/>
              </a:rPr>
              <a:t>Moins de dommages cellulaires = préservation des métabolismes clé des cellules. </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18</a:t>
            </a:fld>
            <a:endParaRPr lang="fr-FR"/>
          </a:p>
        </p:txBody>
      </p:sp>
    </p:spTree>
    <p:extLst>
      <p:ext uri="{BB962C8B-B14F-4D97-AF65-F5344CB8AC3E}">
        <p14:creationId xmlns:p14="http://schemas.microsoft.com/office/powerpoint/2010/main" val="1231946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8 fois plus efficace (a %</a:t>
            </a:r>
            <a:r>
              <a:rPr lang="fr-FR" b="1" u="sng" baseline="0" dirty="0"/>
              <a:t> équivalent) </a:t>
            </a:r>
            <a:r>
              <a:rPr lang="fr-FR" b="1" u="sng" dirty="0"/>
              <a:t>que la vitamine E,</a:t>
            </a:r>
            <a:r>
              <a:rPr lang="fr-FR" b="1" u="sng" baseline="0" dirty="0"/>
              <a:t> </a:t>
            </a:r>
            <a:r>
              <a:rPr lang="fr-FR" b="1" u="sng" dirty="0"/>
              <a:t>anti-oxydant</a:t>
            </a:r>
            <a:r>
              <a:rPr lang="fr-FR" b="1" u="sng" baseline="0" dirty="0"/>
              <a:t> de référence, ces polyphénols végétaux :</a:t>
            </a:r>
          </a:p>
          <a:p>
            <a:r>
              <a:rPr lang="fr-FR" b="1" u="sng" baseline="0" dirty="0"/>
              <a:t>Boostent les systèmes enzymatiques de défense cutanée que sont :</a:t>
            </a:r>
          </a:p>
          <a:p>
            <a:pPr marL="171450" indent="-171450">
              <a:buFontTx/>
              <a:buChar char="-"/>
            </a:pPr>
            <a:r>
              <a:rPr lang="fr-FR" baseline="0" dirty="0"/>
              <a:t>La SOD Super Oxyde Dismutase : boost de +36%. cette enzyme naturellement présente chez l’homme sert a la peau pour s’auto-défendre face aux attaques radicalaires consécutives à la pollution, l’exposition au rayonnements lumineux, … mais si les attaques sont trop fortes elle ne peut plus faire face, ici ce système est boosté pour une meilleure défenses face aux agressions urbaines et environnementales.</a:t>
            </a:r>
          </a:p>
          <a:p>
            <a:pPr marL="171450" indent="-171450">
              <a:buFontTx/>
              <a:buChar char="-"/>
            </a:pPr>
            <a:r>
              <a:rPr lang="fr-FR" baseline="0" dirty="0"/>
              <a:t>La Catalase : boost + 29%. cette enzyme, elle aussi naturellement présente chez l’homme, fonctionne de concert avec la SOD afin de protéger la peau face aux radicaux libres.</a:t>
            </a:r>
          </a:p>
          <a:p>
            <a:pPr marL="0" indent="0">
              <a:buFontTx/>
              <a:buNone/>
            </a:pPr>
            <a:r>
              <a:rPr lang="fr-FR" b="1" u="sng" baseline="0" dirty="0"/>
              <a:t>Protège la peau des dégâts du rayonnement lumineux :</a:t>
            </a:r>
          </a:p>
          <a:p>
            <a:pPr marL="0" indent="0">
              <a:buFontTx/>
              <a:buNone/>
            </a:pPr>
            <a:r>
              <a:rPr lang="fr-FR" baseline="0" dirty="0"/>
              <a:t>- Ces polyphénols protègent les cellules de la mort suite aux agressions subies lors d’une exposition lumineuse.</a:t>
            </a:r>
            <a:br>
              <a:rPr lang="fr-FR" baseline="0" dirty="0"/>
            </a:br>
            <a:r>
              <a:rPr lang="fr-FR" baseline="0" dirty="0"/>
              <a:t>- Ces polyphénols  protègent la peau de l’inflammation en diminuant la synthèse de certain médiateur.</a:t>
            </a:r>
          </a:p>
          <a:p>
            <a:pPr marL="171450" indent="-171450">
              <a:buFontTx/>
              <a:buChar char="-"/>
            </a:pPr>
            <a:endParaRPr lang="fr-FR" baseline="0" dirty="0"/>
          </a:p>
          <a:p>
            <a:pPr marL="0" indent="0">
              <a:buFontTx/>
              <a:buNone/>
            </a:pPr>
            <a:endParaRPr lang="fr-FR" strike="noStrike" baseline="0" dirty="0"/>
          </a:p>
          <a:p>
            <a:pPr defTabSz="990570">
              <a:spcBef>
                <a:spcPts val="867"/>
              </a:spcBef>
              <a:defRPr/>
            </a:pPr>
            <a:r>
              <a:rPr lang="fr-FR" sz="1200" i="1" strike="noStrike" baseline="0" dirty="0">
                <a:solidFill>
                  <a:srgbClr val="FF0000"/>
                </a:solidFill>
                <a:latin typeface="Calibri" panose="020F0502020204030204" pitchFamily="34" charset="0"/>
                <a:ea typeface="Arial Unicode MS"/>
                <a:cs typeface="Arial Unicode MS"/>
              </a:rPr>
              <a:t>L’extrait de Sophora</a:t>
            </a:r>
            <a:r>
              <a:rPr lang="fr-FR" sz="1200" i="1" strike="noStrike" baseline="0" dirty="0">
                <a:solidFill>
                  <a:srgbClr val="FF0000"/>
                </a:solidFill>
                <a:latin typeface="Calibri" panose="020F0502020204030204" pitchFamily="34" charset="0"/>
                <a:ea typeface="Calibri" panose="020F0502020204030204" pitchFamily="34" charset="0"/>
              </a:rPr>
              <a:t> stimule les systèmes </a:t>
            </a:r>
            <a:r>
              <a:rPr lang="fr-FR" sz="1200" i="1" strike="noStrike" baseline="0" dirty="0" err="1">
                <a:solidFill>
                  <a:srgbClr val="FF0000"/>
                </a:solidFill>
                <a:latin typeface="Calibri" panose="020F0502020204030204" pitchFamily="34" charset="0"/>
                <a:ea typeface="Calibri" panose="020F0502020204030204" pitchFamily="34" charset="0"/>
              </a:rPr>
              <a:t>dermo</a:t>
            </a:r>
            <a:r>
              <a:rPr lang="fr-FR" sz="1200" i="1" strike="noStrike" baseline="0" dirty="0">
                <a:solidFill>
                  <a:srgbClr val="FF0000"/>
                </a:solidFill>
                <a:latin typeface="Calibri" panose="020F0502020204030204" pitchFamily="34" charset="0"/>
                <a:ea typeface="Calibri" panose="020F0502020204030204" pitchFamily="34" charset="0"/>
              </a:rPr>
              <a:t>-épidermiques d’autodéfense et active la régénération cutanée pour l’aider à résister aux stress oxydants.</a:t>
            </a:r>
            <a:br>
              <a:rPr lang="fr-FR" sz="1200" i="1" strike="noStrike" baseline="0" dirty="0">
                <a:solidFill>
                  <a:srgbClr val="FF0000"/>
                </a:solidFill>
                <a:latin typeface="Calibri" panose="020F0502020204030204" pitchFamily="34" charset="0"/>
                <a:ea typeface="Calibri" panose="020F0502020204030204" pitchFamily="34" charset="0"/>
              </a:rPr>
            </a:br>
            <a:r>
              <a:rPr lang="fr-FR" sz="1200" i="1" strike="noStrike" baseline="0" dirty="0">
                <a:solidFill>
                  <a:srgbClr val="FF0000"/>
                </a:solidFill>
                <a:latin typeface="Calibri" panose="020F0502020204030204" pitchFamily="34" charset="0"/>
                <a:ea typeface="Calibri" panose="020F0502020204030204" pitchFamily="34" charset="0"/>
              </a:rPr>
              <a:t>L’arbre à papillon, lui, </a:t>
            </a:r>
            <a:r>
              <a:rPr lang="fr-FR" sz="1200" i="1" strike="noStrike" baseline="0" dirty="0">
                <a:solidFill>
                  <a:srgbClr val="FF0000"/>
                </a:solidFill>
                <a:latin typeface="Calibri" panose="020F0502020204030204" pitchFamily="34" charset="0"/>
                <a:ea typeface="Arial Unicode MS"/>
                <a:cs typeface="Calibri" panose="020F0502020204030204" pitchFamily="34" charset="0"/>
              </a:rPr>
              <a:t>absorbe la majorité des rayons, et inhibe la production excessive de radicaux libres (ROS) générant le stress oxydatif. </a:t>
            </a:r>
          </a:p>
          <a:p>
            <a:pPr defTabSz="990570">
              <a:spcBef>
                <a:spcPts val="867"/>
              </a:spcBef>
              <a:defRPr/>
            </a:pPr>
            <a:r>
              <a:rPr lang="fr-FR" sz="1200" i="1" strike="noStrike" baseline="0" dirty="0">
                <a:solidFill>
                  <a:srgbClr val="FF0000"/>
                </a:solidFill>
                <a:latin typeface="Calibri" panose="020F0502020204030204" pitchFamily="34" charset="0"/>
                <a:ea typeface="Arial Unicode MS"/>
                <a:cs typeface="Calibri" panose="020F0502020204030204" pitchFamily="34" charset="0"/>
              </a:rPr>
              <a:t>Il stimule les mécanismes de détoxification cellulaire, réduit les radicaux libres et les médiateurs de l’inflammation. </a:t>
            </a:r>
          </a:p>
          <a:p>
            <a:pPr defTabSz="990570">
              <a:spcBef>
                <a:spcPts val="867"/>
              </a:spcBef>
              <a:defRPr/>
            </a:pPr>
            <a:r>
              <a:rPr lang="fr-FR" sz="1200" i="1" strike="noStrike" baseline="0" dirty="0">
                <a:solidFill>
                  <a:srgbClr val="FF0000"/>
                </a:solidFill>
                <a:latin typeface="Calibri" panose="020F0502020204030204" pitchFamily="34" charset="0"/>
                <a:ea typeface="Arial Unicode MS"/>
                <a:cs typeface="Calibri" panose="020F0502020204030204" pitchFamily="34" charset="0"/>
              </a:rPr>
              <a:t>C’est donc un </a:t>
            </a:r>
            <a:r>
              <a:rPr lang="fr-FR" sz="1200" i="1" strike="noStrike" baseline="0" dirty="0" err="1">
                <a:solidFill>
                  <a:srgbClr val="FF0000"/>
                </a:solidFill>
                <a:latin typeface="Calibri" panose="020F0502020204030204" pitchFamily="34" charset="0"/>
                <a:ea typeface="Arial Unicode MS"/>
                <a:cs typeface="Calibri" panose="020F0502020204030204" pitchFamily="34" charset="0"/>
              </a:rPr>
              <a:t>photoprotecteur</a:t>
            </a:r>
            <a:r>
              <a:rPr lang="fr-FR" sz="1200" i="1" strike="noStrike" baseline="0" dirty="0">
                <a:solidFill>
                  <a:srgbClr val="FF0000"/>
                </a:solidFill>
                <a:latin typeface="Calibri" panose="020F0502020204030204" pitchFamily="34" charset="0"/>
                <a:ea typeface="Arial Unicode MS"/>
                <a:cs typeface="Calibri" panose="020F0502020204030204" pitchFamily="34" charset="0"/>
              </a:rPr>
              <a:t> à 360°, qui prévient le </a:t>
            </a:r>
            <a:r>
              <a:rPr lang="fr-FR" sz="1200" i="1" strike="noStrike" baseline="0" dirty="0" err="1">
                <a:solidFill>
                  <a:srgbClr val="FF0000"/>
                </a:solidFill>
                <a:latin typeface="Calibri" panose="020F0502020204030204" pitchFamily="34" charset="0"/>
                <a:ea typeface="Arial Unicode MS"/>
                <a:cs typeface="Calibri" panose="020F0502020204030204" pitchFamily="34" charset="0"/>
              </a:rPr>
              <a:t>photovieillissement</a:t>
            </a:r>
            <a:r>
              <a:rPr lang="fr-FR" sz="1200" i="1" strike="noStrike" baseline="0" dirty="0">
                <a:solidFill>
                  <a:srgbClr val="FF0000"/>
                </a:solidFill>
                <a:latin typeface="Calibri" panose="020F0502020204030204" pitchFamily="34" charset="0"/>
                <a:ea typeface="Arial Unicode MS"/>
                <a:cs typeface="Calibri" panose="020F0502020204030204" pitchFamily="34" charset="0"/>
              </a:rPr>
              <a:t> prématuré. </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19</a:t>
            </a:fld>
            <a:endParaRPr lang="fr-FR"/>
          </a:p>
        </p:txBody>
      </p:sp>
    </p:spTree>
    <p:extLst>
      <p:ext uri="{BB962C8B-B14F-4D97-AF65-F5344CB8AC3E}">
        <p14:creationId xmlns:p14="http://schemas.microsoft.com/office/powerpoint/2010/main" val="265408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800 pulvérisations au total (100ml)</a:t>
            </a:r>
          </a:p>
          <a:p>
            <a:r>
              <a:rPr lang="fr-FR" sz="1200" dirty="0"/>
              <a:t>À raison de 2 utilisations par jour, 7 pressions = 2 mois minimum</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20</a:t>
            </a:fld>
            <a:endParaRPr lang="fr-FR"/>
          </a:p>
        </p:txBody>
      </p:sp>
    </p:spTree>
    <p:extLst>
      <p:ext uri="{BB962C8B-B14F-4D97-AF65-F5344CB8AC3E}">
        <p14:creationId xmlns:p14="http://schemas.microsoft.com/office/powerpoint/2010/main" val="425007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defRPr/>
            </a:pPr>
            <a:r>
              <a:rPr lang="fr-FR" sz="1200" b="1" dirty="0">
                <a:solidFill>
                  <a:srgbClr val="565655"/>
                </a:solidFill>
                <a:latin typeface="Century Gothic" panose="020B0502020202020204" pitchFamily="34" charset="0"/>
              </a:rPr>
              <a:t>Actif anti-pollution : </a:t>
            </a:r>
            <a:r>
              <a:rPr lang="fr-FR" sz="1200" b="1" dirty="0" err="1">
                <a:solidFill>
                  <a:srgbClr val="565655"/>
                </a:solidFill>
                <a:latin typeface="Century Gothic" panose="020B0502020202020204" pitchFamily="34" charset="0"/>
              </a:rPr>
              <a:t>Ashwagandha</a:t>
            </a:r>
            <a:r>
              <a:rPr lang="fr-FR" sz="1200" b="1" dirty="0">
                <a:solidFill>
                  <a:srgbClr val="565655"/>
                </a:solidFill>
                <a:latin typeface="Century Gothic" panose="020B0502020202020204" pitchFamily="34" charset="0"/>
              </a:rPr>
              <a:t> Bio</a:t>
            </a:r>
          </a:p>
          <a:p>
            <a:pPr lvl="0" algn="just">
              <a:defRPr/>
            </a:pPr>
            <a:endParaRPr lang="fr-FR" sz="300" b="1" dirty="0">
              <a:solidFill>
                <a:srgbClr val="565655"/>
              </a:solidFill>
              <a:latin typeface="Century Gothic" panose="020B0502020202020204" pitchFamily="34" charset="0"/>
            </a:endParaRPr>
          </a:p>
          <a:p>
            <a:pPr marL="285750" lvl="0" indent="-285750" algn="just">
              <a:buFont typeface="Wingdings" panose="05000000000000000000" pitchFamily="2" charset="2"/>
              <a:buChar char="Ø"/>
              <a:defRPr/>
            </a:pPr>
            <a:r>
              <a:rPr lang="fr-FR" sz="1200" dirty="0">
                <a:solidFill>
                  <a:srgbClr val="565655"/>
                </a:solidFill>
                <a:latin typeface="Century Gothic" panose="020B0502020202020204" pitchFamily="34" charset="0"/>
              </a:rPr>
              <a:t>Protection de la viabilité des kératinocytes dans l'épiderme</a:t>
            </a:r>
          </a:p>
          <a:p>
            <a:pPr marL="285750" lvl="0" indent="-285750" algn="just">
              <a:buFont typeface="Wingdings" panose="05000000000000000000" pitchFamily="2" charset="2"/>
              <a:buChar char="Ø"/>
              <a:defRPr/>
            </a:pPr>
            <a:r>
              <a:rPr lang="fr-FR" sz="1200" dirty="0">
                <a:solidFill>
                  <a:srgbClr val="565655"/>
                </a:solidFill>
                <a:latin typeface="Century Gothic" panose="020B0502020202020204" pitchFamily="34" charset="0"/>
              </a:rPr>
              <a:t>Protection du métabolisme des fibroblastes dans le derme</a:t>
            </a:r>
          </a:p>
          <a:p>
            <a:pPr marL="285750" lvl="0" indent="-285750" algn="just">
              <a:buFont typeface="Wingdings" panose="05000000000000000000" pitchFamily="2" charset="2"/>
              <a:buChar char="Ø"/>
              <a:defRPr/>
            </a:pPr>
            <a:endParaRPr kumimoji="0" lang="fr-FR" sz="1100" i="0" u="none" strike="noStrike" kern="1200" cap="none" spc="0" normalizeH="0" baseline="0" noProof="0" dirty="0">
              <a:ln>
                <a:noFill/>
              </a:ln>
              <a:solidFill>
                <a:srgbClr val="565655"/>
              </a:solidFill>
              <a:effectLst/>
              <a:uLnTx/>
              <a:uFillTx/>
              <a:latin typeface="Century Gothic" panose="020B0502020202020204" pitchFamily="34" charset="0"/>
            </a:endParaRPr>
          </a:p>
          <a:p>
            <a:pPr lvl="0" algn="just">
              <a:defRPr/>
            </a:pPr>
            <a:r>
              <a:rPr lang="fr-FR" sz="1200" u="sng" dirty="0">
                <a:solidFill>
                  <a:srgbClr val="565655"/>
                </a:solidFill>
                <a:latin typeface="Century Gothic" panose="020B0502020202020204" pitchFamily="34" charset="0"/>
              </a:rPr>
              <a:t>Résultats :</a:t>
            </a:r>
            <a:r>
              <a:rPr lang="fr-FR" sz="1200" dirty="0">
                <a:solidFill>
                  <a:srgbClr val="565655"/>
                </a:solidFill>
                <a:latin typeface="Century Gothic" panose="020B0502020202020204" pitchFamily="34" charset="0"/>
              </a:rPr>
              <a:t> -</a:t>
            </a:r>
            <a:r>
              <a:rPr lang="fr-FR" sz="1200" b="1" dirty="0">
                <a:solidFill>
                  <a:srgbClr val="565655"/>
                </a:solidFill>
                <a:latin typeface="Century Gothic" panose="020B0502020202020204" pitchFamily="34" charset="0"/>
              </a:rPr>
              <a:t> Renforce </a:t>
            </a:r>
            <a:r>
              <a:rPr lang="fr-FR" sz="1200" dirty="0">
                <a:solidFill>
                  <a:srgbClr val="565655"/>
                </a:solidFill>
                <a:latin typeface="Century Gothic" panose="020B0502020202020204" pitchFamily="34" charset="0"/>
              </a:rPr>
              <a:t>la peau en profondeur</a:t>
            </a:r>
          </a:p>
          <a:p>
            <a:pPr marL="990600" lvl="0" algn="just">
              <a:defRPr/>
            </a:pPr>
            <a:r>
              <a:rPr lang="fr-FR" sz="1200" dirty="0">
                <a:solidFill>
                  <a:srgbClr val="565655"/>
                </a:solidFill>
                <a:latin typeface="Century Gothic" panose="020B0502020202020204" pitchFamily="34" charset="0"/>
              </a:rPr>
              <a:t>- </a:t>
            </a:r>
            <a:r>
              <a:rPr lang="fr-FR" sz="1200" b="1" dirty="0">
                <a:solidFill>
                  <a:srgbClr val="565655"/>
                </a:solidFill>
                <a:latin typeface="Century Gothic" panose="020B0502020202020204" pitchFamily="34" charset="0"/>
              </a:rPr>
              <a:t>Revitalise</a:t>
            </a:r>
            <a:r>
              <a:rPr lang="fr-FR" sz="1200" dirty="0">
                <a:solidFill>
                  <a:srgbClr val="565655"/>
                </a:solidFill>
                <a:latin typeface="Century Gothic" panose="020B0502020202020204" pitchFamily="34" charset="0"/>
              </a:rPr>
              <a:t> la peau</a:t>
            </a:r>
          </a:p>
          <a:p>
            <a:pPr marL="990600" lvl="0" algn="just">
              <a:defRPr/>
            </a:pPr>
            <a:r>
              <a:rPr lang="fr-FR" sz="1200" dirty="0">
                <a:solidFill>
                  <a:srgbClr val="565655"/>
                </a:solidFill>
                <a:latin typeface="Century Gothic" panose="020B0502020202020204" pitchFamily="34" charset="0"/>
              </a:rPr>
              <a:t>- Fait disparaître les </a:t>
            </a:r>
            <a:r>
              <a:rPr lang="fr-FR" sz="1200" b="1" dirty="0">
                <a:solidFill>
                  <a:srgbClr val="565655"/>
                </a:solidFill>
                <a:latin typeface="Century Gothic" panose="020B0502020202020204" pitchFamily="34" charset="0"/>
              </a:rPr>
              <a:t>signes de fatigue</a:t>
            </a:r>
          </a:p>
          <a:p>
            <a:pPr marL="1162050" lvl="0" indent="-171450" algn="just">
              <a:buFontTx/>
              <a:buChar char="-"/>
              <a:defRPr/>
            </a:pPr>
            <a:r>
              <a:rPr lang="fr-FR" sz="1200" dirty="0">
                <a:solidFill>
                  <a:srgbClr val="565655"/>
                </a:solidFill>
                <a:latin typeface="Century Gothic" panose="020B0502020202020204" pitchFamily="34" charset="0"/>
              </a:rPr>
              <a:t>Donne de l'</a:t>
            </a:r>
            <a:r>
              <a:rPr lang="fr-FR" sz="1200" b="1" dirty="0">
                <a:solidFill>
                  <a:srgbClr val="565655"/>
                </a:solidFill>
                <a:latin typeface="Century Gothic" panose="020B0502020202020204" pitchFamily="34" charset="0"/>
              </a:rPr>
              <a:t>éclat</a:t>
            </a:r>
            <a:r>
              <a:rPr lang="fr-FR" sz="1200" dirty="0">
                <a:solidFill>
                  <a:srgbClr val="565655"/>
                </a:solidFill>
                <a:latin typeface="Century Gothic" panose="020B0502020202020204" pitchFamily="34" charset="0"/>
              </a:rPr>
              <a:t> au teint</a:t>
            </a:r>
          </a:p>
          <a:p>
            <a:endParaRPr lang="fr-FR" sz="1200" i="0" dirty="0">
              <a:solidFill>
                <a:srgbClr val="565655"/>
              </a:solidFill>
              <a:latin typeface="Century Gothic" panose="020B0502020202020204" pitchFamily="34" charset="0"/>
            </a:endParaRPr>
          </a:p>
          <a:p>
            <a:r>
              <a:rPr lang="fr-FR" sz="1200" i="0" dirty="0">
                <a:solidFill>
                  <a:srgbClr val="565655"/>
                </a:solidFill>
                <a:latin typeface="Century Gothic" panose="020B0502020202020204" pitchFamily="34" charset="0"/>
              </a:rPr>
              <a:t>G</a:t>
            </a:r>
            <a:r>
              <a:rPr lang="fr-FR" sz="1200" i="1" dirty="0">
                <a:latin typeface="Century Gothic" panose="020B0502020202020204" pitchFamily="34" charset="0"/>
              </a:rPr>
              <a:t>râce à des tests ex vivo, on peut affirmer que le </a:t>
            </a:r>
            <a:r>
              <a:rPr lang="fr-FR" sz="1200" i="1" dirty="0" err="1">
                <a:latin typeface="Century Gothic" panose="020B0502020202020204" pitchFamily="34" charset="0"/>
              </a:rPr>
              <a:t>nude</a:t>
            </a:r>
            <a:r>
              <a:rPr lang="fr-FR" sz="1200" i="1" dirty="0">
                <a:latin typeface="Century Gothic" panose="020B0502020202020204" pitchFamily="34" charset="0"/>
              </a:rPr>
              <a:t> </a:t>
            </a:r>
            <a:r>
              <a:rPr lang="fr-FR" sz="1200" i="1" dirty="0" err="1">
                <a:latin typeface="Century Gothic" panose="020B0502020202020204" pitchFamily="34" charset="0"/>
              </a:rPr>
              <a:t>perfect</a:t>
            </a:r>
            <a:r>
              <a:rPr lang="fr-FR" sz="1200" i="1" dirty="0">
                <a:latin typeface="Century Gothic" panose="020B0502020202020204" pitchFamily="34" charset="0"/>
              </a:rPr>
              <a:t> protège contre les particules de carbone : -86%</a:t>
            </a:r>
          </a:p>
          <a:p>
            <a:r>
              <a:rPr lang="fr-FR" sz="1200" i="1" dirty="0">
                <a:latin typeface="Century Gothic" panose="020B0502020202020204" pitchFamily="34" charset="0"/>
              </a:rPr>
              <a:t>Tests ex-vivo réalisés sur des explants de peau humaine</a:t>
            </a:r>
          </a:p>
          <a:p>
            <a:pPr marL="990600" lvl="0" indent="0" algn="just">
              <a:buFontTx/>
              <a:buNone/>
              <a:defRPr/>
            </a:pPr>
            <a:endParaRPr kumimoji="0" lang="fr-FR" sz="1200" i="0" strike="noStrike" kern="1200" cap="none" spc="0" normalizeH="0" baseline="0" noProof="0" dirty="0">
              <a:ln>
                <a:noFill/>
              </a:ln>
              <a:solidFill>
                <a:prstClr val="white"/>
              </a:solidFill>
              <a:effectLst/>
              <a:uLnTx/>
              <a:uFillTx/>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21</a:t>
            </a:fld>
            <a:endParaRPr lang="fr-FR"/>
          </a:p>
        </p:txBody>
      </p:sp>
    </p:spTree>
    <p:extLst>
      <p:ext uri="{BB962C8B-B14F-4D97-AF65-F5344CB8AC3E}">
        <p14:creationId xmlns:p14="http://schemas.microsoft.com/office/powerpoint/2010/main" val="348574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Défense + est le meilleur booster antioxydant ! </a:t>
            </a:r>
          </a:p>
          <a:p>
            <a:r>
              <a:rPr lang="fr-FR" dirty="0"/>
              <a:t>Cette huile douce et nourrissante protège la peau des agressions extérieures (soleil, pollution, froid...) et aide à lutter contre les signes de l'âge. </a:t>
            </a:r>
          </a:p>
          <a:p>
            <a:r>
              <a:rPr lang="fr-FR" dirty="0"/>
              <a:t>On aime sa composition naturelle à 99,9%, ses actifs apaisants, son parfum subtil où se mêlent l'orange douce et la Quintessence </a:t>
            </a:r>
            <a:r>
              <a:rPr lang="fr-FR" dirty="0" err="1"/>
              <a:t>Yon-Ka</a:t>
            </a:r>
            <a:r>
              <a:rPr lang="fr-FR" dirty="0"/>
              <a:t>. </a:t>
            </a:r>
          </a:p>
          <a:p>
            <a:endParaRPr lang="fr-FR" dirty="0"/>
          </a:p>
          <a:p>
            <a:r>
              <a:rPr lang="fr-FR" dirty="0"/>
              <a:t>Ajouté à votre crème de tous les jours, ce booster : </a:t>
            </a:r>
          </a:p>
          <a:p>
            <a:r>
              <a:rPr lang="fr-FR" dirty="0"/>
              <a:t>Protège la peau de la pollution </a:t>
            </a:r>
          </a:p>
          <a:p>
            <a:r>
              <a:rPr lang="fr-FR" dirty="0"/>
              <a:t>Le teint est lumineux et détendu </a:t>
            </a:r>
          </a:p>
          <a:p>
            <a:r>
              <a:rPr lang="fr-FR" dirty="0"/>
              <a:t>Convient à tous les types de peau </a:t>
            </a:r>
          </a:p>
          <a:p>
            <a:endParaRPr lang="fr-FR" dirty="0"/>
          </a:p>
          <a:p>
            <a:r>
              <a:rPr lang="fr-FR" dirty="0"/>
              <a:t>RESULTATS</a:t>
            </a:r>
          </a:p>
          <a:p>
            <a:r>
              <a:rPr lang="fr-FR" dirty="0"/>
              <a:t>Aspect global des rides -25%.</a:t>
            </a:r>
          </a:p>
          <a:p>
            <a:r>
              <a:rPr lang="fr-FR" dirty="0"/>
              <a:t>Teint lumineux : 75% - (Test d'usage sous contrôle dermatologique - Application 2 fois par jour de 1 à 2 pompes de DEFENSE+ pendant 4 semaines consécutives en complément de la crème visage habituelle - 20 femmes âgées de 40 à 55 ans présentant des rides. )</a:t>
            </a:r>
          </a:p>
          <a:p>
            <a:r>
              <a:rPr lang="fr-FR" dirty="0"/>
              <a:t>Teint moins brouillé : 80% - (Test consommateur 4 semaines, 50 femmes de 36 à 55 ans)Aspect global des rides : jusqu'à -25% - (notation clinique par un dermatologue lors du test d'usage - Meilleur résultat obtenu)</a:t>
            </a:r>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22</a:t>
            </a:fld>
            <a:endParaRPr lang="fr-FR"/>
          </a:p>
        </p:txBody>
      </p:sp>
    </p:spTree>
    <p:extLst>
      <p:ext uri="{BB962C8B-B14F-4D97-AF65-F5344CB8AC3E}">
        <p14:creationId xmlns:p14="http://schemas.microsoft.com/office/powerpoint/2010/main" val="120165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lutter contre les effets de la pollution de l'air sur la peau, de nombreux remèdes de grand-mère peuvent aider à renforcer les défenses naturelles de la peau, à apaiser l'inflammation et à restaurer l'hydratation. Voici quelques remèdes efficaces :</a:t>
            </a:r>
          </a:p>
          <a:p>
            <a:endParaRPr lang="fr-FR" b="1" dirty="0"/>
          </a:p>
          <a:p>
            <a:r>
              <a:rPr lang="fr-FR" b="1" dirty="0"/>
              <a:t>Masque au Miel et au Citron</a:t>
            </a:r>
          </a:p>
          <a:p>
            <a:r>
              <a:rPr lang="fr-FR" b="1" dirty="0"/>
              <a:t>Ingrédients :</a:t>
            </a:r>
            <a:endParaRPr lang="fr-FR" dirty="0"/>
          </a:p>
          <a:p>
            <a:pPr>
              <a:buFont typeface="Arial" panose="020B0604020202020204" pitchFamily="34" charset="0"/>
              <a:buChar char="•"/>
            </a:pPr>
            <a:r>
              <a:rPr lang="fr-FR" dirty="0"/>
              <a:t>1 cuillère à soupe de miel</a:t>
            </a:r>
          </a:p>
          <a:p>
            <a:pPr>
              <a:buFont typeface="Arial" panose="020B0604020202020204" pitchFamily="34" charset="0"/>
              <a:buChar char="•"/>
            </a:pPr>
            <a:r>
              <a:rPr lang="fr-FR" dirty="0"/>
              <a:t>1 cuillère à soupe de jus de citron</a:t>
            </a:r>
          </a:p>
          <a:p>
            <a:r>
              <a:rPr lang="fr-FR" b="1" dirty="0"/>
              <a:t>Utilisation :</a:t>
            </a:r>
            <a:endParaRPr lang="fr-FR" dirty="0"/>
          </a:p>
          <a:p>
            <a:pPr>
              <a:buFont typeface="Arial" panose="020B0604020202020204" pitchFamily="34" charset="0"/>
              <a:buChar char="•"/>
            </a:pPr>
            <a:r>
              <a:rPr lang="fr-FR" dirty="0"/>
              <a:t>Mélangez le miel et le jus de citron.</a:t>
            </a:r>
          </a:p>
          <a:p>
            <a:pPr>
              <a:buFont typeface="Arial" panose="020B0604020202020204" pitchFamily="34" charset="0"/>
              <a:buChar char="•"/>
            </a:pPr>
            <a:r>
              <a:rPr lang="fr-FR" dirty="0"/>
              <a:t>Appliquez sur le visage et laissez agir pendant 15-20 minutes.</a:t>
            </a:r>
          </a:p>
          <a:p>
            <a:pPr>
              <a:buFont typeface="Arial" panose="020B0604020202020204" pitchFamily="34" charset="0"/>
              <a:buChar char="•"/>
            </a:pPr>
            <a:r>
              <a:rPr lang="fr-FR" dirty="0"/>
              <a:t>Rincez à l'eau tiède.</a:t>
            </a:r>
          </a:p>
          <a:p>
            <a:r>
              <a:rPr lang="fr-FR" b="1" dirty="0"/>
              <a:t>Bienfaits :</a:t>
            </a:r>
            <a:endParaRPr lang="fr-FR" dirty="0"/>
          </a:p>
          <a:p>
            <a:pPr>
              <a:buFont typeface="Arial" panose="020B0604020202020204" pitchFamily="34" charset="0"/>
              <a:buChar char="•"/>
            </a:pPr>
            <a:r>
              <a:rPr lang="fr-FR" dirty="0"/>
              <a:t>Le miel a des propriétés antibactériennes et hydratantes.</a:t>
            </a:r>
          </a:p>
          <a:p>
            <a:pPr>
              <a:buFont typeface="Arial" panose="020B0604020202020204" pitchFamily="34" charset="0"/>
              <a:buChar char="•"/>
            </a:pPr>
            <a:r>
              <a:rPr lang="fr-FR" dirty="0"/>
              <a:t>Le citron est riche en vitamine C, un antioxydant qui aide à combattre les radicaux libres.</a:t>
            </a:r>
          </a:p>
          <a:p>
            <a:endParaRPr lang="fr-FR" b="1" dirty="0"/>
          </a:p>
          <a:p>
            <a:r>
              <a:rPr lang="fr-FR" b="1" dirty="0"/>
              <a:t>Masque au Curcuma et au Yaourt</a:t>
            </a:r>
          </a:p>
          <a:p>
            <a:r>
              <a:rPr lang="fr-FR" b="1" dirty="0"/>
              <a:t>Ingrédients :</a:t>
            </a:r>
            <a:endParaRPr lang="fr-FR" dirty="0"/>
          </a:p>
          <a:p>
            <a:pPr>
              <a:buFont typeface="Arial" panose="020B0604020202020204" pitchFamily="34" charset="0"/>
              <a:buChar char="•"/>
            </a:pPr>
            <a:r>
              <a:rPr lang="fr-FR" dirty="0"/>
              <a:t>1 cuillère à café de poudre de curcuma</a:t>
            </a:r>
          </a:p>
          <a:p>
            <a:pPr>
              <a:buFont typeface="Arial" panose="020B0604020202020204" pitchFamily="34" charset="0"/>
              <a:buChar char="•"/>
            </a:pPr>
            <a:r>
              <a:rPr lang="fr-FR" dirty="0"/>
              <a:t>2 cuillères à soupe de yaourt nature</a:t>
            </a:r>
          </a:p>
          <a:p>
            <a:r>
              <a:rPr lang="fr-FR" b="1" dirty="0"/>
              <a:t>Utilisation :</a:t>
            </a:r>
            <a:endParaRPr lang="fr-FR" dirty="0"/>
          </a:p>
          <a:p>
            <a:pPr>
              <a:buFont typeface="Arial" panose="020B0604020202020204" pitchFamily="34" charset="0"/>
              <a:buChar char="•"/>
            </a:pPr>
            <a:r>
              <a:rPr lang="fr-FR" dirty="0"/>
              <a:t>Mélangez le curcuma et le yaourt.</a:t>
            </a:r>
          </a:p>
          <a:p>
            <a:pPr>
              <a:buFont typeface="Arial" panose="020B0604020202020204" pitchFamily="34" charset="0"/>
              <a:buChar char="•"/>
            </a:pPr>
            <a:r>
              <a:rPr lang="fr-FR" dirty="0"/>
              <a:t>Appliquez sur le visage et laissez agir pendant 15-20 minutes.</a:t>
            </a:r>
          </a:p>
          <a:p>
            <a:pPr>
              <a:buFont typeface="Arial" panose="020B0604020202020204" pitchFamily="34" charset="0"/>
              <a:buChar char="•"/>
            </a:pPr>
            <a:r>
              <a:rPr lang="fr-FR" dirty="0"/>
              <a:t>Rincez à l'eau tiède.</a:t>
            </a:r>
          </a:p>
          <a:p>
            <a:r>
              <a:rPr lang="fr-FR" b="1" dirty="0"/>
              <a:t>Bienfaits :</a:t>
            </a:r>
            <a:endParaRPr lang="fr-FR" dirty="0"/>
          </a:p>
          <a:p>
            <a:pPr>
              <a:buFont typeface="Arial" panose="020B0604020202020204" pitchFamily="34" charset="0"/>
              <a:buChar char="•"/>
            </a:pPr>
            <a:r>
              <a:rPr lang="fr-FR" dirty="0"/>
              <a:t>Le curcuma a des propriétés anti-inflammatoires et antioxydantes.</a:t>
            </a:r>
          </a:p>
          <a:p>
            <a:pPr>
              <a:buFont typeface="Arial" panose="020B0604020202020204" pitchFamily="34" charset="0"/>
              <a:buChar char="•"/>
            </a:pPr>
            <a:r>
              <a:rPr lang="fr-FR" dirty="0"/>
              <a:t>Le yaourt hydrate la peau et contient des acides lactiques qui exfolient en douceur.</a:t>
            </a:r>
          </a:p>
          <a:p>
            <a:r>
              <a:rPr lang="fr-FR" b="1" dirty="0"/>
              <a:t> </a:t>
            </a:r>
          </a:p>
          <a:p>
            <a:r>
              <a:rPr lang="fr-FR" b="1" dirty="0"/>
              <a:t>Bain de Vapeur aux Herbes</a:t>
            </a:r>
          </a:p>
          <a:p>
            <a:r>
              <a:rPr lang="fr-FR" b="1" dirty="0"/>
              <a:t>Ingrédients :</a:t>
            </a:r>
            <a:endParaRPr lang="fr-FR" dirty="0"/>
          </a:p>
          <a:p>
            <a:pPr>
              <a:buFont typeface="Arial" panose="020B0604020202020204" pitchFamily="34" charset="0"/>
              <a:buChar char="•"/>
            </a:pPr>
            <a:r>
              <a:rPr lang="fr-FR" dirty="0"/>
              <a:t>Eau bouillante</a:t>
            </a:r>
          </a:p>
          <a:p>
            <a:pPr>
              <a:buFont typeface="Arial" panose="020B0604020202020204" pitchFamily="34" charset="0"/>
              <a:buChar char="•"/>
            </a:pPr>
            <a:r>
              <a:rPr lang="fr-FR" dirty="0"/>
              <a:t>Herbes séchées comme le thym, la menthe ou l'eucalyptus</a:t>
            </a:r>
          </a:p>
          <a:p>
            <a:r>
              <a:rPr lang="fr-FR" b="1" dirty="0"/>
              <a:t>Utilisation :</a:t>
            </a:r>
            <a:endParaRPr lang="fr-FR" dirty="0"/>
          </a:p>
          <a:p>
            <a:pPr>
              <a:buFont typeface="Arial" panose="020B0604020202020204" pitchFamily="34" charset="0"/>
              <a:buChar char="•"/>
            </a:pPr>
            <a:r>
              <a:rPr lang="fr-FR" dirty="0"/>
              <a:t>Faites bouillir de l'eau et ajoutez les herbes séchées.</a:t>
            </a:r>
          </a:p>
          <a:p>
            <a:pPr>
              <a:buFont typeface="Arial" panose="020B0604020202020204" pitchFamily="34" charset="0"/>
              <a:buChar char="•"/>
            </a:pPr>
            <a:r>
              <a:rPr lang="fr-FR" dirty="0"/>
              <a:t>Couvrez votre tête avec une serviette et placez votre visage au-dessus de l'eau fumante pendant 10-15 minutes.</a:t>
            </a:r>
          </a:p>
          <a:p>
            <a:r>
              <a:rPr lang="fr-FR" b="1" dirty="0"/>
              <a:t>Bienfaits :</a:t>
            </a:r>
            <a:endParaRPr lang="fr-FR" dirty="0"/>
          </a:p>
          <a:p>
            <a:pPr>
              <a:buFont typeface="Arial" panose="020B0604020202020204" pitchFamily="34" charset="0"/>
              <a:buChar char="•"/>
            </a:pPr>
            <a:r>
              <a:rPr lang="fr-FR" dirty="0"/>
              <a:t>La vapeur aide à ouvrir les pores et à déloger les impuretés.</a:t>
            </a:r>
          </a:p>
          <a:p>
            <a:pPr>
              <a:buFont typeface="Arial" panose="020B0604020202020204" pitchFamily="34" charset="0"/>
              <a:buChar char="•"/>
            </a:pPr>
            <a:r>
              <a:rPr lang="fr-FR" dirty="0"/>
              <a:t>Les herbes ajoutent des propriétés antibactériennes et apaisantes.</a:t>
            </a:r>
          </a:p>
          <a:p>
            <a:endParaRPr lang="fr-FR" dirty="0"/>
          </a:p>
          <a:p>
            <a:r>
              <a:rPr lang="fr-FR" b="1" dirty="0"/>
              <a:t>Double démaquillage</a:t>
            </a:r>
          </a:p>
          <a:p>
            <a:pPr algn="l"/>
            <a:r>
              <a:rPr lang="fr-FR" b="0" i="0" dirty="0">
                <a:solidFill>
                  <a:srgbClr val="000000"/>
                </a:solidFill>
                <a:effectLst/>
                <a:highlight>
                  <a:srgbClr val="FFFFFF"/>
                </a:highlight>
                <a:latin typeface="TT_Commons_Pro_Regular"/>
              </a:rPr>
              <a:t>La vie urbaine perturbe la barrière protectrice naturelle de la peau, qu’elle soit normale, mixte, grasse ou sèche, pouvant causer des dommages sur le court terme, comme l’apparition d’imperfections par exemple, mais aussi sur le long terme.</a:t>
            </a:r>
          </a:p>
          <a:p>
            <a:pPr algn="l"/>
            <a:r>
              <a:rPr lang="fr-FR" b="0" i="0" dirty="0">
                <a:solidFill>
                  <a:srgbClr val="000000"/>
                </a:solidFill>
                <a:effectLst/>
                <a:highlight>
                  <a:srgbClr val="FFFFFF"/>
                </a:highlight>
                <a:latin typeface="TT_Commons_Pro_Regular"/>
              </a:rPr>
              <a:t>Nettoyer sa peau régulièrement est essentiel pour </a:t>
            </a:r>
            <a:r>
              <a:rPr lang="fr-FR" b="0" i="0" dirty="0" err="1">
                <a:solidFill>
                  <a:srgbClr val="000000"/>
                </a:solidFill>
                <a:effectLst/>
                <a:highlight>
                  <a:srgbClr val="FFFFFF"/>
                </a:highlight>
                <a:latin typeface="TT_Commons_Pro_Regular"/>
              </a:rPr>
              <a:t>pour</a:t>
            </a:r>
            <a:r>
              <a:rPr lang="fr-FR" b="0" i="0" dirty="0">
                <a:solidFill>
                  <a:srgbClr val="000000"/>
                </a:solidFill>
                <a:effectLst/>
                <a:highlight>
                  <a:srgbClr val="FFFFFF"/>
                </a:highlight>
                <a:latin typeface="TT_Commons_Pro_Regular"/>
              </a:rPr>
              <a:t> éliminer tous les agents polluants et les impuretés qui se sont accumulés à la surface de la peau et en profondeur, tout au long de la journée. Avant de protéger la peau, il est également important de bien retirer sa crème de jour sur laquelle les fines particules de pollution se sont fixées. Chaque soir, il est donc conseillé de réaliser un </a:t>
            </a:r>
            <a:r>
              <a:rPr lang="fr-FR" sz="1200" b="0" i="0" kern="1200" dirty="0">
                <a:solidFill>
                  <a:srgbClr val="000000"/>
                </a:solidFill>
                <a:effectLst/>
                <a:highlight>
                  <a:srgbClr val="FFFFFF"/>
                </a:highlight>
                <a:latin typeface="TT_Commons_Pro_Regular"/>
                <a:ea typeface="+mn-ea"/>
                <a:cs typeface="+mn-cs"/>
                <a:hlinkClick r:id="rId3" tooltip="Duo double néttoyage">
                  <a:extLst>
                    <a:ext uri="{A12FA001-AC4F-418D-AE19-62706E023703}">
                      <ahyp:hlinkClr xmlns:ahyp="http://schemas.microsoft.com/office/drawing/2018/hyperlinkcolor" val="tx"/>
                    </a:ext>
                  </a:extLst>
                </a:hlinkClick>
              </a:rPr>
              <a:t>double nettoyage de votre visage</a:t>
            </a:r>
            <a:r>
              <a:rPr lang="fr-FR" sz="1200" b="0" i="0" kern="1200" dirty="0">
                <a:solidFill>
                  <a:srgbClr val="000000"/>
                </a:solidFill>
                <a:effectLst/>
                <a:highlight>
                  <a:srgbClr val="FFFFFF"/>
                </a:highlight>
                <a:latin typeface="TT_Commons_Pro_Regular"/>
                <a:ea typeface="+mn-ea"/>
                <a:cs typeface="+mn-cs"/>
              </a:rPr>
              <a:t>. </a:t>
            </a:r>
          </a:p>
          <a:p>
            <a:pPr algn="l"/>
            <a:endParaRPr lang="fr-FR" b="0" i="0" dirty="0">
              <a:solidFill>
                <a:srgbClr val="000000"/>
              </a:solidFill>
              <a:effectLst/>
              <a:highlight>
                <a:srgbClr val="FFFFFF"/>
              </a:highlight>
              <a:latin typeface="TT_Commons_Pro_Regular"/>
            </a:endParaRPr>
          </a:p>
          <a:p>
            <a:pPr algn="l"/>
            <a:r>
              <a:rPr lang="fr-FR" b="1" i="0" dirty="0">
                <a:solidFill>
                  <a:srgbClr val="21242C"/>
                </a:solidFill>
                <a:effectLst/>
                <a:highlight>
                  <a:srgbClr val="FFFFFF"/>
                </a:highlight>
                <a:latin typeface="Merriweather" panose="020F0502020204030204" pitchFamily="2" charset="0"/>
              </a:rPr>
              <a:t>Alimentation riche en anti-oxydant </a:t>
            </a:r>
          </a:p>
          <a:p>
            <a:pPr algn="l"/>
            <a:r>
              <a:rPr lang="fr-FR" b="0" i="0" dirty="0">
                <a:solidFill>
                  <a:srgbClr val="21242C"/>
                </a:solidFill>
                <a:effectLst/>
                <a:highlight>
                  <a:srgbClr val="FFFFFF"/>
                </a:highlight>
                <a:latin typeface="Montserrat" panose="00000500000000000000" pitchFamily="2" charset="0"/>
              </a:rPr>
              <a:t>Sachant le rôle de l’oxydation dans l’effet nocif de la pollution, les aliments anti-oxydants sont vivement recommandés. Tous les aliments contenant de la vitamine C (persil, poivron, citron…), de la vitamine E (huile de germe de blé, noix noisette, huile d’olive…) sont également conseillés.</a:t>
            </a:r>
          </a:p>
          <a:p>
            <a:pPr algn="l"/>
            <a:r>
              <a:rPr lang="fr-FR" b="0" i="0" dirty="0">
                <a:solidFill>
                  <a:srgbClr val="333333"/>
                </a:solidFill>
                <a:effectLst/>
                <a:highlight>
                  <a:srgbClr val="F4F4F4"/>
                </a:highlight>
                <a:latin typeface="Montserrat-Regular"/>
              </a:rPr>
              <a:t>Pour garder votre peau hydratée et préserver la barrière cutanée, il est indispensable de boire suffisamment tout au long de la journée. Les </a:t>
            </a:r>
            <a:r>
              <a:rPr lang="fr-FR" b="0" i="0" dirty="0">
                <a:solidFill>
                  <a:srgbClr val="333333"/>
                </a:solidFill>
                <a:effectLst/>
                <a:highlight>
                  <a:srgbClr val="F4F4F4"/>
                </a:highlight>
                <a:latin typeface="Montserrat-SemiBold"/>
              </a:rPr>
              <a:t>boissons riches en anti-oxydants et vitamines</a:t>
            </a:r>
            <a:r>
              <a:rPr lang="fr-FR" b="0" i="0" dirty="0">
                <a:solidFill>
                  <a:srgbClr val="333333"/>
                </a:solidFill>
                <a:effectLst/>
                <a:highlight>
                  <a:srgbClr val="F4F4F4"/>
                </a:highlight>
                <a:latin typeface="Montserrat-Regular"/>
              </a:rPr>
              <a:t> comme le thé vert, les jus de fruits frais et smoothies (citron, pamplemousse, orange) sont parfaites pour faire la chasse aux radicaux libres, et prévenir les signes de l’âge.</a:t>
            </a:r>
          </a:p>
          <a:p>
            <a:pPr algn="just"/>
            <a:r>
              <a:rPr lang="fr-FR" b="0" i="0" dirty="0">
                <a:solidFill>
                  <a:srgbClr val="333333"/>
                </a:solidFill>
                <a:effectLst/>
                <a:highlight>
                  <a:srgbClr val="F4F4F4"/>
                </a:highlight>
                <a:latin typeface="Montserrat-Regular"/>
              </a:rPr>
              <a:t>Lorsque vous confectionnez vos repas, pensez aux céréales complètes, graines et huiles végétales (lin, olive, noix ou colza) riches en oméga 3. Elles contribuent à </a:t>
            </a:r>
            <a:r>
              <a:rPr lang="fr-FR" b="0" i="0" dirty="0">
                <a:solidFill>
                  <a:srgbClr val="333333"/>
                </a:solidFill>
                <a:effectLst/>
                <a:highlight>
                  <a:srgbClr val="F4F4F4"/>
                </a:highlight>
                <a:latin typeface="Montserrat-SemiBold"/>
              </a:rPr>
              <a:t>renforcer le film hydrolipidique</a:t>
            </a:r>
            <a:r>
              <a:rPr lang="fr-FR" b="0" i="0" dirty="0">
                <a:solidFill>
                  <a:srgbClr val="333333"/>
                </a:solidFill>
                <a:effectLst/>
                <a:highlight>
                  <a:srgbClr val="F4F4F4"/>
                </a:highlight>
                <a:latin typeface="Montserrat-Regular"/>
              </a:rPr>
              <a:t> et à </a:t>
            </a:r>
            <a:r>
              <a:rPr lang="fr-FR" b="0" i="0" dirty="0">
                <a:solidFill>
                  <a:srgbClr val="333333"/>
                </a:solidFill>
                <a:effectLst/>
                <a:highlight>
                  <a:srgbClr val="F4F4F4"/>
                </a:highlight>
                <a:latin typeface="Montserrat-SemiBold"/>
              </a:rPr>
              <a:t>protéger la peau des agressions extérieures</a:t>
            </a:r>
            <a:r>
              <a:rPr lang="fr-FR" b="0" i="0" dirty="0">
                <a:solidFill>
                  <a:srgbClr val="333333"/>
                </a:solidFill>
                <a:effectLst/>
                <a:highlight>
                  <a:srgbClr val="F4F4F4"/>
                </a:highlight>
                <a:latin typeface="Montserrat-Regular"/>
              </a:rPr>
              <a:t> !</a:t>
            </a:r>
          </a:p>
          <a:p>
            <a:pPr algn="just"/>
            <a:endParaRPr lang="fr-FR" b="0" i="0" dirty="0">
              <a:solidFill>
                <a:srgbClr val="333333"/>
              </a:solidFill>
              <a:effectLst/>
              <a:highlight>
                <a:srgbClr val="F4F4F4"/>
              </a:highlight>
              <a:latin typeface="Montserrat-Regular"/>
            </a:endParaRPr>
          </a:p>
          <a:p>
            <a:pPr algn="just"/>
            <a:r>
              <a:rPr lang="fr-FR" b="1" i="0" dirty="0">
                <a:solidFill>
                  <a:srgbClr val="333333"/>
                </a:solidFill>
                <a:effectLst/>
                <a:highlight>
                  <a:srgbClr val="F4F4F4"/>
                </a:highlight>
                <a:latin typeface="Montserrat-Regular"/>
              </a:rPr>
              <a:t>Sommeil régulier et réparateur</a:t>
            </a:r>
          </a:p>
          <a:p>
            <a:pPr algn="just"/>
            <a:r>
              <a:rPr lang="fr-FR" b="0" i="0" dirty="0">
                <a:solidFill>
                  <a:srgbClr val="333333"/>
                </a:solidFill>
                <a:effectLst/>
                <a:highlight>
                  <a:srgbClr val="F4F4F4"/>
                </a:highlight>
                <a:latin typeface="Montserrat-Regular"/>
              </a:rPr>
              <a:t>Et parce qu’on ne peut pas parler d’hygiène de vie sans aborder la question du sommeil, essayez de conserver un cycle régulier, avec au minimum 7 h de sommeil par nuit. </a:t>
            </a:r>
            <a:r>
              <a:rPr lang="fr-FR" b="0" i="0" dirty="0">
                <a:solidFill>
                  <a:srgbClr val="333333"/>
                </a:solidFill>
                <a:effectLst/>
                <a:highlight>
                  <a:srgbClr val="F4F4F4"/>
                </a:highlight>
                <a:latin typeface="Montserrat-SemiBold"/>
              </a:rPr>
              <a:t>Ce temps de repos permet à votre peau de s’oxygéner pour mieux se régénérer</a:t>
            </a:r>
            <a:r>
              <a:rPr lang="fr-FR" b="0" i="0" dirty="0">
                <a:solidFill>
                  <a:srgbClr val="333333"/>
                </a:solidFill>
                <a:effectLst/>
                <a:highlight>
                  <a:srgbClr val="F4F4F4"/>
                </a:highlight>
                <a:latin typeface="Montserrat-Regular"/>
              </a:rPr>
              <a:t>, et d’être ainsi plus résistante face à la pollution.</a:t>
            </a:r>
          </a:p>
          <a:p>
            <a:pPr algn="l"/>
            <a:endParaRPr lang="fr-FR" b="0" i="0" dirty="0">
              <a:solidFill>
                <a:srgbClr val="000000"/>
              </a:solidFill>
              <a:effectLst/>
              <a:highlight>
                <a:srgbClr val="FFFFFF"/>
              </a:highlight>
              <a:latin typeface="TT_Commons_Pro_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 remèdes de grand-mère peuvent être utilisés régulièrement pour protéger la peau des effets néfastes de la pollution et maintenir une peau saine et éclatante.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23</a:t>
            </a:fld>
            <a:endParaRPr lang="fr-FR"/>
          </a:p>
        </p:txBody>
      </p:sp>
    </p:spTree>
    <p:extLst>
      <p:ext uri="{BB962C8B-B14F-4D97-AF65-F5344CB8AC3E}">
        <p14:creationId xmlns:p14="http://schemas.microsoft.com/office/powerpoint/2010/main" val="515548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i="0" dirty="0">
                <a:solidFill>
                  <a:srgbClr val="323030"/>
                </a:solidFill>
                <a:effectLst/>
                <a:highlight>
                  <a:srgbClr val="FFFFFF"/>
                </a:highlight>
                <a:latin typeface="Montserrat" panose="00000500000000000000" pitchFamily="2" charset="0"/>
              </a:rPr>
              <a:t>Antioxydants exogènes</a:t>
            </a:r>
          </a:p>
          <a:p>
            <a:pPr algn="l"/>
            <a:r>
              <a:rPr lang="fr-FR" b="0" i="0" dirty="0">
                <a:solidFill>
                  <a:srgbClr val="323030"/>
                </a:solidFill>
                <a:effectLst/>
                <a:highlight>
                  <a:srgbClr val="FFFFFF"/>
                </a:highlight>
                <a:latin typeface="Montserrat" panose="00000500000000000000" pitchFamily="2" charset="0"/>
              </a:rPr>
              <a:t> </a:t>
            </a:r>
          </a:p>
          <a:p>
            <a:pPr algn="l"/>
            <a:r>
              <a:rPr lang="fr-FR" b="1" i="0" dirty="0">
                <a:solidFill>
                  <a:srgbClr val="323030"/>
                </a:solidFill>
                <a:effectLst/>
                <a:highlight>
                  <a:srgbClr val="FFFFFF"/>
                </a:highlight>
                <a:latin typeface="Montserrat" panose="00000500000000000000" pitchFamily="2" charset="0"/>
              </a:rPr>
              <a:t>Vitamine C</a:t>
            </a:r>
          </a:p>
          <a:p>
            <a:pPr algn="l"/>
            <a:r>
              <a:rPr lang="fr-FR" b="0" i="0" dirty="0">
                <a:solidFill>
                  <a:srgbClr val="323030"/>
                </a:solidFill>
                <a:effectLst/>
                <a:highlight>
                  <a:srgbClr val="FFFFFF"/>
                </a:highlight>
                <a:latin typeface="Montserrat" panose="00000500000000000000" pitchFamily="2" charset="0"/>
              </a:rPr>
              <a:t>La vitamine C agit en neutralisant les substances nocives, mais elle est également essentielle au renforcement du système immunitaire et à la synthèse/réparation des tissus dans tout l’organisme (elle est nécessaire à la synthèse du collagène, car elle intervient dans les réactions dites d’hydroxylation, qui stabilisent la structure du collagène). Une carence grave en vitamine C après une période de consommation réduite peut entraîner le scorbut (entrainant un défaut de synthèse du collagène). Selon l’</a:t>
            </a:r>
            <a:r>
              <a:rPr lang="fr-FR" b="0" i="0" dirty="0">
                <a:solidFill>
                  <a:srgbClr val="323030"/>
                </a:solidFill>
                <a:effectLst/>
                <a:highlight>
                  <a:srgbClr val="FFFFFF"/>
                </a:highlight>
                <a:latin typeface="Montserrat" panose="00000500000000000000" pitchFamily="2" charset="0"/>
                <a:hlinkClick r:id="rId3"/>
              </a:rPr>
              <a:t>EFSA</a:t>
            </a:r>
            <a:r>
              <a:rPr lang="fr-FR" b="0" i="0" dirty="0">
                <a:solidFill>
                  <a:srgbClr val="323030"/>
                </a:solidFill>
                <a:effectLst/>
                <a:highlight>
                  <a:srgbClr val="FFFFFF"/>
                </a:highlight>
                <a:latin typeface="Montserrat" panose="00000500000000000000" pitchFamily="2" charset="0"/>
              </a:rPr>
              <a:t> (Autorité européenne de sécurité des aliments), il n’existe pas de limite maximale journalière pour cette vitamine. </a:t>
            </a:r>
          </a:p>
          <a:p>
            <a:pPr algn="l"/>
            <a:r>
              <a:rPr lang="fr-FR" b="0" i="0" dirty="0">
                <a:solidFill>
                  <a:srgbClr val="323030"/>
                </a:solidFill>
                <a:effectLst/>
                <a:highlight>
                  <a:srgbClr val="FFFFFF"/>
                </a:highlight>
                <a:latin typeface="Montserrat" panose="00000500000000000000" pitchFamily="2" charset="0"/>
              </a:rPr>
              <a:t>Pour obtenir de la vitamine C par le biais de l’alimentation, nous pouvons consommer des fruits comme les oranges, les fraises ou les kiwis et des légumes comme les poivrons, les épinards et les brocolis. </a:t>
            </a:r>
          </a:p>
          <a:p>
            <a:pPr algn="l"/>
            <a:r>
              <a:rPr lang="fr-FR" b="0" i="0" dirty="0">
                <a:solidFill>
                  <a:srgbClr val="323030"/>
                </a:solidFill>
                <a:effectLst/>
                <a:highlight>
                  <a:srgbClr val="FFFFFF"/>
                </a:highlight>
                <a:latin typeface="Montserrat" panose="00000500000000000000" pitchFamily="2" charset="0"/>
              </a:rPr>
              <a:t> </a:t>
            </a:r>
          </a:p>
          <a:p>
            <a:pPr algn="l"/>
            <a:r>
              <a:rPr lang="fr-FR" b="1" i="0" dirty="0">
                <a:solidFill>
                  <a:srgbClr val="323030"/>
                </a:solidFill>
                <a:effectLst/>
                <a:highlight>
                  <a:srgbClr val="FFFFFF"/>
                </a:highlight>
                <a:latin typeface="Montserrat" panose="00000500000000000000" pitchFamily="2" charset="0"/>
              </a:rPr>
              <a:t>Quercétine</a:t>
            </a:r>
          </a:p>
          <a:p>
            <a:pPr algn="l"/>
            <a:r>
              <a:rPr lang="fr-FR" b="0" i="0" dirty="0">
                <a:solidFill>
                  <a:srgbClr val="323030"/>
                </a:solidFill>
                <a:effectLst/>
                <a:highlight>
                  <a:srgbClr val="FFFFFF"/>
                </a:highlight>
                <a:latin typeface="Montserrat" panose="00000500000000000000" pitchFamily="2" charset="0"/>
              </a:rPr>
              <a:t>La quercétine est un pigment végétal dont la fonction principale est </a:t>
            </a:r>
            <a:r>
              <a:rPr lang="fr-FR" b="0" i="0" dirty="0" err="1">
                <a:solidFill>
                  <a:srgbClr val="323030"/>
                </a:solidFill>
                <a:effectLst/>
                <a:highlight>
                  <a:srgbClr val="FFFFFF"/>
                </a:highlight>
                <a:latin typeface="Montserrat" panose="00000500000000000000" pitchFamily="2" charset="0"/>
              </a:rPr>
              <a:t>sénolytique</a:t>
            </a:r>
            <a:r>
              <a:rPr lang="fr-FR" b="0" i="0" dirty="0">
                <a:solidFill>
                  <a:srgbClr val="323030"/>
                </a:solidFill>
                <a:effectLst/>
                <a:highlight>
                  <a:srgbClr val="FFFFFF"/>
                </a:highlight>
                <a:latin typeface="Montserrat" panose="00000500000000000000" pitchFamily="2" charset="0"/>
              </a:rPr>
              <a:t>, c’est-à-dire qu’elle aide à éliminer les cellules sénescentes ou “vieilles” ; c’est un mécanisme anti-âge. Elle possède également des propriétés anti-inflammatoires qui contribuent au bien-être général. </a:t>
            </a:r>
          </a:p>
          <a:p>
            <a:pPr algn="l"/>
            <a:r>
              <a:rPr lang="fr-FR" b="0" i="0" dirty="0">
                <a:solidFill>
                  <a:srgbClr val="323030"/>
                </a:solidFill>
                <a:effectLst/>
                <a:highlight>
                  <a:srgbClr val="FFFFFF"/>
                </a:highlight>
                <a:latin typeface="Montserrat" panose="00000500000000000000" pitchFamily="2" charset="0"/>
              </a:rPr>
              <a:t>Certains aliments particulièrement riches en quercétine sont d’origine végétale, comme le raisin rouge, les oignons, le thé vert, les pommes ou les baies. </a:t>
            </a:r>
          </a:p>
          <a:p>
            <a:pPr algn="l"/>
            <a:r>
              <a:rPr lang="fr-FR" b="0" i="0" dirty="0">
                <a:solidFill>
                  <a:srgbClr val="323030"/>
                </a:solidFill>
                <a:effectLst/>
                <a:highlight>
                  <a:srgbClr val="FFFFFF"/>
                </a:highlight>
                <a:latin typeface="Montserrat" panose="00000500000000000000" pitchFamily="2" charset="0"/>
              </a:rPr>
              <a:t> </a:t>
            </a:r>
          </a:p>
          <a:p>
            <a:pPr algn="l"/>
            <a:r>
              <a:rPr lang="fr-FR" b="1" i="0" dirty="0">
                <a:solidFill>
                  <a:srgbClr val="323030"/>
                </a:solidFill>
                <a:effectLst/>
                <a:highlight>
                  <a:srgbClr val="FFFFFF"/>
                </a:highlight>
                <a:latin typeface="Montserrat" panose="00000500000000000000" pitchFamily="2" charset="0"/>
              </a:rPr>
              <a:t>Vitamine E</a:t>
            </a:r>
          </a:p>
          <a:p>
            <a:pPr algn="l"/>
            <a:r>
              <a:rPr lang="fr-FR" b="0" i="0" dirty="0">
                <a:solidFill>
                  <a:srgbClr val="323030"/>
                </a:solidFill>
                <a:effectLst/>
                <a:highlight>
                  <a:srgbClr val="FFFFFF"/>
                </a:highlight>
                <a:latin typeface="Montserrat" panose="00000500000000000000" pitchFamily="2" charset="0"/>
              </a:rPr>
              <a:t>La vitamine E est particulièrement efficace pour protéger de l’oxydation les acides gras polyinsaturés, tels que les oméga 3, présents dans les membranes cellulaires et le cerveau. Il est également important pour le maintien de tissus sains tels que la peau et les yeux, participe à la formation des globules rouges et possède des propriétés anti-inflammatoires. Selon l’</a:t>
            </a:r>
            <a:r>
              <a:rPr lang="fr-FR" b="0" i="0" dirty="0">
                <a:solidFill>
                  <a:srgbClr val="323030"/>
                </a:solidFill>
                <a:effectLst/>
                <a:highlight>
                  <a:srgbClr val="FFFFFF"/>
                </a:highlight>
                <a:latin typeface="Montserrat" panose="00000500000000000000" pitchFamily="2" charset="0"/>
                <a:hlinkClick r:id="rId3"/>
              </a:rPr>
              <a:t>EFSA</a:t>
            </a:r>
            <a:r>
              <a:rPr lang="fr-FR" b="0" i="0" dirty="0">
                <a:solidFill>
                  <a:srgbClr val="323030"/>
                </a:solidFill>
                <a:effectLst/>
                <a:highlight>
                  <a:srgbClr val="FFFFFF"/>
                </a:highlight>
                <a:latin typeface="Montserrat" panose="00000500000000000000" pitchFamily="2" charset="0"/>
              </a:rPr>
              <a:t>, l’apport journalier recommandé est de 300 mg/jour pour les adultes. </a:t>
            </a:r>
          </a:p>
          <a:p>
            <a:pPr algn="l"/>
            <a:r>
              <a:rPr lang="fr-FR" b="0" i="0" dirty="0">
                <a:solidFill>
                  <a:srgbClr val="323030"/>
                </a:solidFill>
                <a:effectLst/>
                <a:highlight>
                  <a:srgbClr val="FFFFFF"/>
                </a:highlight>
                <a:latin typeface="Montserrat" panose="00000500000000000000" pitchFamily="2" charset="0"/>
              </a:rPr>
              <a:t>Les aliments riches en vitamine E comprennent les huiles végétales et, dans une moindre mesure, les graines et les céréales. L’huile de germe de blé est la source naturelle de vitamine E la plus riche.</a:t>
            </a:r>
          </a:p>
          <a:p>
            <a:pPr algn="l"/>
            <a:r>
              <a:rPr lang="fr-FR" b="0" i="0" dirty="0">
                <a:solidFill>
                  <a:srgbClr val="323030"/>
                </a:solidFill>
                <a:effectLst/>
                <a:highlight>
                  <a:srgbClr val="FFFFFF"/>
                </a:highlight>
                <a:latin typeface="Montserrat" panose="00000500000000000000" pitchFamily="2" charset="0"/>
              </a:rPr>
              <a:t> </a:t>
            </a:r>
          </a:p>
          <a:p>
            <a:pPr algn="l"/>
            <a:r>
              <a:rPr lang="fr-FR" b="1" i="0" dirty="0">
                <a:solidFill>
                  <a:srgbClr val="323030"/>
                </a:solidFill>
                <a:effectLst/>
                <a:highlight>
                  <a:srgbClr val="FFFFFF"/>
                </a:highlight>
                <a:latin typeface="Montserrat" panose="00000500000000000000" pitchFamily="2" charset="0"/>
              </a:rPr>
              <a:t>Trans-Resvératrol</a:t>
            </a:r>
          </a:p>
          <a:p>
            <a:pPr algn="l"/>
            <a:r>
              <a:rPr lang="fr-FR" b="0" i="0" dirty="0">
                <a:solidFill>
                  <a:srgbClr val="323030"/>
                </a:solidFill>
                <a:effectLst/>
                <a:highlight>
                  <a:srgbClr val="FFFFFF"/>
                </a:highlight>
                <a:latin typeface="Montserrat" panose="00000500000000000000" pitchFamily="2" charset="0"/>
              </a:rPr>
              <a:t>Le resvératrol est un pigment végétal qui, en plus d’avoir des propriétés anti-âge grâce à son activité antioxydante, est associé à une sensibilité accrue à l’insuline et à des avantages pour la santé cardiovasculaire. </a:t>
            </a:r>
          </a:p>
          <a:p>
            <a:pPr algn="l"/>
            <a:r>
              <a:rPr lang="fr-FR" b="0" i="0" dirty="0">
                <a:solidFill>
                  <a:srgbClr val="323030"/>
                </a:solidFill>
                <a:effectLst/>
                <a:highlight>
                  <a:srgbClr val="FFFFFF"/>
                </a:highlight>
                <a:latin typeface="Montserrat" panose="00000500000000000000" pitchFamily="2" charset="0"/>
              </a:rPr>
              <a:t>Il est présent dans certains aliments végétaux tels que la peau des raisins rouges, des groseilles, des mûres et des cacahuètes. On le trouve également en forte concentration dans la racine de Fallopia </a:t>
            </a:r>
            <a:r>
              <a:rPr lang="fr-FR" b="0" i="0" dirty="0" err="1">
                <a:solidFill>
                  <a:srgbClr val="323030"/>
                </a:solidFill>
                <a:effectLst/>
                <a:highlight>
                  <a:srgbClr val="FFFFFF"/>
                </a:highlight>
                <a:latin typeface="Montserrat" panose="00000500000000000000" pitchFamily="2" charset="0"/>
              </a:rPr>
              <a:t>japonica</a:t>
            </a:r>
            <a:r>
              <a:rPr lang="fr-FR" b="0" i="0" dirty="0">
                <a:solidFill>
                  <a:srgbClr val="323030"/>
                </a:solidFill>
                <a:effectLst/>
                <a:highlight>
                  <a:srgbClr val="FFFFFF"/>
                </a:highlight>
                <a:latin typeface="Montserrat" panose="00000500000000000000" pitchFamily="2" charset="0"/>
              </a:rPr>
              <a:t> (Polygonum cuspidatum), un arbuste aux propriétés curatives.</a:t>
            </a:r>
          </a:p>
          <a:p>
            <a:pPr algn="l"/>
            <a:r>
              <a:rPr lang="fr-FR" b="0" i="0" dirty="0">
                <a:solidFill>
                  <a:srgbClr val="323030"/>
                </a:solidFill>
                <a:effectLst/>
                <a:highlight>
                  <a:srgbClr val="FFFFFF"/>
                </a:highlight>
                <a:latin typeface="Montserrat" panose="00000500000000000000" pitchFamily="2" charset="0"/>
              </a:rPr>
              <a:t> </a:t>
            </a:r>
          </a:p>
          <a:p>
            <a:pPr algn="l"/>
            <a:r>
              <a:rPr lang="fr-FR" b="1" i="0" dirty="0" err="1">
                <a:solidFill>
                  <a:srgbClr val="323030"/>
                </a:solidFill>
                <a:effectLst/>
                <a:highlight>
                  <a:srgbClr val="FFFFFF"/>
                </a:highlight>
                <a:latin typeface="Montserrat" panose="00000500000000000000" pitchFamily="2" charset="0"/>
              </a:rPr>
              <a:t>Astaxanthine</a:t>
            </a:r>
            <a:endParaRPr lang="fr-FR" b="1" i="0" dirty="0">
              <a:solidFill>
                <a:srgbClr val="323030"/>
              </a:solidFill>
              <a:effectLst/>
              <a:highlight>
                <a:srgbClr val="FFFFFF"/>
              </a:highlight>
              <a:latin typeface="Montserrat" panose="00000500000000000000" pitchFamily="2" charset="0"/>
            </a:endParaRPr>
          </a:p>
          <a:p>
            <a:pPr algn="l"/>
            <a:r>
              <a:rPr lang="fr-FR" b="0" i="0" dirty="0">
                <a:solidFill>
                  <a:srgbClr val="323030"/>
                </a:solidFill>
                <a:effectLst/>
                <a:highlight>
                  <a:srgbClr val="FFFFFF"/>
                </a:highlight>
                <a:latin typeface="Montserrat" panose="00000500000000000000" pitchFamily="2" charset="0"/>
              </a:rPr>
              <a:t>L’</a:t>
            </a:r>
            <a:r>
              <a:rPr lang="fr-FR" b="0" i="0" dirty="0" err="1">
                <a:solidFill>
                  <a:srgbClr val="323030"/>
                </a:solidFill>
                <a:effectLst/>
                <a:highlight>
                  <a:srgbClr val="FFFFFF"/>
                </a:highlight>
                <a:latin typeface="Montserrat" panose="00000500000000000000" pitchFamily="2" charset="0"/>
              </a:rPr>
              <a:t>astaxanthine</a:t>
            </a:r>
            <a:r>
              <a:rPr lang="fr-FR" b="0" i="0" dirty="0">
                <a:solidFill>
                  <a:srgbClr val="323030"/>
                </a:solidFill>
                <a:effectLst/>
                <a:highlight>
                  <a:srgbClr val="FFFFFF"/>
                </a:highlight>
                <a:latin typeface="Montserrat" panose="00000500000000000000" pitchFamily="2" charset="0"/>
              </a:rPr>
              <a:t> est un pigment caroténoïde naturel doté de puissantes propriétés antioxydantes. Elle a un pouvoir antioxydant 14 fois supérieur à celui de la vitamine E et 64 fois supérieur à la vitamine C. On lui attribue également un certain nombre d’avantages pour la santé, comme la réduction du risque de maladie cardiaque grâce à ses propriétés anti-inflammatoires, la protection contre les dommages causés par les rayons UV du soleil et l’amélioration de la santé de la peau. </a:t>
            </a:r>
          </a:p>
          <a:p>
            <a:pPr algn="l"/>
            <a:r>
              <a:rPr lang="fr-FR" b="0" i="0" dirty="0">
                <a:solidFill>
                  <a:srgbClr val="323030"/>
                </a:solidFill>
                <a:effectLst/>
                <a:highlight>
                  <a:srgbClr val="FFFFFF"/>
                </a:highlight>
                <a:latin typeface="Montserrat" panose="00000500000000000000" pitchFamily="2" charset="0"/>
              </a:rPr>
              <a:t>Elle est naturellement présente dans les fruits de mer, le saumon, la truite, le krill, les crevettes, les écrevisses et certains types d’algues et de microalgues. </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24</a:t>
            </a:fld>
            <a:endParaRPr lang="fr-FR"/>
          </a:p>
        </p:txBody>
      </p:sp>
    </p:spTree>
    <p:extLst>
      <p:ext uri="{BB962C8B-B14F-4D97-AF65-F5344CB8AC3E}">
        <p14:creationId xmlns:p14="http://schemas.microsoft.com/office/powerpoint/2010/main" val="4112264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Definition:</a:t>
            </a:r>
            <a:r>
              <a:rPr lang="en-US" dirty="0"/>
              <a:t> The contamination of the natural environment by substances harmful to living organisms.</a:t>
            </a:r>
          </a:p>
          <a:p>
            <a:r>
              <a:rPr lang="en-US" b="1" dirty="0"/>
              <a:t>Types:</a:t>
            </a:r>
            <a:r>
              <a:rPr lang="en-US" dirty="0"/>
              <a:t> Air pollution, water pollution, soil pollution, noise pollution.</a:t>
            </a:r>
          </a:p>
          <a:p>
            <a:endParaRPr lang="en-US" dirty="0"/>
          </a:p>
          <a:p>
            <a:r>
              <a:rPr lang="fr-FR" b="1" dirty="0"/>
              <a:t>Sources of Air Pollution:</a:t>
            </a:r>
          </a:p>
          <a:p>
            <a:r>
              <a:rPr lang="fr-FR" b="1" u="sng" dirty="0"/>
              <a:t>-Sources naturelles : </a:t>
            </a:r>
          </a:p>
          <a:p>
            <a:pPr marL="171450" indent="-171450">
              <a:buFont typeface="Arial" panose="020B0604020202020204" pitchFamily="34" charset="0"/>
              <a:buChar char="•"/>
            </a:pPr>
            <a:r>
              <a:rPr lang="fr-FR" b="0" dirty="0"/>
              <a:t>Éruptions volcaniques : Libèrent des gaz comme le dioxyde de soufre (SO2) et des particules fines.</a:t>
            </a:r>
          </a:p>
          <a:p>
            <a:pPr>
              <a:buFont typeface="Arial" panose="020B0604020202020204" pitchFamily="34" charset="0"/>
              <a:buChar char="•"/>
            </a:pPr>
            <a:r>
              <a:rPr lang="fr-FR" b="0" dirty="0"/>
              <a:t>Incendies de forêts : Émettent du monoxyde de carbone (CO), des particules et des composés organiques volatils (COV).</a:t>
            </a:r>
          </a:p>
          <a:p>
            <a:pPr>
              <a:buFont typeface="Arial" panose="020B0604020202020204" pitchFamily="34" charset="0"/>
              <a:buChar char="•"/>
            </a:pPr>
            <a:r>
              <a:rPr lang="fr-FR" b="0" dirty="0"/>
              <a:t>Tempêtes de poussière : Transportent des particules fines (PM10, PM2.5).</a:t>
            </a:r>
          </a:p>
          <a:p>
            <a:pPr>
              <a:buFont typeface="Arial" panose="020B0604020202020204" pitchFamily="34" charset="0"/>
              <a:buChar char="•"/>
            </a:pPr>
            <a:endParaRPr lang="fr-FR" dirty="0"/>
          </a:p>
          <a:p>
            <a:r>
              <a:rPr lang="fr-FR" b="1" u="sng" dirty="0"/>
              <a:t>-Sources humaines </a:t>
            </a:r>
            <a:r>
              <a:rPr lang="fr-FR" dirty="0"/>
              <a:t>: </a:t>
            </a:r>
          </a:p>
          <a:p>
            <a:pPr marL="171450" indent="-171450">
              <a:buFont typeface="Arial" panose="020B0604020202020204" pitchFamily="34" charset="0"/>
              <a:buChar char="•"/>
            </a:pPr>
            <a:r>
              <a:rPr lang="fr-FR" b="1" dirty="0"/>
              <a:t>Transports</a:t>
            </a:r>
            <a:r>
              <a:rPr lang="fr-FR" dirty="0"/>
              <a:t> : Véhicules à moteur (voitures, camions, avions) émettent des oxydes d'azote (NOx), des COV, du CO et des particules.</a:t>
            </a:r>
          </a:p>
          <a:p>
            <a:pPr>
              <a:buFont typeface="Arial" panose="020B0604020202020204" pitchFamily="34" charset="0"/>
              <a:buChar char="•"/>
            </a:pPr>
            <a:r>
              <a:rPr lang="fr-FR" b="1" dirty="0"/>
              <a:t>Industries</a:t>
            </a:r>
            <a:r>
              <a:rPr lang="fr-FR" dirty="0"/>
              <a:t> : Usines, raffineries, centrales électriques émettent SO2, NOx, PM, COV et métaux lourds.</a:t>
            </a:r>
          </a:p>
          <a:p>
            <a:pPr>
              <a:buFont typeface="Arial" panose="020B0604020202020204" pitchFamily="34" charset="0"/>
              <a:buChar char="•"/>
            </a:pPr>
            <a:r>
              <a:rPr lang="fr-FR" b="1" dirty="0"/>
              <a:t>Agriculture</a:t>
            </a:r>
            <a:r>
              <a:rPr lang="fr-FR" dirty="0"/>
              <a:t> : Utilisation de pesticides, fumigation et activités liées à l'élevage libèrent de l'ammoniac (NH3) et des COV.</a:t>
            </a:r>
          </a:p>
          <a:p>
            <a:pPr>
              <a:buFont typeface="Arial" panose="020B0604020202020204" pitchFamily="34" charset="0"/>
              <a:buChar char="•"/>
            </a:pPr>
            <a:r>
              <a:rPr lang="fr-FR" b="1" dirty="0"/>
              <a:t>Résidentiel</a:t>
            </a:r>
            <a:r>
              <a:rPr lang="fr-FR" dirty="0"/>
              <a:t> : Chauffage domestique, cuisson, combustion de combustibles fossiles (charbon, bois) libèrent PM, NOx, SO2 et CO.</a:t>
            </a:r>
          </a:p>
          <a:p>
            <a:pPr>
              <a:buFont typeface="Arial" panose="020B0604020202020204" pitchFamily="34" charset="0"/>
              <a:buChar char="•"/>
            </a:pPr>
            <a:r>
              <a:rPr lang="fr-FR" b="1" dirty="0"/>
              <a:t>Décharges et Traitement des Déchets</a:t>
            </a:r>
            <a:r>
              <a:rPr lang="fr-FR" dirty="0"/>
              <a:t> : Émissions de méthane (CH4) et de COV.</a:t>
            </a:r>
            <a:endParaRPr lang="en-US" dirty="0"/>
          </a:p>
          <a:p>
            <a:endParaRPr lang="en-US" dirty="0"/>
          </a:p>
          <a:p>
            <a:r>
              <a:rPr lang="fr-FR" b="1" dirty="0"/>
              <a:t>Polluants Spécifiques</a:t>
            </a:r>
          </a:p>
          <a:p>
            <a:pPr>
              <a:buFont typeface="Arial" panose="020B0604020202020204" pitchFamily="34" charset="0"/>
              <a:buChar char="•"/>
            </a:pPr>
            <a:r>
              <a:rPr lang="fr-FR" b="1" dirty="0"/>
              <a:t>Particules Fines (PM2.5)</a:t>
            </a:r>
            <a:r>
              <a:rPr lang="fr-FR" dirty="0"/>
              <a:t> : L'exposition aux PM2.5 est particulièrement dangereuse. En 2019, environ 4,2 millions de décès prématurés étaient liés à l'exposition aux PM2.5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1" dirty="0"/>
              <a:t>Dioxyde d'Azote (NO2)</a:t>
            </a:r>
            <a:r>
              <a:rPr lang="fr-FR" dirty="0"/>
              <a:t> : L'exposition au NO2 est responsable de 1,23 million de nouveaux cas d'asthme pédiatrique par an. </a:t>
            </a:r>
            <a:r>
              <a:rPr lang="fr-FR" b="0" i="0" dirty="0">
                <a:solidFill>
                  <a:srgbClr val="3C4245"/>
                </a:solidFill>
                <a:effectLst/>
                <a:highlight>
                  <a:srgbClr val="FFFFFF"/>
                </a:highlight>
                <a:latin typeface="Noto Sans" panose="020B0502040504020204" pitchFamily="34" charset="0"/>
              </a:rPr>
              <a:t>Le NO</a:t>
            </a:r>
            <a:r>
              <a:rPr lang="fr-FR" b="0" i="0" baseline="-25000" dirty="0">
                <a:solidFill>
                  <a:srgbClr val="3C4245"/>
                </a:solidFill>
                <a:effectLst/>
                <a:highlight>
                  <a:srgbClr val="FFFFFF"/>
                </a:highlight>
                <a:latin typeface="Noto Sans" panose="020B0502040504020204" pitchFamily="34" charset="0"/>
              </a:rPr>
              <a:t>2 </a:t>
            </a:r>
            <a:r>
              <a:rPr lang="fr-FR" b="0" i="0" dirty="0">
                <a:solidFill>
                  <a:srgbClr val="3C4245"/>
                </a:solidFill>
                <a:effectLst/>
                <a:highlight>
                  <a:srgbClr val="FFFFFF"/>
                </a:highlight>
                <a:latin typeface="Noto Sans" panose="020B0502040504020204" pitchFamily="34" charset="0"/>
              </a:rPr>
              <a:t>est un gaz couramment libéré lors de la combustion de combustibles utilisés dans le secteur industriel et celui des transports.</a:t>
            </a:r>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1" dirty="0"/>
              <a:t>Ozone Troposphérique (O3)</a:t>
            </a:r>
            <a:r>
              <a:rPr lang="fr-FR" dirty="0"/>
              <a:t> : En 2019, environ 365 000 décès prématurés étaient attribués à l'exposition à l'ozone . </a:t>
            </a:r>
            <a:r>
              <a:rPr lang="fr-FR" b="0" i="0" dirty="0">
                <a:solidFill>
                  <a:srgbClr val="3C4245"/>
                </a:solidFill>
                <a:effectLst/>
                <a:highlight>
                  <a:srgbClr val="FFFFFF"/>
                </a:highlight>
                <a:latin typeface="Noto Sans" panose="020B0502040504020204" pitchFamily="34" charset="0"/>
              </a:rPr>
              <a:t>L’ozone au niveau du sol – à ne pas confondre avec la couche d’ozone dans la haute atmosphère – est l’un des principaux constituants du smog photochimique. Il se forme lors de la réaction avec des gaz sous l’effet du rayonnement solaire.</a:t>
            </a:r>
            <a:br>
              <a:rPr lang="fr-FR" b="1" i="0" dirty="0">
                <a:solidFill>
                  <a:srgbClr val="3C4245"/>
                </a:solidFill>
                <a:effectLst/>
                <a:highlight>
                  <a:srgbClr val="FFFFFF"/>
                </a:highlight>
                <a:latin typeface="Noto Sans" panose="020B0502040504020204" pitchFamily="34" charset="0"/>
              </a:rPr>
            </a:br>
            <a:r>
              <a:rPr lang="fr-FR" b="1" i="0" dirty="0">
                <a:solidFill>
                  <a:srgbClr val="3C4245"/>
                </a:solidFill>
                <a:effectLst/>
                <a:highlight>
                  <a:srgbClr val="FFFFFF"/>
                </a:highlight>
                <a:latin typeface="Noto Sans" panose="020B0502040504020204" pitchFamily="34" charset="0"/>
              </a:rPr>
              <a:t>Dioxyde de soufre (SO</a:t>
            </a:r>
            <a:r>
              <a:rPr lang="fr-FR" b="1" i="0" baseline="-25000" dirty="0">
                <a:solidFill>
                  <a:srgbClr val="3C4245"/>
                </a:solidFill>
                <a:effectLst/>
                <a:highlight>
                  <a:srgbClr val="FFFFFF"/>
                </a:highlight>
                <a:latin typeface="Noto Sans" panose="020B0502040504020204" pitchFamily="34" charset="0"/>
              </a:rPr>
              <a:t>2</a:t>
            </a:r>
            <a:r>
              <a:rPr lang="fr-FR" b="1" i="0" dirty="0">
                <a:solidFill>
                  <a:srgbClr val="3C4245"/>
                </a:solidFill>
                <a:effectLst/>
                <a:highlight>
                  <a:srgbClr val="FFFFFF"/>
                </a:highlight>
                <a:latin typeface="Noto Sans" panose="020B0502040504020204" pitchFamily="34" charset="0"/>
              </a:rPr>
              <a:t>)</a:t>
            </a:r>
            <a:br>
              <a:rPr lang="fr-FR" b="1" i="0" dirty="0">
                <a:solidFill>
                  <a:srgbClr val="3C4245"/>
                </a:solidFill>
                <a:effectLst/>
                <a:highlight>
                  <a:srgbClr val="FFFFFF"/>
                </a:highlight>
                <a:latin typeface="Noto Sans" panose="020B0502040504020204" pitchFamily="34" charset="0"/>
              </a:rPr>
            </a:br>
            <a:r>
              <a:rPr lang="fr-FR" b="0" i="0" dirty="0">
                <a:solidFill>
                  <a:srgbClr val="3C4245"/>
                </a:solidFill>
                <a:effectLst/>
                <a:highlight>
                  <a:srgbClr val="FFFFFF"/>
                </a:highlight>
                <a:latin typeface="Noto Sans" panose="020B0502040504020204" pitchFamily="34" charset="0"/>
              </a:rPr>
              <a:t>Le SO</a:t>
            </a:r>
            <a:r>
              <a:rPr lang="fr-FR" b="0" i="0" baseline="-25000" dirty="0">
                <a:solidFill>
                  <a:srgbClr val="3C4245"/>
                </a:solidFill>
                <a:effectLst/>
                <a:highlight>
                  <a:srgbClr val="FFFFFF"/>
                </a:highlight>
                <a:latin typeface="Noto Sans" panose="020B0502040504020204" pitchFamily="34" charset="0"/>
              </a:rPr>
              <a:t>2</a:t>
            </a:r>
            <a:r>
              <a:rPr lang="fr-FR" b="0" i="0" dirty="0">
                <a:solidFill>
                  <a:srgbClr val="3C4245"/>
                </a:solidFill>
                <a:effectLst/>
                <a:highlight>
                  <a:srgbClr val="FFFFFF"/>
                </a:highlight>
                <a:latin typeface="Noto Sans" panose="020B0502040504020204" pitchFamily="34" charset="0"/>
              </a:rPr>
              <a:t> est un gaz incolore, d’odeur piquante. Il est produit par la combustion d’énergies fossiles (charbon et pétrole) et la fonte de minerais contenant du soufre.</a:t>
            </a:r>
          </a:p>
          <a:p>
            <a:pPr>
              <a:buFont typeface="Arial" panose="020B0604020202020204" pitchFamily="34" charset="0"/>
              <a:buNone/>
            </a:pPr>
            <a:r>
              <a:rPr lang="fr-FR" b="1" i="0" dirty="0">
                <a:solidFill>
                  <a:srgbClr val="3C4245"/>
                </a:solidFill>
                <a:effectLst/>
                <a:highlight>
                  <a:srgbClr val="FFFFFF"/>
                </a:highlight>
                <a:latin typeface="Noto Sans" panose="020B0502040504020204" pitchFamily="34" charset="0"/>
              </a:rPr>
              <a:t>Monoxyde de carbone (CO)</a:t>
            </a:r>
            <a:br>
              <a:rPr lang="fr-FR" b="0" i="0" dirty="0">
                <a:solidFill>
                  <a:srgbClr val="3C4245"/>
                </a:solidFill>
                <a:effectLst/>
                <a:highlight>
                  <a:srgbClr val="FFFFFF"/>
                </a:highlight>
                <a:latin typeface="Noto Sans" panose="020B0502040504020204" pitchFamily="34" charset="0"/>
              </a:rPr>
            </a:br>
            <a:r>
              <a:rPr lang="fr-FR" b="0" i="0" dirty="0">
                <a:solidFill>
                  <a:srgbClr val="3C4245"/>
                </a:solidFill>
                <a:effectLst/>
                <a:highlight>
                  <a:srgbClr val="FFFFFF"/>
                </a:highlight>
                <a:latin typeface="Noto Sans" panose="020B0502040504020204" pitchFamily="34" charset="0"/>
              </a:rPr>
              <a:t>Le monoxyde de carbone est un gaz toxique incolore, inodore et insipide produit par la combustion incomplète de combustibles carbonés comme le bois, l’essence, le charbon de bois, le gaz naturel et le kérosène.</a:t>
            </a:r>
          </a:p>
          <a:p>
            <a:pPr>
              <a:buFont typeface="Arial" panose="020B0604020202020204" pitchFamily="34" charset="0"/>
              <a:buNone/>
            </a:pPr>
            <a:endParaRPr lang="fr-FR" b="0" i="0" dirty="0">
              <a:solidFill>
                <a:srgbClr val="3C4245"/>
              </a:solidFill>
              <a:effectLst/>
              <a:highlight>
                <a:srgbClr val="FFFFFF"/>
              </a:highlight>
              <a:latin typeface="Noto Sans" panose="020B0502040504020204" pitchFamily="34" charset="0"/>
            </a:endParaRPr>
          </a:p>
          <a:p>
            <a:pPr>
              <a:buFont typeface="Arial" panose="020B0604020202020204" pitchFamily="34" charset="0"/>
              <a:buNone/>
            </a:pPr>
            <a:r>
              <a:rPr lang="fr-FR" b="1" dirty="0"/>
              <a:t>Environ 7 millions de décès par an sont dus à la pollution de l'air (OMS).91 % de la population mondiale vit dans des zones où les niveaux de qualité de l'air dépassent les limites fixées par l'OMS.</a:t>
            </a:r>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a:t>
            </a:fld>
            <a:endParaRPr lang="fr-FR"/>
          </a:p>
        </p:txBody>
      </p:sp>
    </p:spTree>
    <p:extLst>
      <p:ext uri="{BB962C8B-B14F-4D97-AF65-F5344CB8AC3E}">
        <p14:creationId xmlns:p14="http://schemas.microsoft.com/office/powerpoint/2010/main" val="54993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85800"/>
            <a:r>
              <a:rPr lang="fr-FR" sz="1800" dirty="0">
                <a:effectLst/>
                <a:latin typeface="Aptos" panose="020B0004020202020204" pitchFamily="34" charset="0"/>
                <a:ea typeface="Aptos" panose="020B0004020202020204" pitchFamily="34" charset="0"/>
                <a:cs typeface="Aptos" panose="020B0004020202020204" pitchFamily="34" charset="0"/>
              </a:rPr>
              <a:t>MERCI</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26</a:t>
            </a:fld>
            <a:endParaRPr lang="fr-FR"/>
          </a:p>
        </p:txBody>
      </p:sp>
    </p:spTree>
    <p:extLst>
      <p:ext uri="{BB962C8B-B14F-4D97-AF65-F5344CB8AC3E}">
        <p14:creationId xmlns:p14="http://schemas.microsoft.com/office/powerpoint/2010/main" val="245812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None/>
            </a:pPr>
            <a:endParaRPr lang="fr-FR" dirty="0"/>
          </a:p>
          <a:p>
            <a:r>
              <a:rPr lang="fr-FR" b="1" dirty="0"/>
              <a:t>Impacts sur la Santé selon l’organisme mondial de la santé</a:t>
            </a:r>
          </a:p>
          <a:p>
            <a:pPr>
              <a:buFont typeface="Arial" panose="020B0604020202020204" pitchFamily="34" charset="0"/>
              <a:buChar char="•"/>
            </a:pPr>
            <a:r>
              <a:rPr lang="fr-FR" b="1" dirty="0"/>
              <a:t>Crises Cardiaques</a:t>
            </a:r>
            <a:r>
              <a:rPr lang="fr-FR" dirty="0"/>
              <a:t> : L'exposition à la pollution de l'air augmente de 20 à 30 % le risque de crises cardiaques et d'accidents vasculaires cérébraux (AVC) .</a:t>
            </a:r>
          </a:p>
          <a:p>
            <a:pPr>
              <a:buFont typeface="Arial" panose="020B0604020202020204" pitchFamily="34" charset="0"/>
              <a:buChar char="•"/>
            </a:pPr>
            <a:r>
              <a:rPr lang="fr-FR" b="1" dirty="0"/>
              <a:t>Asthme</a:t>
            </a:r>
            <a:r>
              <a:rPr lang="fr-FR" dirty="0"/>
              <a:t> : Environ 40 % des cas d'asthme chez les enfants sont liés à la pollution de l'air .</a:t>
            </a:r>
          </a:p>
          <a:p>
            <a:r>
              <a:rPr lang="fr-FR" b="1" dirty="0"/>
              <a:t>Améliorations et Mesures de Contrôle</a:t>
            </a:r>
          </a:p>
          <a:p>
            <a:pPr>
              <a:buFont typeface="Arial" panose="020B0604020202020204" pitchFamily="34" charset="0"/>
              <a:buChar char="•"/>
            </a:pPr>
            <a:r>
              <a:rPr lang="fr-FR" b="1" dirty="0"/>
              <a:t>Réductions de Mortalité</a:t>
            </a:r>
            <a:r>
              <a:rPr lang="fr-FR" dirty="0"/>
              <a:t> : Des mesures strictes de contrôle de la pollution pourraient réduire le nombre de décès prématurés. Par exemple, une réduction de 50 % des niveaux de PM2.5 pourrait sauver environ 2,5 millions de vies par an .</a:t>
            </a:r>
          </a:p>
          <a:p>
            <a:pPr>
              <a:buFont typeface="Arial" panose="020B0604020202020204" pitchFamily="34" charset="0"/>
              <a:buChar char="•"/>
            </a:pPr>
            <a:r>
              <a:rPr lang="fr-FR" b="1" dirty="0"/>
              <a:t>Améliorations Locales</a:t>
            </a:r>
            <a:r>
              <a:rPr lang="fr-FR" dirty="0"/>
              <a:t> : À Beijing, des politiques de réduction de la pollution ont permis de diminuer les niveaux de PM2.5 de plus de 25 % entre 2013 et 2017 .</a:t>
            </a:r>
          </a:p>
          <a:p>
            <a:pPr>
              <a:buFont typeface="Arial" panose="020B0604020202020204" pitchFamily="34" charset="0"/>
              <a:buChar char="•"/>
            </a:pPr>
            <a:endParaRPr lang="fr-FR" dirty="0"/>
          </a:p>
          <a:p>
            <a:endParaRPr lang="en-US" dirty="0"/>
          </a:p>
          <a:p>
            <a:r>
              <a:rPr lang="fr-FR" b="1" dirty="0"/>
              <a:t>Impacts de la Pollution de l'Air sur la Santé</a:t>
            </a:r>
          </a:p>
          <a:p>
            <a:pPr>
              <a:buFont typeface="+mj-lt"/>
              <a:buAutoNum type="arabicPeriod"/>
            </a:pPr>
            <a:r>
              <a:rPr lang="fr-FR" b="1" dirty="0"/>
              <a:t>Maladies Respiratoires</a:t>
            </a:r>
            <a:r>
              <a:rPr lang="fr-FR" dirty="0"/>
              <a:t> :</a:t>
            </a:r>
          </a:p>
          <a:p>
            <a:pPr marL="742950" lvl="1" indent="-285750">
              <a:buFont typeface="+mj-lt"/>
              <a:buAutoNum type="arabicPeriod"/>
            </a:pPr>
            <a:r>
              <a:rPr lang="fr-FR" dirty="0"/>
              <a:t>Asthme : Aggravé par des polluants comme l'ozone et les particules fines (PM2.5).</a:t>
            </a:r>
          </a:p>
          <a:p>
            <a:pPr marL="742950" lvl="1" indent="-285750">
              <a:buFont typeface="+mj-lt"/>
              <a:buAutoNum type="arabicPeriod"/>
            </a:pPr>
            <a:r>
              <a:rPr lang="fr-FR" dirty="0"/>
              <a:t>Bronchite chronique et Emphysème : Liés à l'exposition prolongée aux polluants.</a:t>
            </a:r>
          </a:p>
          <a:p>
            <a:pPr marL="742950" lvl="1" indent="-285750">
              <a:buFont typeface="+mj-lt"/>
              <a:buAutoNum type="arabicPeriod"/>
            </a:pPr>
            <a:r>
              <a:rPr lang="fr-FR" dirty="0"/>
              <a:t>Infections respiratoires aiguës : Particulièrement chez les enfants.</a:t>
            </a:r>
          </a:p>
          <a:p>
            <a:pPr>
              <a:buFont typeface="+mj-lt"/>
              <a:buAutoNum type="arabicPeriod"/>
            </a:pPr>
            <a:r>
              <a:rPr lang="fr-FR" b="1" dirty="0"/>
              <a:t>Maladies Cardiovasculaires</a:t>
            </a:r>
            <a:r>
              <a:rPr lang="fr-FR" dirty="0"/>
              <a:t> :</a:t>
            </a:r>
          </a:p>
          <a:p>
            <a:pPr marL="742950" lvl="1" indent="-285750">
              <a:buFont typeface="+mj-lt"/>
              <a:buAutoNum type="arabicPeriod"/>
            </a:pPr>
            <a:r>
              <a:rPr lang="fr-FR" dirty="0"/>
              <a:t>Crises cardiaques : Augmentées par des niveaux élevés de pollution.</a:t>
            </a:r>
          </a:p>
          <a:p>
            <a:pPr marL="742950" lvl="1" indent="-285750">
              <a:buFont typeface="+mj-lt"/>
              <a:buAutoNum type="arabicPeriod"/>
            </a:pPr>
            <a:r>
              <a:rPr lang="fr-FR" dirty="0"/>
              <a:t>Hypertension artérielle : Liée à une exposition continue aux particules fines.</a:t>
            </a:r>
          </a:p>
          <a:p>
            <a:pPr>
              <a:buFont typeface="+mj-lt"/>
              <a:buAutoNum type="arabicPeriod"/>
            </a:pPr>
            <a:r>
              <a:rPr lang="fr-FR" b="1" dirty="0"/>
              <a:t>Cancer du Poumon</a:t>
            </a:r>
            <a:r>
              <a:rPr lang="fr-FR" dirty="0"/>
              <a:t> :</a:t>
            </a:r>
          </a:p>
          <a:p>
            <a:pPr marL="742950" lvl="1" indent="-285750">
              <a:buFont typeface="+mj-lt"/>
              <a:buAutoNum type="arabicPeriod"/>
            </a:pPr>
            <a:r>
              <a:rPr lang="fr-FR" dirty="0"/>
              <a:t>Augmentation du risque de cancer du poumon due à des polluants comme les hydrocarbures aromatiques polycycliques (HAP) et les métaux lourds. L'OMS classe la pollution de l'air extérieur comme cancérogène certain (groupe 1), responsable de nombreux cas de cancer du poumon </a:t>
            </a:r>
          </a:p>
          <a:p>
            <a:pPr>
              <a:buFont typeface="+mj-lt"/>
              <a:buAutoNum type="arabicPeriod"/>
            </a:pPr>
            <a:r>
              <a:rPr lang="fr-FR" b="1" dirty="0"/>
              <a:t>Effets sur le Système Immunitaire</a:t>
            </a:r>
            <a:r>
              <a:rPr lang="fr-FR" dirty="0"/>
              <a:t> :</a:t>
            </a:r>
          </a:p>
          <a:p>
            <a:pPr marL="742950" lvl="1" indent="-285750">
              <a:buFont typeface="+mj-lt"/>
              <a:buAutoNum type="arabicPeriod"/>
            </a:pPr>
            <a:r>
              <a:rPr lang="fr-FR" dirty="0"/>
              <a:t>Réduction de la capacité immunitaire, rendant les individus plus susceptibles aux infections.</a:t>
            </a:r>
          </a:p>
          <a:p>
            <a:pPr>
              <a:buFont typeface="+mj-lt"/>
              <a:buAutoNum type="arabicPeriod"/>
            </a:pPr>
            <a:r>
              <a:rPr lang="fr-FR" b="1" dirty="0"/>
              <a:t>Effets sur la Grossesse et le Développement</a:t>
            </a:r>
            <a:r>
              <a:rPr lang="fr-FR" dirty="0"/>
              <a:t> :</a:t>
            </a:r>
          </a:p>
          <a:p>
            <a:pPr marL="742950" lvl="1" indent="-285750">
              <a:buFont typeface="+mj-lt"/>
              <a:buAutoNum type="arabicPeriod"/>
            </a:pPr>
            <a:r>
              <a:rPr lang="fr-FR" dirty="0"/>
              <a:t>Naissances prématurées et faible poids de naissance.</a:t>
            </a:r>
          </a:p>
          <a:p>
            <a:pPr marL="742950" lvl="1" indent="-285750">
              <a:buFont typeface="+mj-lt"/>
              <a:buAutoNum type="arabicPeriod"/>
            </a:pPr>
            <a:r>
              <a:rPr lang="fr-FR" dirty="0"/>
              <a:t>Retard de développement cognitif et physique chez les enfants exposés à la pollution intra-utérine.</a:t>
            </a:r>
          </a:p>
          <a:p>
            <a:pPr marL="742950" lvl="1" indent="-285750">
              <a:buFont typeface="+mj-lt"/>
              <a:buAutoNum type="arabicPeriod"/>
            </a:pPr>
            <a:endParaRPr lang="fr-FR" dirty="0"/>
          </a:p>
          <a:p>
            <a:pPr marL="742950" lvl="1" indent="-285750">
              <a:buFont typeface="+mj-lt"/>
              <a:buAutoNum type="arabicPeriod"/>
            </a:pPr>
            <a:endParaRPr lang="fr-FR" dirty="0"/>
          </a:p>
          <a:p>
            <a:pPr marL="742950" lvl="1" indent="-285750">
              <a:buFont typeface="+mj-lt"/>
              <a:buAutoNum type="arabicPeriod"/>
            </a:pPr>
            <a:endParaRPr lang="fr-FR" dirty="0"/>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FR" dirty="0"/>
              <a:t>Ces chiffres et informations montrent l'ampleur et la gravité de l'impact de la pollution de l'air sur la santé publique et l'économie, soulignant l'importance des efforts globaux pour réduire les niveaux de pollution et protéger la santé humaine.</a:t>
            </a:r>
          </a:p>
          <a:p>
            <a:pPr marL="457200" lvl="1" indent="0">
              <a:buFont typeface="+mj-lt"/>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3</a:t>
            </a:fld>
            <a:endParaRPr lang="fr-FR"/>
          </a:p>
        </p:txBody>
      </p:sp>
    </p:spTree>
    <p:extLst>
      <p:ext uri="{BB962C8B-B14F-4D97-AF65-F5344CB8AC3E}">
        <p14:creationId xmlns:p14="http://schemas.microsoft.com/office/powerpoint/2010/main" val="413909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endParaRPr lang="fr-FR" dirty="0"/>
          </a:p>
          <a:p>
            <a:r>
              <a:rPr lang="fr-FR" b="1" dirty="0"/>
              <a:t>5. Effets Environnementaux</a:t>
            </a:r>
          </a:p>
          <a:p>
            <a:pPr>
              <a:buFont typeface="Arial" panose="020B0604020202020204" pitchFamily="34" charset="0"/>
              <a:buChar char="•"/>
            </a:pPr>
            <a:r>
              <a:rPr lang="fr-FR" b="1" dirty="0"/>
              <a:t>Acidification</a:t>
            </a:r>
            <a:r>
              <a:rPr lang="fr-FR" dirty="0"/>
              <a:t> : Pluies acides causées par SO2 et NOx, affectant les sols, les lacs et les forêts.</a:t>
            </a:r>
          </a:p>
          <a:p>
            <a:pPr>
              <a:buFont typeface="Arial" panose="020B0604020202020204" pitchFamily="34" charset="0"/>
              <a:buChar char="•"/>
            </a:pPr>
            <a:r>
              <a:rPr lang="fr-FR" b="1" dirty="0"/>
              <a:t>Eutrophisation</a:t>
            </a:r>
            <a:r>
              <a:rPr lang="fr-FR" dirty="0"/>
              <a:t> : Dépôt de nutriments (NH3, NOx) dans les écosystèmes aquatiques, provoquant la prolifération d'algues.</a:t>
            </a:r>
          </a:p>
          <a:p>
            <a:pPr>
              <a:buFont typeface="Arial" panose="020B0604020202020204" pitchFamily="34" charset="0"/>
              <a:buChar char="•"/>
            </a:pPr>
            <a:r>
              <a:rPr lang="fr-FR" b="1" dirty="0"/>
              <a:t>Dommages aux Cultures</a:t>
            </a:r>
            <a:r>
              <a:rPr lang="fr-FR" dirty="0"/>
              <a:t> : Ozone troposphérique endommage les plantes, réduisant les rendements agricoles.</a:t>
            </a:r>
          </a:p>
          <a:p>
            <a:pPr>
              <a:buFont typeface="Arial" panose="020B0604020202020204" pitchFamily="34" charset="0"/>
              <a:buChar char="•"/>
            </a:pPr>
            <a:r>
              <a:rPr lang="fr-FR" b="1" dirty="0"/>
              <a:t>Changements Climatiques</a:t>
            </a:r>
            <a:r>
              <a:rPr lang="fr-FR" dirty="0"/>
              <a:t> : Gaz à effet de serre (CO2, CH4) contribuent au réchauffement climatique.</a:t>
            </a:r>
          </a:p>
          <a:p>
            <a:pPr>
              <a:buFont typeface="Arial" panose="020B0604020202020204" pitchFamily="34" charset="0"/>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4</a:t>
            </a:fld>
            <a:endParaRPr lang="fr-FR"/>
          </a:p>
        </p:txBody>
      </p:sp>
    </p:spTree>
    <p:extLst>
      <p:ext uri="{BB962C8B-B14F-4D97-AF65-F5344CB8AC3E}">
        <p14:creationId xmlns:p14="http://schemas.microsoft.com/office/powerpoint/2010/main" val="180553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pollution domestique fait référence à la contamination de l'air, de l'eau, et des surfaces à l'intérieur des habitations et des bâtiments par des substances nocives. Ces polluants peuvent provenir de diverses sources internes et peuvent avoir des effets néfastes sur la santé humaine et l'environnement intérieur.</a:t>
            </a:r>
          </a:p>
          <a:p>
            <a:endParaRPr lang="fr-FR" dirty="0"/>
          </a:p>
          <a:p>
            <a:r>
              <a:rPr lang="fr-FR" b="1" dirty="0"/>
              <a:t>Sources de Pollution Domestique</a:t>
            </a:r>
          </a:p>
          <a:p>
            <a:pPr>
              <a:buFont typeface="+mj-lt"/>
              <a:buNone/>
            </a:pPr>
            <a:r>
              <a:rPr lang="fr-FR" b="1" dirty="0"/>
              <a:t>Produits de Nettoyage :</a:t>
            </a:r>
          </a:p>
          <a:p>
            <a:pPr>
              <a:buFont typeface="+mj-lt"/>
              <a:buNone/>
            </a:pPr>
            <a:r>
              <a:rPr lang="fr-FR" dirty="0"/>
              <a:t>Contiennent souvent des produits chimiques volatils qui peuvent libérer des </a:t>
            </a:r>
            <a:r>
              <a:rPr lang="fr-FR" b="1" i="1" dirty="0"/>
              <a:t>composés organiques volatils (COV)</a:t>
            </a:r>
            <a:r>
              <a:rPr lang="fr-FR" dirty="0"/>
              <a:t> dans l'air intérieur (ex: javel, liquide vaisselle avec parfum, nettoyant pour four/tapis…)</a:t>
            </a:r>
          </a:p>
          <a:p>
            <a:pPr>
              <a:buFont typeface="+mj-lt"/>
              <a:buNone/>
            </a:pPr>
            <a:endParaRPr lang="fr-FR" dirty="0"/>
          </a:p>
          <a:p>
            <a:pPr>
              <a:buFont typeface="+mj-lt"/>
              <a:buNone/>
            </a:pPr>
            <a:r>
              <a:rPr lang="fr-FR" b="1" dirty="0"/>
              <a:t>Fumée de Tabac :</a:t>
            </a:r>
            <a:endParaRPr lang="fr-FR" dirty="0"/>
          </a:p>
          <a:p>
            <a:pPr algn="l"/>
            <a:r>
              <a:rPr lang="fr-FR" dirty="0"/>
              <a:t>Le tabagisme à l'intérieur produit des milliers de produits chimiques toxiques qui peuvent rester dans l'air et sur les surfaces. </a:t>
            </a:r>
            <a:r>
              <a:rPr lang="fr-FR" b="0" i="0" dirty="0">
                <a:solidFill>
                  <a:srgbClr val="333333"/>
                </a:solidFill>
                <a:effectLst/>
                <a:highlight>
                  <a:srgbClr val="FFFFFF"/>
                </a:highlight>
                <a:latin typeface="Noto Sans" panose="020B0502040504020204" pitchFamily="34" charset="0"/>
              </a:rPr>
              <a:t>Les produits de vapotage produisent uniquement une petite fraction des substances chimiques se trouvant dans la fumée du tabac et produisent des niveaux moins élevés de substances potentiellement néfastes.</a:t>
            </a:r>
          </a:p>
          <a:p>
            <a:pPr algn="l"/>
            <a:r>
              <a:rPr lang="fr-FR" b="0" i="0" dirty="0">
                <a:solidFill>
                  <a:srgbClr val="333333"/>
                </a:solidFill>
                <a:effectLst/>
                <a:highlight>
                  <a:srgbClr val="FFFFFF"/>
                </a:highlight>
                <a:latin typeface="Noto Sans" panose="020B0502040504020204" pitchFamily="34" charset="0"/>
              </a:rPr>
              <a:t>Cela dit, les aérosols de vapotage contiennent des substances chimiques pouvant parfois être dangereuses. En plus de la nicotine, les liquides de vapotage contiennent habituellement du glycérol (glycérine végétale) et du </a:t>
            </a:r>
            <a:r>
              <a:rPr lang="fr-FR" b="0" i="0" dirty="0" err="1">
                <a:solidFill>
                  <a:srgbClr val="333333"/>
                </a:solidFill>
                <a:effectLst/>
                <a:highlight>
                  <a:srgbClr val="FFFFFF"/>
                </a:highlight>
                <a:latin typeface="Noto Sans" panose="020B0502040504020204" pitchFamily="34" charset="0"/>
              </a:rPr>
              <a:t>propylèneglycol</a:t>
            </a:r>
            <a:r>
              <a:rPr lang="fr-FR" b="0" i="0" dirty="0">
                <a:solidFill>
                  <a:srgbClr val="333333"/>
                </a:solidFill>
                <a:effectLst/>
                <a:highlight>
                  <a:srgbClr val="FFFFFF"/>
                </a:highlight>
                <a:latin typeface="Noto Sans" panose="020B0502040504020204" pitchFamily="34" charset="0"/>
              </a:rPr>
              <a:t> (PG) ainsi que des produits chimiques utilisés pour aromatiser. (source SANTE CANADA)</a:t>
            </a:r>
          </a:p>
          <a:p>
            <a:pPr algn="l"/>
            <a:endParaRPr lang="fr-FR" dirty="0"/>
          </a:p>
          <a:p>
            <a:pPr>
              <a:buFont typeface="+mj-lt"/>
              <a:buNone/>
            </a:pPr>
            <a:r>
              <a:rPr lang="fr-FR" b="1" dirty="0"/>
              <a:t>Appareils de Combustion :</a:t>
            </a:r>
          </a:p>
          <a:p>
            <a:pPr>
              <a:buFont typeface="+mj-lt"/>
              <a:buNone/>
            </a:pPr>
            <a:r>
              <a:rPr lang="fr-FR" dirty="0"/>
              <a:t>Cheminées, poêles à bois, et cuisinières à gaz peuvent émettre des particules fines et du monoxyde de carbone (CO). Le fioul est </a:t>
            </a:r>
            <a:r>
              <a:rPr lang="fr-FR" b="0" i="0" dirty="0">
                <a:solidFill>
                  <a:srgbClr val="333333"/>
                </a:solidFill>
                <a:effectLst/>
                <a:highlight>
                  <a:srgbClr val="FFFFFF"/>
                </a:highlight>
                <a:latin typeface="Cabin"/>
              </a:rPr>
              <a:t>le système de chauffage </a:t>
            </a:r>
            <a:r>
              <a:rPr lang="fr-FR" b="1" i="0" dirty="0">
                <a:solidFill>
                  <a:srgbClr val="333333"/>
                </a:solidFill>
                <a:effectLst/>
                <a:highlight>
                  <a:srgbClr val="FFFFFF"/>
                </a:highlight>
                <a:latin typeface="Cabin"/>
              </a:rPr>
              <a:t>le plus polluant avec </a:t>
            </a:r>
            <a:r>
              <a:rPr lang="fr-FR" b="0" i="0" dirty="0">
                <a:solidFill>
                  <a:srgbClr val="2D2E33"/>
                </a:solidFill>
                <a:effectLst/>
                <a:highlight>
                  <a:srgbClr val="EDF4FF"/>
                </a:highlight>
                <a:latin typeface="Satoshi"/>
              </a:rPr>
              <a:t>le feu dans la cheminée. Seulement 15 % du bois brûlé sert réellement à chauffer. À 85 %, il part dans les fumées, produit des gaz polluants et des émissions de particules fines très élevées.</a:t>
            </a:r>
            <a:endParaRPr lang="fr-FR" dirty="0"/>
          </a:p>
          <a:p>
            <a:pPr>
              <a:buFont typeface="+mj-lt"/>
              <a:buNone/>
            </a:pPr>
            <a:endParaRPr lang="fr-FR" dirty="0"/>
          </a:p>
          <a:p>
            <a:pPr>
              <a:buFont typeface="+mj-lt"/>
              <a:buNone/>
            </a:pPr>
            <a:r>
              <a:rPr lang="fr-FR" b="1" dirty="0"/>
              <a:t>Matériaux de Construction et Ameublement :</a:t>
            </a:r>
          </a:p>
          <a:p>
            <a:pPr>
              <a:buFont typeface="+mj-lt"/>
              <a:buNone/>
            </a:pPr>
            <a:r>
              <a:rPr lang="fr-FR" dirty="0"/>
              <a:t>Les meubles, les moquettes, les peintures, et les matériaux de construction peuvent émettre des formaldéhydes et autres COV.</a:t>
            </a:r>
          </a:p>
          <a:p>
            <a:pPr>
              <a:buFont typeface="+mj-lt"/>
              <a:buNone/>
            </a:pPr>
            <a:endParaRPr lang="fr-FR" dirty="0"/>
          </a:p>
          <a:p>
            <a:pPr>
              <a:buFont typeface="+mj-lt"/>
              <a:buNone/>
            </a:pPr>
            <a:r>
              <a:rPr lang="fr-FR" b="1" dirty="0"/>
              <a:t>Moisissures et Allergènes :</a:t>
            </a:r>
          </a:p>
          <a:p>
            <a:pPr>
              <a:buFont typeface="+mj-lt"/>
              <a:buNone/>
            </a:pPr>
            <a:r>
              <a:rPr lang="fr-FR" dirty="0"/>
              <a:t>L'humidité excessive peut entraîner la croissance de moisissures, tandis que les acariens et les poils d'animaux domestiques peuvent causer des réactions allergiques. (ex: </a:t>
            </a:r>
            <a:r>
              <a:rPr lang="fr-FR" b="0" i="0" dirty="0" err="1">
                <a:solidFill>
                  <a:srgbClr val="040C28"/>
                </a:solidFill>
                <a:effectLst/>
                <a:highlight>
                  <a:srgbClr val="D3E3FD"/>
                </a:highlight>
                <a:latin typeface="Google Sans"/>
              </a:rPr>
              <a:t>Stachybotrys</a:t>
            </a:r>
            <a:r>
              <a:rPr lang="fr-FR" b="0" i="0" dirty="0">
                <a:solidFill>
                  <a:srgbClr val="474747"/>
                </a:solidFill>
                <a:effectLst/>
                <a:highlight>
                  <a:srgbClr val="FFFFFF"/>
                </a:highlight>
                <a:latin typeface="Google Sans"/>
              </a:rPr>
              <a:t> : Communément appelée « moisissure noire », elle est particulièrement toxique et se développe sur des matériaux riches en cellulose comme le bois mouillé, le papier peint..)</a:t>
            </a:r>
            <a:endParaRPr lang="fr-FR" dirty="0"/>
          </a:p>
          <a:p>
            <a:pPr>
              <a:buFont typeface="+mj-lt"/>
              <a:buNone/>
            </a:pPr>
            <a:endParaRPr lang="fr-FR" dirty="0"/>
          </a:p>
          <a:p>
            <a:pPr>
              <a:buFont typeface="+mj-lt"/>
              <a:buNone/>
            </a:pPr>
            <a:r>
              <a:rPr lang="fr-FR" b="1" dirty="0"/>
              <a:t>Pesticides et Produits Chimiques :</a:t>
            </a:r>
          </a:p>
          <a:p>
            <a:pPr>
              <a:buFont typeface="+mj-lt"/>
              <a:buNone/>
            </a:pPr>
            <a:r>
              <a:rPr lang="fr-FR" dirty="0"/>
              <a:t>Utilisation de pesticides, produits antimicrobiens, et autres produits chimiques dans et autour de la maison.</a:t>
            </a:r>
          </a:p>
          <a:p>
            <a:endParaRPr lang="fr-FR" b="1" dirty="0"/>
          </a:p>
          <a:p>
            <a:r>
              <a:rPr lang="fr-FR" b="1" dirty="0"/>
              <a:t>Mesures de Réduction de la Pollution Domestique</a:t>
            </a:r>
          </a:p>
          <a:p>
            <a:pPr>
              <a:buFont typeface="+mj-lt"/>
              <a:buAutoNum type="arabicPeriod"/>
            </a:pPr>
            <a:r>
              <a:rPr lang="fr-FR" b="1" dirty="0"/>
              <a:t>Ventilation :</a:t>
            </a:r>
            <a:endParaRPr lang="fr-FR" dirty="0"/>
          </a:p>
          <a:p>
            <a:pPr marL="742950" lvl="1" indent="-285750">
              <a:buFont typeface="+mj-lt"/>
              <a:buAutoNum type="arabicPeriod"/>
            </a:pPr>
            <a:r>
              <a:rPr lang="fr-FR" dirty="0"/>
              <a:t>Assurez une bonne ventilation pour réduire la concentration de polluants dans l'air intérieur.</a:t>
            </a:r>
          </a:p>
          <a:p>
            <a:pPr>
              <a:buFont typeface="+mj-lt"/>
              <a:buAutoNum type="arabicPeriod"/>
            </a:pPr>
            <a:r>
              <a:rPr lang="fr-FR" b="1" dirty="0"/>
              <a:t>Utilisation de Produits Non Toxiques :</a:t>
            </a:r>
            <a:endParaRPr lang="fr-FR" dirty="0"/>
          </a:p>
          <a:p>
            <a:pPr marL="742950" lvl="1" indent="-285750">
              <a:buFont typeface="+mj-lt"/>
              <a:buAutoNum type="arabicPeriod"/>
            </a:pPr>
            <a:r>
              <a:rPr lang="fr-FR" dirty="0"/>
              <a:t>Optez pour des produits de nettoyage et des matériaux de construction écologiques et faibles en COV.</a:t>
            </a:r>
          </a:p>
          <a:p>
            <a:pPr>
              <a:buFont typeface="+mj-lt"/>
              <a:buAutoNum type="arabicPeriod"/>
            </a:pPr>
            <a:r>
              <a:rPr lang="fr-FR" b="1" dirty="0"/>
              <a:t>Contrôle de l'Humidité :</a:t>
            </a:r>
            <a:endParaRPr lang="fr-FR" dirty="0"/>
          </a:p>
          <a:p>
            <a:pPr marL="742950" lvl="1" indent="-285750">
              <a:buFont typeface="+mj-lt"/>
              <a:buAutoNum type="arabicPeriod"/>
            </a:pPr>
            <a:r>
              <a:rPr lang="fr-FR" dirty="0"/>
              <a:t>Maintenez une humidité relative entre 30-50% pour prévenir la croissance de moisissures.</a:t>
            </a:r>
          </a:p>
          <a:p>
            <a:pPr>
              <a:buFont typeface="+mj-lt"/>
              <a:buAutoNum type="arabicPeriod"/>
            </a:pPr>
            <a:r>
              <a:rPr lang="fr-FR" b="1" dirty="0"/>
              <a:t>Entretien des Appareils :</a:t>
            </a:r>
            <a:endParaRPr lang="fr-FR" dirty="0"/>
          </a:p>
          <a:p>
            <a:pPr marL="742950" lvl="1" indent="-285750">
              <a:buFont typeface="+mj-lt"/>
              <a:buAutoNum type="arabicPeriod"/>
            </a:pPr>
            <a:r>
              <a:rPr lang="fr-FR" dirty="0"/>
              <a:t>Faites entretenir régulièrement les appareils de chauffage et de cuisson pour assurer une combustion complète et réduire les émissions de polluants.</a:t>
            </a:r>
          </a:p>
          <a:p>
            <a:pPr>
              <a:buFont typeface="+mj-lt"/>
              <a:buAutoNum type="arabicPeriod"/>
            </a:pPr>
            <a:r>
              <a:rPr lang="fr-FR" b="1" dirty="0"/>
              <a:t>Non-Fumée à l'Intérieur :</a:t>
            </a:r>
            <a:endParaRPr lang="fr-FR" dirty="0"/>
          </a:p>
          <a:p>
            <a:pPr marL="742950" lvl="1" indent="-285750">
              <a:buFont typeface="+mj-lt"/>
              <a:buAutoNum type="arabicPeriod"/>
            </a:pPr>
            <a:r>
              <a:rPr lang="fr-FR" dirty="0"/>
              <a:t>Interdisez de fumer à l'intérieur pour éliminer une source majeure de pollution de l'air intérieur.</a:t>
            </a:r>
          </a:p>
          <a:p>
            <a:r>
              <a:rPr lang="fr-FR" b="1" dirty="0"/>
              <a:t>Conclusion</a:t>
            </a:r>
          </a:p>
          <a:p>
            <a:r>
              <a:rPr lang="fr-FR" dirty="0"/>
              <a:t>La pollution domestique est une préoccupation majeure pour la santé publique, mais elle peut être gérée efficacement grâce à des mesures préventives et des pratiques domestiques saines. En étant conscient des sources de pollution et en prenant des mesures pour les minimiser, on peut créer un environnement intérieur plus sain pour tous les occupants.</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5</a:t>
            </a:fld>
            <a:endParaRPr lang="fr-FR"/>
          </a:p>
        </p:txBody>
      </p:sp>
    </p:spTree>
    <p:extLst>
      <p:ext uri="{BB962C8B-B14F-4D97-AF65-F5344CB8AC3E}">
        <p14:creationId xmlns:p14="http://schemas.microsoft.com/office/powerpoint/2010/main" val="314760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pollution de l'air a des effets significatifs sur la peau, qui est le plus grand organe du corps humain et sert de première ligne de défense contre les agressions extérieures.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peau dispose de plusieurs mécanismes de défense pour se protéger contre les agressions de la pollution.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 mécanismes incluent des barrières physiques, des processus chimiques, et des réponses immunitaires. Voici comment la peau se défend face à la pollution :</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6</a:t>
            </a:fld>
            <a:endParaRPr lang="fr-FR"/>
          </a:p>
        </p:txBody>
      </p:sp>
    </p:spTree>
    <p:extLst>
      <p:ext uri="{BB962C8B-B14F-4D97-AF65-F5344CB8AC3E}">
        <p14:creationId xmlns:p14="http://schemas.microsoft.com/office/powerpoint/2010/main" val="355116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pollution de l'air a des effets significatifs sur la peau, qui est le plus grand organe du corps humain et sert de première ligne de défense contre les agressions extérieures. Voici les principaux impacts de la pollution sur la peau :</a:t>
            </a:r>
          </a:p>
          <a:p>
            <a:r>
              <a:rPr lang="fr-FR" b="1" dirty="0"/>
              <a:t>1. Vieillissement Prématuré</a:t>
            </a:r>
          </a:p>
          <a:p>
            <a:pPr>
              <a:buFont typeface="Arial" panose="020B0604020202020204" pitchFamily="34" charset="0"/>
              <a:buChar char="•"/>
            </a:pPr>
            <a:r>
              <a:rPr lang="fr-FR" b="1" dirty="0"/>
              <a:t>Radicaux Libres</a:t>
            </a:r>
            <a:r>
              <a:rPr lang="fr-FR" dirty="0"/>
              <a:t> : Les polluants atmosphériques tels que les particules fines (PM), les oxydes d'azote (NOx), l'ozone (O3), et les composés organiques volatils (COV) peuvent générer des radicaux libres qui endommagent les cellules cutanées. Cela accélère le processus de vieillissement cutané, entraînant l'apparition de rides, de ridules et de taches de vieillesse.</a:t>
            </a:r>
          </a:p>
          <a:p>
            <a:pPr>
              <a:buFont typeface="Arial" panose="020B0604020202020204" pitchFamily="34" charset="0"/>
              <a:buChar char="•"/>
            </a:pPr>
            <a:r>
              <a:rPr lang="fr-FR" b="1" dirty="0"/>
              <a:t>Diminution de l'Élasticité</a:t>
            </a:r>
            <a:r>
              <a:rPr lang="fr-FR" dirty="0"/>
              <a:t> : Les polluants peuvent dégrader le collagène et l'élastine, des protéines essentielles pour la fermeté et l'élasticité de la peau, conduisant à une peau relâchée et moins tonique.</a:t>
            </a:r>
          </a:p>
          <a:p>
            <a:r>
              <a:rPr lang="fr-FR" b="1" dirty="0"/>
              <a:t>2. Inflammation et Irritation</a:t>
            </a:r>
          </a:p>
          <a:p>
            <a:pPr>
              <a:buFont typeface="Arial" panose="020B0604020202020204" pitchFamily="34" charset="0"/>
              <a:buChar char="•"/>
            </a:pPr>
            <a:r>
              <a:rPr lang="fr-FR" b="1" dirty="0"/>
              <a:t>Démangeaisons et Rougeurs</a:t>
            </a:r>
            <a:r>
              <a:rPr lang="fr-FR" dirty="0"/>
              <a:t> : Les polluants peuvent provoquer des réactions inflammatoires dans la peau, entraînant des démangeaisons, des rougeurs et une sensation de brûlure.</a:t>
            </a:r>
          </a:p>
          <a:p>
            <a:pPr>
              <a:buFont typeface="Arial" panose="020B0604020202020204" pitchFamily="34" charset="0"/>
              <a:buChar char="•"/>
            </a:pPr>
            <a:r>
              <a:rPr lang="fr-FR" b="1" dirty="0"/>
              <a:t>Dermatite </a:t>
            </a:r>
            <a:r>
              <a:rPr lang="fr-FR" b="1" dirty="0" err="1"/>
              <a:t>Atopique</a:t>
            </a:r>
            <a:r>
              <a:rPr lang="fr-FR" dirty="0"/>
              <a:t> : L'exposition à la pollution de l'air peut exacerber les conditions inflammatoires chroniques comme la dermatite </a:t>
            </a:r>
            <a:r>
              <a:rPr lang="fr-FR" dirty="0" err="1"/>
              <a:t>atopique</a:t>
            </a:r>
            <a:r>
              <a:rPr lang="fr-FR" dirty="0"/>
              <a:t>, en aggravant les symptômes et les poussées.</a:t>
            </a:r>
          </a:p>
          <a:p>
            <a:r>
              <a:rPr lang="fr-FR" b="1" dirty="0"/>
              <a:t>3. Acné et Éruptions Cutanées</a:t>
            </a:r>
          </a:p>
          <a:p>
            <a:pPr>
              <a:buFont typeface="Arial" panose="020B0604020202020204" pitchFamily="34" charset="0"/>
              <a:buChar char="•"/>
            </a:pPr>
            <a:r>
              <a:rPr lang="fr-FR" b="1" dirty="0"/>
              <a:t>Obstruction des Pores</a:t>
            </a:r>
            <a:r>
              <a:rPr lang="fr-FR" dirty="0"/>
              <a:t> : Les particules fines et les saletés présentes dans l'air peuvent obstruer les pores de la peau, entraînant des éruptions cutanées, des points noirs et de l'acné.</a:t>
            </a:r>
          </a:p>
          <a:p>
            <a:pPr>
              <a:buFont typeface="Arial" panose="020B0604020202020204" pitchFamily="34" charset="0"/>
              <a:buChar char="•"/>
            </a:pPr>
            <a:r>
              <a:rPr lang="fr-FR" b="1" dirty="0"/>
              <a:t>Augmentation de la Sécrétion Sébacée</a:t>
            </a:r>
            <a:r>
              <a:rPr lang="fr-FR" dirty="0"/>
              <a:t> : Les polluants peuvent stimuler la production de sébum (huile), contribuant ainsi à l'acné.</a:t>
            </a:r>
          </a:p>
          <a:p>
            <a:r>
              <a:rPr lang="fr-FR" b="1" dirty="0"/>
              <a:t>4. Hyperpigmentation</a:t>
            </a:r>
          </a:p>
          <a:p>
            <a:pPr>
              <a:buFont typeface="Arial" panose="020B0604020202020204" pitchFamily="34" charset="0"/>
              <a:buChar char="•"/>
            </a:pPr>
            <a:r>
              <a:rPr lang="fr-FR" b="1" dirty="0"/>
              <a:t>Taches Sombres</a:t>
            </a:r>
            <a:r>
              <a:rPr lang="fr-FR" dirty="0"/>
              <a:t> : La pollution peut induire la production de mélanine, le pigment de la peau, ce qui peut provoquer l'apparition de taches sombres et de zones de pigmentation irrégulière.</a:t>
            </a:r>
          </a:p>
          <a:p>
            <a:pPr>
              <a:buFont typeface="Arial" panose="020B0604020202020204" pitchFamily="34" charset="0"/>
              <a:buChar char="•"/>
            </a:pPr>
            <a:r>
              <a:rPr lang="fr-FR" b="1" dirty="0" err="1"/>
              <a:t>Mélasma</a:t>
            </a:r>
            <a:r>
              <a:rPr lang="fr-FR" dirty="0"/>
              <a:t> : Les femmes sont particulièrement susceptibles de développer un </a:t>
            </a:r>
            <a:r>
              <a:rPr lang="fr-FR" dirty="0" err="1"/>
              <a:t>mélasma</a:t>
            </a:r>
            <a:r>
              <a:rPr lang="fr-FR" dirty="0"/>
              <a:t>, une condition caractérisée par des taches brunes sur le visage, en raison de l'exposition à des niveaux élevés de pollution.</a:t>
            </a:r>
          </a:p>
          <a:p>
            <a:r>
              <a:rPr lang="fr-FR" b="1" dirty="0"/>
              <a:t>5. Déshydratation et Sécheresse</a:t>
            </a:r>
          </a:p>
          <a:p>
            <a:pPr>
              <a:buFont typeface="Arial" panose="020B0604020202020204" pitchFamily="34" charset="0"/>
              <a:buChar char="•"/>
            </a:pPr>
            <a:r>
              <a:rPr lang="fr-FR" b="1" dirty="0"/>
              <a:t>Barrière Cutanée Compromise</a:t>
            </a:r>
            <a:r>
              <a:rPr lang="fr-FR" dirty="0"/>
              <a:t> : La pollution peut altérer la fonction de barrière de la peau, entraînant une perte accrue en eau </a:t>
            </a:r>
            <a:r>
              <a:rPr lang="fr-FR" dirty="0" err="1"/>
              <a:t>transépidermique</a:t>
            </a:r>
            <a:r>
              <a:rPr lang="fr-FR" dirty="0"/>
              <a:t> (TEWL), ce qui rend la peau plus sèche et plus sujette aux fissures et à la desquamation.</a:t>
            </a:r>
          </a:p>
          <a:p>
            <a:pPr>
              <a:buFont typeface="Arial" panose="020B0604020202020204" pitchFamily="34" charset="0"/>
              <a:buChar char="•"/>
            </a:pPr>
            <a:r>
              <a:rPr lang="fr-FR" b="1" dirty="0"/>
              <a:t>Réduction des Lipides</a:t>
            </a:r>
            <a:r>
              <a:rPr lang="fr-FR" dirty="0"/>
              <a:t> : Les polluants peuvent dégrader les lipides cutanés, qui sont essentiels pour maintenir l'hydratation et la souplesse de la peau.</a:t>
            </a:r>
          </a:p>
          <a:p>
            <a:r>
              <a:rPr lang="fr-FR" b="1" dirty="0"/>
              <a:t>6. Cancers de la Peau</a:t>
            </a:r>
          </a:p>
          <a:p>
            <a:pPr>
              <a:buFont typeface="Arial" panose="020B0604020202020204" pitchFamily="34" charset="0"/>
              <a:buChar char="•"/>
            </a:pPr>
            <a:r>
              <a:rPr lang="fr-FR" b="1" dirty="0"/>
              <a:t>Carcinogènes</a:t>
            </a:r>
            <a:r>
              <a:rPr lang="fr-FR" dirty="0"/>
              <a:t> : Certains polluants atmosphériques, comme les hydrocarbures aromatiques polycycliques (HAP) et les métaux lourds, sont des cancérogènes connus et peuvent augmenter le risque de cancers de la peau, y compris le mélanome et les carcinomes basocellulaires et spinocellulaires.</a:t>
            </a:r>
          </a:p>
          <a:p>
            <a:pPr>
              <a:buFont typeface="Arial" panose="020B0604020202020204" pitchFamily="34" charset="0"/>
              <a:buChar char="•"/>
            </a:pPr>
            <a:endParaRPr lang="fr-FR" dirty="0"/>
          </a:p>
          <a:p>
            <a:pPr>
              <a:buFont typeface="Arial" panose="020B0604020202020204" pitchFamily="34" charset="0"/>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7</a:t>
            </a:fld>
            <a:endParaRPr lang="fr-FR"/>
          </a:p>
        </p:txBody>
      </p:sp>
    </p:spTree>
    <p:extLst>
      <p:ext uri="{BB962C8B-B14F-4D97-AF65-F5344CB8AC3E}">
        <p14:creationId xmlns:p14="http://schemas.microsoft.com/office/powerpoint/2010/main" val="72466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peau dispose de plusieurs mécanismes de défense pour se protéger contre les agressions de la pollution.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 mécanismes incluent des barrières physiques, des processus chimiques, et des réponses immunitaires. Voici comment la peau se défend face à la pollution :</a:t>
            </a:r>
          </a:p>
          <a:p>
            <a:endParaRPr lang="fr-FR" b="1" dirty="0"/>
          </a:p>
          <a:p>
            <a:r>
              <a:rPr lang="fr-FR" b="1" dirty="0"/>
              <a:t>1. Barrière Physique</a:t>
            </a:r>
          </a:p>
          <a:p>
            <a:r>
              <a:rPr lang="fr-FR" b="1" dirty="0"/>
              <a:t>Épiderme et Stratum </a:t>
            </a:r>
            <a:r>
              <a:rPr lang="fr-FR" b="1" dirty="0" err="1"/>
              <a:t>Corneum</a:t>
            </a:r>
            <a:r>
              <a:rPr lang="fr-FR" dirty="0"/>
              <a:t> :</a:t>
            </a:r>
          </a:p>
          <a:p>
            <a:pPr>
              <a:buFont typeface="Arial" panose="020B0604020202020204" pitchFamily="34" charset="0"/>
              <a:buChar char="•"/>
            </a:pPr>
            <a:r>
              <a:rPr lang="fr-FR" b="1" dirty="0"/>
              <a:t>Stratum </a:t>
            </a:r>
            <a:r>
              <a:rPr lang="fr-FR" b="1" dirty="0" err="1"/>
              <a:t>Corneum</a:t>
            </a:r>
            <a:r>
              <a:rPr lang="fr-FR" dirty="0"/>
              <a:t> : La couche la plus externe de l'épiderme, appelée stratum </a:t>
            </a:r>
            <a:r>
              <a:rPr lang="fr-FR" dirty="0" err="1"/>
              <a:t>corneum</a:t>
            </a:r>
            <a:r>
              <a:rPr lang="fr-FR" dirty="0"/>
              <a:t>, agit comme une barrière physique contre les polluants. Elle est composée de cellules mortes remplies de kératine et de lipides qui limitent la pénétration des particules polluantes.</a:t>
            </a:r>
          </a:p>
          <a:p>
            <a:pPr>
              <a:buFont typeface="Arial" panose="020B0604020202020204" pitchFamily="34" charset="0"/>
              <a:buChar char="•"/>
            </a:pPr>
            <a:r>
              <a:rPr lang="fr-FR" b="1" dirty="0"/>
              <a:t>Renouvellement Cellulaire</a:t>
            </a:r>
            <a:r>
              <a:rPr lang="fr-FR" dirty="0"/>
              <a:t> : La peau se renouvelle constamment, éliminant les cellules superficielles endommagées et remplaçant par de nouvelles cellules.</a:t>
            </a:r>
          </a:p>
          <a:p>
            <a:pPr>
              <a:buFont typeface="Arial" panose="020B0604020202020204" pitchFamily="34" charset="0"/>
              <a:buChar char="•"/>
            </a:pPr>
            <a:endParaRPr lang="fr-FR" dirty="0"/>
          </a:p>
          <a:p>
            <a:r>
              <a:rPr lang="fr-FR" b="1" dirty="0"/>
              <a:t>2. Fonction de Barrière Épidermique</a:t>
            </a:r>
          </a:p>
          <a:p>
            <a:r>
              <a:rPr lang="fr-FR" b="1" dirty="0" err="1"/>
              <a:t>Tight</a:t>
            </a:r>
            <a:r>
              <a:rPr lang="fr-FR" b="1" dirty="0"/>
              <a:t> </a:t>
            </a:r>
            <a:r>
              <a:rPr lang="fr-FR" b="1" dirty="0" err="1"/>
              <a:t>Junctions</a:t>
            </a:r>
            <a:r>
              <a:rPr lang="fr-FR" dirty="0"/>
              <a:t> :</a:t>
            </a:r>
          </a:p>
          <a:p>
            <a:pPr>
              <a:buFont typeface="Arial" panose="020B0604020202020204" pitchFamily="34" charset="0"/>
              <a:buChar char="•"/>
            </a:pPr>
            <a:r>
              <a:rPr lang="fr-FR" b="1" dirty="0" err="1"/>
              <a:t>Junctions</a:t>
            </a:r>
            <a:r>
              <a:rPr lang="fr-FR" b="1" dirty="0"/>
              <a:t> Serrées</a:t>
            </a:r>
            <a:r>
              <a:rPr lang="fr-FR" dirty="0"/>
              <a:t> : Les cellules de l'épiderme sont reliées par des jonctions serrées (</a:t>
            </a:r>
            <a:r>
              <a:rPr lang="fr-FR" dirty="0" err="1"/>
              <a:t>tight</a:t>
            </a:r>
            <a:r>
              <a:rPr lang="fr-FR" dirty="0"/>
              <a:t> </a:t>
            </a:r>
            <a:r>
              <a:rPr lang="fr-FR" dirty="0" err="1"/>
              <a:t>junctions</a:t>
            </a:r>
            <a:r>
              <a:rPr lang="fr-FR" dirty="0"/>
              <a:t>) qui empêchent la pénétration des substances toxiques et des allergènes.</a:t>
            </a:r>
          </a:p>
          <a:p>
            <a:pPr>
              <a:buFont typeface="Arial" panose="020B0604020202020204" pitchFamily="34" charset="0"/>
              <a:buNone/>
            </a:pPr>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9</a:t>
            </a:fld>
            <a:endParaRPr lang="fr-FR"/>
          </a:p>
        </p:txBody>
      </p:sp>
    </p:spTree>
    <p:extLst>
      <p:ext uri="{BB962C8B-B14F-4D97-AF65-F5344CB8AC3E}">
        <p14:creationId xmlns:p14="http://schemas.microsoft.com/office/powerpoint/2010/main" val="4138129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3. Barrière Lipidique</a:t>
            </a:r>
          </a:p>
          <a:p>
            <a:r>
              <a:rPr lang="fr-FR" b="1" dirty="0"/>
              <a:t>Lipides </a:t>
            </a:r>
            <a:r>
              <a:rPr lang="fr-FR" b="1" dirty="0" err="1"/>
              <a:t>Cutannés</a:t>
            </a:r>
            <a:r>
              <a:rPr lang="fr-FR" dirty="0"/>
              <a:t> :</a:t>
            </a:r>
          </a:p>
          <a:p>
            <a:pPr>
              <a:buFont typeface="Arial" panose="020B0604020202020204" pitchFamily="34" charset="0"/>
              <a:buChar char="•"/>
            </a:pPr>
            <a:r>
              <a:rPr lang="fr-FR" b="1" dirty="0"/>
              <a:t>Sébum</a:t>
            </a:r>
            <a:r>
              <a:rPr lang="fr-FR" dirty="0"/>
              <a:t> : Le sébum, produit par les glandes sébacées, forme une couche protectrice sur la surface de la peau, empêchant la pénétration des substances nocives et aidant à retenir l'humidité.</a:t>
            </a:r>
          </a:p>
          <a:p>
            <a:pPr>
              <a:buFont typeface="Arial" panose="020B0604020202020204" pitchFamily="34" charset="0"/>
              <a:buChar char="•"/>
            </a:pPr>
            <a:r>
              <a:rPr lang="fr-FR" b="1" dirty="0"/>
              <a:t>Matrice Lipidique</a:t>
            </a:r>
            <a:r>
              <a:rPr lang="fr-FR" dirty="0"/>
              <a:t> : Les lipides intercellulaires du stratum </a:t>
            </a:r>
            <a:r>
              <a:rPr lang="fr-FR" dirty="0" err="1"/>
              <a:t>corneum</a:t>
            </a:r>
            <a:r>
              <a:rPr lang="fr-FR" dirty="0"/>
              <a:t>, tels que les céramides, les acides gras libres et le cholestérol, forment une matrice qui renforce la barrière cutanée et protège contre les agressions extérieures.</a:t>
            </a:r>
          </a:p>
          <a:p>
            <a:endParaRPr lang="fr-FR" dirty="0"/>
          </a:p>
          <a:p>
            <a:r>
              <a:rPr lang="fr-FR" b="1" dirty="0"/>
              <a:t>4. Réponse Immunitaire</a:t>
            </a:r>
          </a:p>
          <a:p>
            <a:r>
              <a:rPr lang="fr-FR" b="1" dirty="0"/>
              <a:t>Cellules Immunitaires</a:t>
            </a:r>
            <a:r>
              <a:rPr lang="fr-FR" dirty="0"/>
              <a:t> :</a:t>
            </a:r>
          </a:p>
          <a:p>
            <a:pPr>
              <a:buFont typeface="Arial" panose="020B0604020202020204" pitchFamily="34" charset="0"/>
              <a:buChar char="•"/>
            </a:pPr>
            <a:r>
              <a:rPr lang="fr-FR" b="1" dirty="0"/>
              <a:t>Cellules de Langerhans</a:t>
            </a:r>
            <a:r>
              <a:rPr lang="fr-FR" dirty="0"/>
              <a:t> : Ces cellules dendritiques présentes dans l'épiderme jouent un rôle crucial dans la détection des agents pathogènes et l'activation de la réponse immunitaire.</a:t>
            </a:r>
          </a:p>
          <a:p>
            <a:pPr>
              <a:buFont typeface="Arial" panose="020B0604020202020204" pitchFamily="34" charset="0"/>
              <a:buChar char="•"/>
            </a:pPr>
            <a:r>
              <a:rPr lang="fr-FR" b="1" dirty="0"/>
              <a:t>Cytokines et Chémokines</a:t>
            </a:r>
            <a:r>
              <a:rPr lang="fr-FR" dirty="0"/>
              <a:t> : En réponse aux polluants, la peau peut libérer des cytokines et des chémokines qui attirent d'autres cellules immunitaires pour combattre l'inflammation et les infections.</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10</a:t>
            </a:fld>
            <a:endParaRPr lang="fr-FR"/>
          </a:p>
        </p:txBody>
      </p:sp>
    </p:spTree>
    <p:extLst>
      <p:ext uri="{BB962C8B-B14F-4D97-AF65-F5344CB8AC3E}">
        <p14:creationId xmlns:p14="http://schemas.microsoft.com/office/powerpoint/2010/main" val="382569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135718" y="368300"/>
            <a:ext cx="5920562" cy="482600"/>
          </a:xfrm>
          <a:prstGeom prst="rect">
            <a:avLst/>
          </a:prstGeom>
        </p:spPr>
        <p:txBody>
          <a:bodyPr wrap="square" lIns="0" tIns="0" rIns="0" bIns="0">
            <a:spAutoFit/>
          </a:bodyPr>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300" b="0" i="0">
                <a:solidFill>
                  <a:srgbClr val="3E3E3E"/>
                </a:solidFill>
                <a:latin typeface="Roboto Light"/>
                <a:cs typeface="Roboto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body" idx="1"/>
          </p:nvPr>
        </p:nvSpPr>
        <p:spPr/>
        <p:txBody>
          <a:bodyPr lIns="0" tIns="0" rIns="0" bIns="0"/>
          <a:lstStyle>
            <a:lvl1pPr>
              <a:defRPr sz="1300" b="0" i="0">
                <a:solidFill>
                  <a:srgbClr val="3E3E3E"/>
                </a:solidFill>
                <a:latin typeface="Roboto Light"/>
                <a:cs typeface="Roboto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sz="half" idx="2"/>
          </p:nvPr>
        </p:nvSpPr>
        <p:spPr>
          <a:xfrm>
            <a:off x="951028" y="1528444"/>
            <a:ext cx="4887595" cy="4138295"/>
          </a:xfrm>
          <a:prstGeom prst="rect">
            <a:avLst/>
          </a:prstGeom>
        </p:spPr>
        <p:txBody>
          <a:bodyPr wrap="square" lIns="0" tIns="0" rIns="0" bIns="0">
            <a:spAutoFit/>
          </a:bodyPr>
          <a:lstStyle>
            <a:lvl1pPr>
              <a:defRPr sz="1700" b="0" i="1">
                <a:solidFill>
                  <a:srgbClr val="414042"/>
                </a:solidFill>
                <a:latin typeface="Roboto Light"/>
                <a:cs typeface="Roboto Light"/>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7AD94A4-9754-EBE5-FE5E-68FC4DBE6E76}"/>
              </a:ext>
            </a:extLst>
          </p:cNvPr>
          <p:cNvSpPr/>
          <p:nvPr userDrawn="1"/>
        </p:nvSpPr>
        <p:spPr>
          <a:xfrm>
            <a:off x="0" y="0"/>
            <a:ext cx="12189460" cy="6858000"/>
          </a:xfrm>
          <a:custGeom>
            <a:avLst/>
            <a:gdLst/>
            <a:ahLst/>
            <a:cxnLst/>
            <a:rect l="l" t="t" r="r" b="b"/>
            <a:pathLst>
              <a:path w="12189460" h="6858000">
                <a:moveTo>
                  <a:pt x="12188952" y="6858000"/>
                </a:moveTo>
                <a:lnTo>
                  <a:pt x="0" y="6858000"/>
                </a:lnTo>
                <a:lnTo>
                  <a:pt x="0" y="0"/>
                </a:lnTo>
                <a:lnTo>
                  <a:pt x="12188952" y="0"/>
                </a:lnTo>
                <a:lnTo>
                  <a:pt x="12188952" y="6858000"/>
                </a:lnTo>
                <a:close/>
              </a:path>
            </a:pathLst>
          </a:custGeom>
          <a:solidFill>
            <a:srgbClr val="E4E3E3">
              <a:alpha val="54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6" name="object 4">
            <a:extLst>
              <a:ext uri="{FF2B5EF4-FFF2-40B4-BE49-F238E27FC236}">
                <a16:creationId xmlns:a16="http://schemas.microsoft.com/office/drawing/2014/main" id="{F2497244-4D63-2590-0D56-E331E242AE73}"/>
              </a:ext>
            </a:extLst>
          </p:cNvPr>
          <p:cNvPicPr/>
          <p:nvPr userDrawn="1"/>
        </p:nvPicPr>
        <p:blipFill>
          <a:blip r:embed="rId2" cstate="print"/>
          <a:stretch>
            <a:fillRect/>
          </a:stretch>
        </p:blipFill>
        <p:spPr>
          <a:xfrm>
            <a:off x="0" y="0"/>
            <a:ext cx="12079223" cy="6858000"/>
          </a:xfrm>
          <a:prstGeom prst="rect">
            <a:avLst/>
          </a:prstGeom>
        </p:spPr>
      </p:pic>
      <p:grpSp>
        <p:nvGrpSpPr>
          <p:cNvPr id="8" name="Groupe 7">
            <a:extLst>
              <a:ext uri="{FF2B5EF4-FFF2-40B4-BE49-F238E27FC236}">
                <a16:creationId xmlns:a16="http://schemas.microsoft.com/office/drawing/2014/main" id="{9E8C5805-7A71-7B8E-F657-3842C5D62B15}"/>
              </a:ext>
            </a:extLst>
          </p:cNvPr>
          <p:cNvGrpSpPr/>
          <p:nvPr userDrawn="1"/>
        </p:nvGrpSpPr>
        <p:grpSpPr>
          <a:xfrm>
            <a:off x="4683137" y="1617547"/>
            <a:ext cx="2822956" cy="2344877"/>
            <a:chOff x="4683137" y="1617547"/>
            <a:chExt cx="2822956" cy="2344877"/>
          </a:xfrm>
        </p:grpSpPr>
        <p:sp>
          <p:nvSpPr>
            <p:cNvPr id="9" name="object 5">
              <a:extLst>
                <a:ext uri="{FF2B5EF4-FFF2-40B4-BE49-F238E27FC236}">
                  <a16:creationId xmlns:a16="http://schemas.microsoft.com/office/drawing/2014/main" id="{8F07F137-C1FB-3E8A-5E3D-416DF957899D}"/>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10" name="object 6">
              <a:extLst>
                <a:ext uri="{FF2B5EF4-FFF2-40B4-BE49-F238E27FC236}">
                  <a16:creationId xmlns:a16="http://schemas.microsoft.com/office/drawing/2014/main" id="{6CD7D2D0-0561-0233-61FD-8139D57F664C}"/>
                </a:ext>
              </a:extLst>
            </p:cNvPr>
            <p:cNvPicPr/>
            <p:nvPr/>
          </p:nvPicPr>
          <p:blipFill>
            <a:blip r:embed="rId3" cstate="print"/>
            <a:stretch>
              <a:fillRect/>
            </a:stretch>
          </p:blipFill>
          <p:spPr>
            <a:xfrm>
              <a:off x="6658724" y="2784119"/>
              <a:ext cx="131902" cy="131902"/>
            </a:xfrm>
            <a:prstGeom prst="rect">
              <a:avLst/>
            </a:prstGeom>
          </p:spPr>
        </p:pic>
        <p:sp>
          <p:nvSpPr>
            <p:cNvPr id="11" name="object 7">
              <a:extLst>
                <a:ext uri="{FF2B5EF4-FFF2-40B4-BE49-F238E27FC236}">
                  <a16:creationId xmlns:a16="http://schemas.microsoft.com/office/drawing/2014/main" id="{0AA25D3A-9138-07CE-246A-01F02CD4BD0C}"/>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2" name="object 8">
              <a:extLst>
                <a:ext uri="{FF2B5EF4-FFF2-40B4-BE49-F238E27FC236}">
                  <a16:creationId xmlns:a16="http://schemas.microsoft.com/office/drawing/2014/main" id="{4D3D9742-F3D0-5719-DA6F-0B941E79C34F}"/>
                </a:ext>
              </a:extLst>
            </p:cNvPr>
            <p:cNvPicPr/>
            <p:nvPr/>
          </p:nvPicPr>
          <p:blipFill>
            <a:blip r:embed="rId4" cstate="print"/>
            <a:stretch>
              <a:fillRect/>
            </a:stretch>
          </p:blipFill>
          <p:spPr>
            <a:xfrm>
              <a:off x="5726633" y="3763111"/>
              <a:ext cx="131889" cy="193471"/>
            </a:xfrm>
            <a:prstGeom prst="rect">
              <a:avLst/>
            </a:prstGeom>
          </p:spPr>
        </p:pic>
        <p:pic>
          <p:nvPicPr>
            <p:cNvPr id="13" name="object 9">
              <a:extLst>
                <a:ext uri="{FF2B5EF4-FFF2-40B4-BE49-F238E27FC236}">
                  <a16:creationId xmlns:a16="http://schemas.microsoft.com/office/drawing/2014/main" id="{54EBDF63-8883-BA52-F438-48CD78379A66}"/>
                </a:ext>
              </a:extLst>
            </p:cNvPr>
            <p:cNvPicPr/>
            <p:nvPr/>
          </p:nvPicPr>
          <p:blipFill>
            <a:blip r:embed="rId5" cstate="print"/>
            <a:stretch>
              <a:fillRect/>
            </a:stretch>
          </p:blipFill>
          <p:spPr>
            <a:xfrm>
              <a:off x="5972848" y="3763111"/>
              <a:ext cx="161201" cy="193471"/>
            </a:xfrm>
            <a:prstGeom prst="rect">
              <a:avLst/>
            </a:prstGeom>
          </p:spPr>
        </p:pic>
        <p:pic>
          <p:nvPicPr>
            <p:cNvPr id="14" name="object 10">
              <a:extLst>
                <a:ext uri="{FF2B5EF4-FFF2-40B4-BE49-F238E27FC236}">
                  <a16:creationId xmlns:a16="http://schemas.microsoft.com/office/drawing/2014/main" id="{08C4B7F9-3E5F-E4BB-18B5-3F578BB30710}"/>
                </a:ext>
              </a:extLst>
            </p:cNvPr>
            <p:cNvPicPr/>
            <p:nvPr/>
          </p:nvPicPr>
          <p:blipFill>
            <a:blip r:embed="rId6" cstate="print"/>
            <a:stretch>
              <a:fillRect/>
            </a:stretch>
          </p:blipFill>
          <p:spPr>
            <a:xfrm>
              <a:off x="6271805" y="3763111"/>
              <a:ext cx="146545" cy="193471"/>
            </a:xfrm>
            <a:prstGeom prst="rect">
              <a:avLst/>
            </a:prstGeom>
          </p:spPr>
        </p:pic>
        <p:sp>
          <p:nvSpPr>
            <p:cNvPr id="15" name="object 11">
              <a:extLst>
                <a:ext uri="{FF2B5EF4-FFF2-40B4-BE49-F238E27FC236}">
                  <a16:creationId xmlns:a16="http://schemas.microsoft.com/office/drawing/2014/main" id="{47BDCB4E-696C-DD6B-CF0F-BDE3EE24833E}"/>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6" name="object 12">
              <a:extLst>
                <a:ext uri="{FF2B5EF4-FFF2-40B4-BE49-F238E27FC236}">
                  <a16:creationId xmlns:a16="http://schemas.microsoft.com/office/drawing/2014/main" id="{B0C6B215-22AE-4E4E-6806-D74D45F66ED2}"/>
                </a:ext>
              </a:extLst>
            </p:cNvPr>
            <p:cNvPicPr/>
            <p:nvPr/>
          </p:nvPicPr>
          <p:blipFill>
            <a:blip r:embed="rId7" cstate="print"/>
            <a:stretch>
              <a:fillRect/>
            </a:stretch>
          </p:blipFill>
          <p:spPr>
            <a:xfrm>
              <a:off x="6770103" y="3760177"/>
              <a:ext cx="143624" cy="202247"/>
            </a:xfrm>
            <a:prstGeom prst="rect">
              <a:avLst/>
            </a:prstGeom>
          </p:spPr>
        </p:pic>
        <p:sp>
          <p:nvSpPr>
            <p:cNvPr id="17" name="object 13">
              <a:extLst>
                <a:ext uri="{FF2B5EF4-FFF2-40B4-BE49-F238E27FC236}">
                  <a16:creationId xmlns:a16="http://schemas.microsoft.com/office/drawing/2014/main" id="{3B255C52-1438-89AC-4629-1AC2AF38B129}"/>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grpSp>
        <p:nvGrpSpPr>
          <p:cNvPr id="18" name="Groupe 17">
            <a:extLst>
              <a:ext uri="{FF2B5EF4-FFF2-40B4-BE49-F238E27FC236}">
                <a16:creationId xmlns:a16="http://schemas.microsoft.com/office/drawing/2014/main" id="{00325833-CB1F-8CD9-1AFC-2A62BF6FF75F}"/>
              </a:ext>
            </a:extLst>
          </p:cNvPr>
          <p:cNvGrpSpPr/>
          <p:nvPr userDrawn="1"/>
        </p:nvGrpSpPr>
        <p:grpSpPr>
          <a:xfrm>
            <a:off x="5605475" y="5194300"/>
            <a:ext cx="1116203" cy="26034"/>
            <a:chOff x="5605475" y="5194300"/>
            <a:chExt cx="1116203" cy="26034"/>
          </a:xfrm>
        </p:grpSpPr>
        <p:sp>
          <p:nvSpPr>
            <p:cNvPr id="19" name="object 14">
              <a:extLst>
                <a:ext uri="{FF2B5EF4-FFF2-40B4-BE49-F238E27FC236}">
                  <a16:creationId xmlns:a16="http://schemas.microsoft.com/office/drawing/2014/main" id="{44F8C10B-400B-5A36-55AD-D7E64700F0BE}"/>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0" name="object 15">
              <a:extLst>
                <a:ext uri="{FF2B5EF4-FFF2-40B4-BE49-F238E27FC236}">
                  <a16:creationId xmlns:a16="http://schemas.microsoft.com/office/drawing/2014/main" id="{AA9BB4AD-2FDD-0C04-BBEF-AD626B56533F}"/>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1" name="object 16">
              <a:extLst>
                <a:ext uri="{FF2B5EF4-FFF2-40B4-BE49-F238E27FC236}">
                  <a16:creationId xmlns:a16="http://schemas.microsoft.com/office/drawing/2014/main" id="{3EE08E36-537D-384A-9096-58D39C95AA89}"/>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pic>
        <p:nvPicPr>
          <p:cNvPr id="26" name="Image 25" descr="Une image contenant texte, Police, noir, blanc&#10;&#10;Description générée automatiquement">
            <a:extLst>
              <a:ext uri="{FF2B5EF4-FFF2-40B4-BE49-F238E27FC236}">
                <a16:creationId xmlns:a16="http://schemas.microsoft.com/office/drawing/2014/main" id="{10EB7A2E-06CB-BDAB-087E-CC6DD0E85E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15042" y="368300"/>
            <a:ext cx="1885314" cy="1701878"/>
          </a:xfrm>
          <a:prstGeom prst="rect">
            <a:avLst/>
          </a:prstGeom>
        </p:spPr>
      </p:pic>
      <p:sp>
        <p:nvSpPr>
          <p:cNvPr id="23" name="object 18">
            <a:extLst>
              <a:ext uri="{FF2B5EF4-FFF2-40B4-BE49-F238E27FC236}">
                <a16:creationId xmlns:a16="http://schemas.microsoft.com/office/drawing/2014/main" id="{DD8C374F-88CB-6344-EF85-4C61BF800D7E}"/>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5" name="Image 4" descr="Une image contenant neige, hiver">
            <a:extLst>
              <a:ext uri="{FF2B5EF4-FFF2-40B4-BE49-F238E27FC236}">
                <a16:creationId xmlns:a16="http://schemas.microsoft.com/office/drawing/2014/main" id="{D675C89D-3C04-B993-1A85-D39BEB1B22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
        <p:nvSpPr>
          <p:cNvPr id="6" name="Rectangle 5">
            <a:extLst>
              <a:ext uri="{FF2B5EF4-FFF2-40B4-BE49-F238E27FC236}">
                <a16:creationId xmlns:a16="http://schemas.microsoft.com/office/drawing/2014/main" id="{26F878B5-DC6A-BF75-6629-780CAEC3F220}"/>
              </a:ext>
            </a:extLst>
          </p:cNvPr>
          <p:cNvSpPr/>
          <p:nvPr userDrawn="1"/>
        </p:nvSpPr>
        <p:spPr>
          <a:xfrm>
            <a:off x="2819999" y="0"/>
            <a:ext cx="6552000" cy="648000"/>
          </a:xfrm>
          <a:prstGeom prst="rect">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88952" cy="6858000"/>
          </a:xfrm>
          <a:prstGeom prst="rect">
            <a:avLst/>
          </a:prstGeom>
        </p:spPr>
      </p:pic>
      <p:sp>
        <p:nvSpPr>
          <p:cNvPr id="2" name="Holder 2"/>
          <p:cNvSpPr>
            <a:spLocks noGrp="1"/>
          </p:cNvSpPr>
          <p:nvPr>
            <p:ph type="title"/>
          </p:nvPr>
        </p:nvSpPr>
        <p:spPr>
          <a:xfrm>
            <a:off x="2176043" y="368300"/>
            <a:ext cx="7839913" cy="482600"/>
          </a:xfrm>
          <a:prstGeom prst="rect">
            <a:avLst/>
          </a:prstGeom>
        </p:spPr>
        <p:txBody>
          <a:bodyPr wrap="square" lIns="0" tIns="0" rIns="0" bIns="0">
            <a:spAutoFit/>
          </a:bodyPr>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body" idx="1"/>
          </p:nvPr>
        </p:nvSpPr>
        <p:spPr>
          <a:xfrm>
            <a:off x="714159" y="1387525"/>
            <a:ext cx="10763681" cy="4128770"/>
          </a:xfrm>
          <a:prstGeom prst="rect">
            <a:avLst/>
          </a:prstGeom>
        </p:spPr>
        <p:txBody>
          <a:bodyPr wrap="square" lIns="0" tIns="0" rIns="0" bIns="0">
            <a:spAutoFit/>
          </a:bodyPr>
          <a:lstStyle>
            <a:lvl1pPr>
              <a:defRPr sz="1300" b="0" i="0">
                <a:solidFill>
                  <a:srgbClr val="3E3E3E"/>
                </a:solidFill>
                <a:latin typeface="Roboto Light"/>
                <a:cs typeface="Roboto Ligh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9.png"/><Relationship Id="rId18" Type="http://schemas.microsoft.com/office/2007/relationships/hdphoto" Target="../media/hdphoto6.wdp"/><Relationship Id="rId3" Type="http://schemas.openxmlformats.org/officeDocument/2006/relationships/image" Target="../media/image52.png"/><Relationship Id="rId7" Type="http://schemas.openxmlformats.org/officeDocument/2006/relationships/image" Target="../media/image56.png"/><Relationship Id="rId12" Type="http://schemas.microsoft.com/office/2007/relationships/hdphoto" Target="../media/hdphoto4.wdp"/><Relationship Id="rId17" Type="http://schemas.openxmlformats.org/officeDocument/2006/relationships/image" Target="../media/image62.png"/><Relationship Id="rId2" Type="http://schemas.openxmlformats.org/officeDocument/2006/relationships/notesSlide" Target="../notesSlides/notesSlide17.xml"/><Relationship Id="rId16"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3.png"/><Relationship Id="rId9" Type="http://schemas.openxmlformats.org/officeDocument/2006/relationships/image" Target="../media/image57.png"/><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onteneur, boîte, conception&#10;&#10;Description générée automatiquement">
            <a:extLst>
              <a:ext uri="{FF2B5EF4-FFF2-40B4-BE49-F238E27FC236}">
                <a16:creationId xmlns:a16="http://schemas.microsoft.com/office/drawing/2014/main" id="{490C5207-FE40-F72A-F500-45E023597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0769"/>
            <a:ext cx="4505325" cy="3514725"/>
          </a:xfrm>
          <a:prstGeom prst="rect">
            <a:avLst/>
          </a:prstGeom>
        </p:spPr>
      </p:pic>
      <p:sp>
        <p:nvSpPr>
          <p:cNvPr id="6" name="ZoneTexte 5">
            <a:extLst>
              <a:ext uri="{FF2B5EF4-FFF2-40B4-BE49-F238E27FC236}">
                <a16:creationId xmlns:a16="http://schemas.microsoft.com/office/drawing/2014/main" id="{7C8CE36C-7E1D-1278-95CE-FA04F489FFCB}"/>
              </a:ext>
            </a:extLst>
          </p:cNvPr>
          <p:cNvSpPr txBox="1"/>
          <p:nvPr/>
        </p:nvSpPr>
        <p:spPr>
          <a:xfrm>
            <a:off x="4520565" y="2130769"/>
            <a:ext cx="1836000" cy="3785652"/>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r>
              <a:rPr lang="fr-FR" dirty="0"/>
              <a:t>BARRIÈRE </a:t>
            </a:r>
          </a:p>
          <a:p>
            <a:r>
              <a:rPr lang="fr-FR" dirty="0"/>
              <a:t>LIPIDIQUE</a:t>
            </a:r>
          </a:p>
          <a:p>
            <a:endParaRPr lang="fr-FR" dirty="0"/>
          </a:p>
          <a:p>
            <a:pPr marL="171450" indent="-171450" algn="just">
              <a:buFont typeface="Arial" panose="020B0604020202020204" pitchFamily="34" charset="0"/>
              <a:buChar char="•"/>
            </a:pPr>
            <a:r>
              <a:rPr lang="fr-FR" b="1" dirty="0"/>
              <a:t>Sébum </a:t>
            </a:r>
            <a:r>
              <a:rPr lang="fr-FR" dirty="0"/>
              <a:t>produit par les glandes sébacées, forme une couche protectrice, empêchant la pénétration des substances nocives. </a:t>
            </a:r>
          </a:p>
          <a:p>
            <a:pPr marL="171450" indent="-171450" algn="just">
              <a:buFont typeface="Arial" panose="020B0604020202020204" pitchFamily="34" charset="0"/>
              <a:buChar char="•"/>
            </a:pPr>
            <a:endParaRPr lang="fr-FR" b="1" dirty="0"/>
          </a:p>
          <a:p>
            <a:pPr marL="171450" indent="-171450" algn="just">
              <a:buFont typeface="Arial" panose="020B0604020202020204" pitchFamily="34" charset="0"/>
              <a:buChar char="•"/>
            </a:pPr>
            <a:r>
              <a:rPr lang="fr-FR" b="1" dirty="0"/>
              <a:t>Matrice Lipidique </a:t>
            </a:r>
            <a:r>
              <a:rPr lang="fr-FR" dirty="0"/>
              <a:t>tels que les céramides, les acides gras libres et le cholestérol, forment une matrice qui renforce la barrière cutanée et protège contre les agressions extérieures.</a:t>
            </a:r>
          </a:p>
        </p:txBody>
      </p:sp>
      <p:sp>
        <p:nvSpPr>
          <p:cNvPr id="7" name="ZoneTexte 6">
            <a:extLst>
              <a:ext uri="{FF2B5EF4-FFF2-40B4-BE49-F238E27FC236}">
                <a16:creationId xmlns:a16="http://schemas.microsoft.com/office/drawing/2014/main" id="{6449759B-7175-B152-443F-B29A129EEE0B}"/>
              </a:ext>
            </a:extLst>
          </p:cNvPr>
          <p:cNvSpPr txBox="1"/>
          <p:nvPr/>
        </p:nvSpPr>
        <p:spPr>
          <a:xfrm>
            <a:off x="2223867" y="323730"/>
            <a:ext cx="7744264" cy="584775"/>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Mécanismes de défense de la peau</a:t>
            </a:r>
          </a:p>
        </p:txBody>
      </p:sp>
      <p:sp>
        <p:nvSpPr>
          <p:cNvPr id="8" name="ZoneTexte 7">
            <a:extLst>
              <a:ext uri="{FF2B5EF4-FFF2-40B4-BE49-F238E27FC236}">
                <a16:creationId xmlns:a16="http://schemas.microsoft.com/office/drawing/2014/main" id="{0FC6E81C-3056-BE9E-FD6E-AABE7209E5E7}"/>
              </a:ext>
            </a:extLst>
          </p:cNvPr>
          <p:cNvSpPr txBox="1"/>
          <p:nvPr/>
        </p:nvSpPr>
        <p:spPr>
          <a:xfrm>
            <a:off x="7391400" y="2130769"/>
            <a:ext cx="1836000" cy="4339650"/>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r>
              <a:rPr lang="fr-FR" dirty="0"/>
              <a:t>RÉPONSE IMMUNITAIRE</a:t>
            </a:r>
          </a:p>
          <a:p>
            <a:endParaRPr lang="fr-FR" dirty="0"/>
          </a:p>
          <a:p>
            <a:pPr marL="171450" indent="-171450" algn="l">
              <a:buFont typeface="Arial" panose="020B0604020202020204" pitchFamily="34" charset="0"/>
              <a:buChar char="•"/>
            </a:pPr>
            <a:r>
              <a:rPr lang="fr-FR" b="1" dirty="0"/>
              <a:t>Cellules de Langerhans</a:t>
            </a:r>
            <a:r>
              <a:rPr lang="fr-FR" dirty="0"/>
              <a:t> : cellules dendritiques de l’épiderme, jouent un rôle crucial dans la détection des agents pathogènes et l'activation de la réponse immunitaire.</a:t>
            </a:r>
          </a:p>
          <a:p>
            <a:pPr algn="just"/>
            <a:endParaRPr lang="fr-FR" b="1" dirty="0"/>
          </a:p>
          <a:p>
            <a:pPr marL="171450" indent="-171450" algn="l">
              <a:buFont typeface="Arial" panose="020B0604020202020204" pitchFamily="34" charset="0"/>
              <a:buChar char="•"/>
            </a:pPr>
            <a:r>
              <a:rPr lang="fr-FR" b="1" dirty="0"/>
              <a:t>Cytokines et Chémokines</a:t>
            </a:r>
            <a:r>
              <a:rPr lang="fr-FR" dirty="0"/>
              <a:t> : attirent d'autres cellules immunitaires pour combattre l'inflammation et les infections en réponse aux polluants.</a:t>
            </a:r>
          </a:p>
          <a:p>
            <a:endParaRPr lang="fr-FR" dirty="0"/>
          </a:p>
          <a:p>
            <a:endParaRPr lang="fr-FR" dirty="0"/>
          </a:p>
        </p:txBody>
      </p:sp>
      <p:pic>
        <p:nvPicPr>
          <p:cNvPr id="14" name="Image 13" descr="Une image contenant dessin, art&#10;&#10;Description générée automatiquement">
            <a:extLst>
              <a:ext uri="{FF2B5EF4-FFF2-40B4-BE49-F238E27FC236}">
                <a16:creationId xmlns:a16="http://schemas.microsoft.com/office/drawing/2014/main" id="{B8995AA7-0CD2-F3FA-EC10-0A9C86040089}"/>
              </a:ext>
            </a:extLst>
          </p:cNvPr>
          <p:cNvPicPr>
            <a:picLocks noChangeAspect="1"/>
          </p:cNvPicPr>
          <p:nvPr/>
        </p:nvPicPr>
        <p:blipFill rotWithShape="1">
          <a:blip r:embed="rId4">
            <a:extLst>
              <a:ext uri="{28A0092B-C50C-407E-A947-70E740481C1C}">
                <a14:useLocalDpi xmlns:a14="http://schemas.microsoft.com/office/drawing/2010/main" val="0"/>
              </a:ext>
            </a:extLst>
          </a:blip>
          <a:srcRect l="-1" r="3226"/>
          <a:stretch/>
        </p:blipFill>
        <p:spPr>
          <a:xfrm>
            <a:off x="9448800" y="2438400"/>
            <a:ext cx="2286000" cy="3381375"/>
          </a:xfrm>
          <a:prstGeom prst="rect">
            <a:avLst/>
          </a:prstGeom>
        </p:spPr>
      </p:pic>
      <p:sp>
        <p:nvSpPr>
          <p:cNvPr id="15" name="ZoneTexte 14">
            <a:extLst>
              <a:ext uri="{FF2B5EF4-FFF2-40B4-BE49-F238E27FC236}">
                <a16:creationId xmlns:a16="http://schemas.microsoft.com/office/drawing/2014/main" id="{1223865F-ED0D-BA6A-995C-C105B7BB742C}"/>
              </a:ext>
            </a:extLst>
          </p:cNvPr>
          <p:cNvSpPr txBox="1"/>
          <p:nvPr/>
        </p:nvSpPr>
        <p:spPr>
          <a:xfrm>
            <a:off x="10429568" y="5506994"/>
            <a:ext cx="1752600" cy="276999"/>
          </a:xfrm>
          <a:prstGeom prst="rect">
            <a:avLst/>
          </a:prstGeom>
          <a:solidFill>
            <a:srgbClr val="EBEBEB"/>
          </a:solidFill>
        </p:spPr>
        <p:txBody>
          <a:bodyPr wrap="square" rtlCol="0">
            <a:spAutoFit/>
          </a:bodyPr>
          <a:lstStyle/>
          <a:p>
            <a:r>
              <a:rPr lang="fr-FR" sz="1200" i="1" dirty="0">
                <a:latin typeface="Roboto Light" panose="02000000000000000000" pitchFamily="2" charset="0"/>
                <a:ea typeface="Roboto Light" panose="02000000000000000000" pitchFamily="2" charset="0"/>
                <a:cs typeface="Roboto Light" panose="02000000000000000000" pitchFamily="2" charset="0"/>
              </a:rPr>
              <a:t>Cellules de Langerhans </a:t>
            </a:r>
          </a:p>
        </p:txBody>
      </p:sp>
    </p:spTree>
    <p:extLst>
      <p:ext uri="{BB962C8B-B14F-4D97-AF65-F5344CB8AC3E}">
        <p14:creationId xmlns:p14="http://schemas.microsoft.com/office/powerpoint/2010/main" val="251795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7A2DD28-0376-2933-0BF8-EC88F1745537}"/>
              </a:ext>
            </a:extLst>
          </p:cNvPr>
          <p:cNvSpPr txBox="1"/>
          <p:nvPr/>
        </p:nvSpPr>
        <p:spPr>
          <a:xfrm>
            <a:off x="2223867" y="323730"/>
            <a:ext cx="7744264" cy="584775"/>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Mécanismes de défense de la peau</a:t>
            </a:r>
          </a:p>
        </p:txBody>
      </p:sp>
      <p:sp>
        <p:nvSpPr>
          <p:cNvPr id="11" name="ZoneTexte 10">
            <a:extLst>
              <a:ext uri="{FF2B5EF4-FFF2-40B4-BE49-F238E27FC236}">
                <a16:creationId xmlns:a16="http://schemas.microsoft.com/office/drawing/2014/main" id="{52478655-DBC4-BB79-9400-E2AE83F2D4FB}"/>
              </a:ext>
            </a:extLst>
          </p:cNvPr>
          <p:cNvSpPr txBox="1"/>
          <p:nvPr/>
        </p:nvSpPr>
        <p:spPr>
          <a:xfrm>
            <a:off x="157010" y="4869832"/>
            <a:ext cx="5938990" cy="1754326"/>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endParaRPr lang="fr-FR" dirty="0"/>
          </a:p>
          <a:p>
            <a:r>
              <a:rPr lang="fr-FR" dirty="0"/>
              <a:t>ANTI-OXYDANTS</a:t>
            </a:r>
          </a:p>
          <a:p>
            <a:endParaRPr lang="fr-FR" dirty="0"/>
          </a:p>
          <a:p>
            <a:pPr marL="171450" indent="-171450" algn="just">
              <a:buFont typeface="Arial" panose="020B0604020202020204" pitchFamily="34" charset="0"/>
              <a:buChar char="•"/>
            </a:pPr>
            <a:r>
              <a:rPr lang="fr-FR" b="1" dirty="0"/>
              <a:t>Anti-oxydants Endogènes : </a:t>
            </a:r>
            <a:r>
              <a:rPr lang="fr-FR" dirty="0"/>
              <a:t>La peau produit des anti-oxydants naturels qui neutralisent les radicaux libres générés par les polluants.</a:t>
            </a:r>
          </a:p>
          <a:p>
            <a:pPr algn="just">
              <a:buFont typeface="Arial" panose="020B0604020202020204" pitchFamily="34" charset="0"/>
              <a:buChar char="•"/>
            </a:pPr>
            <a:endParaRPr lang="fr-FR" dirty="0"/>
          </a:p>
          <a:p>
            <a:pPr marL="171450" indent="-171450" algn="just">
              <a:buFont typeface="Arial" panose="020B0604020202020204" pitchFamily="34" charset="0"/>
              <a:buChar char="•"/>
            </a:pPr>
            <a:r>
              <a:rPr lang="fr-FR" b="1" dirty="0"/>
              <a:t>Vitamine E et C :</a:t>
            </a:r>
            <a:r>
              <a:rPr lang="fr-FR" dirty="0"/>
              <a:t> présentes dans l’alimentation, aident à protéger les cellules cutanées contre l'oxydation.</a:t>
            </a:r>
          </a:p>
          <a:p>
            <a:r>
              <a:rPr lang="fr-FR" dirty="0"/>
              <a:t> </a:t>
            </a:r>
          </a:p>
        </p:txBody>
      </p:sp>
      <p:sp>
        <p:nvSpPr>
          <p:cNvPr id="13" name="ZoneTexte 12">
            <a:extLst>
              <a:ext uri="{FF2B5EF4-FFF2-40B4-BE49-F238E27FC236}">
                <a16:creationId xmlns:a16="http://schemas.microsoft.com/office/drawing/2014/main" id="{B30EBB04-2206-8E0C-7A7D-5ACC816E2DE2}"/>
              </a:ext>
            </a:extLst>
          </p:cNvPr>
          <p:cNvSpPr txBox="1"/>
          <p:nvPr/>
        </p:nvSpPr>
        <p:spPr>
          <a:xfrm>
            <a:off x="7155600" y="1752600"/>
            <a:ext cx="1836000" cy="4524315"/>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r>
              <a:rPr lang="fr-FR" dirty="0"/>
              <a:t>RÉPARATION </a:t>
            </a:r>
          </a:p>
          <a:p>
            <a:r>
              <a:rPr lang="fr-FR" dirty="0"/>
              <a:t>DE L’ADN</a:t>
            </a:r>
          </a:p>
          <a:p>
            <a:endParaRPr lang="fr-FR" dirty="0"/>
          </a:p>
          <a:p>
            <a:pPr marL="171450" indent="-171450" algn="l">
              <a:buFont typeface="Arial" panose="020B0604020202020204" pitchFamily="34" charset="0"/>
              <a:buChar char="•"/>
            </a:pPr>
            <a:r>
              <a:rPr lang="fr-FR" b="1" dirty="0"/>
              <a:t>Réparation par Excision de Nucléotides</a:t>
            </a:r>
            <a:r>
              <a:rPr lang="fr-FR" dirty="0"/>
              <a:t> : mécanisme pour réparer les dommages de l'ADN causés par les radicaux libres et les UV.</a:t>
            </a:r>
          </a:p>
          <a:p>
            <a:pPr algn="just"/>
            <a:endParaRPr lang="fr-FR" b="1" dirty="0"/>
          </a:p>
          <a:p>
            <a:pPr marL="171450" indent="-171450" algn="l">
              <a:buFont typeface="Arial" panose="020B0604020202020204" pitchFamily="34" charset="0"/>
              <a:buChar char="•"/>
            </a:pPr>
            <a:r>
              <a:rPr lang="fr-FR" b="1" dirty="0"/>
              <a:t>Apoptose</a:t>
            </a:r>
            <a:r>
              <a:rPr lang="fr-FR" dirty="0"/>
              <a:t> : Si les dommages à l'ADN sont trop importants, les cellules cutanées peuvent subir une mort cellulaire programmée pour prévenir la propagation des cellules endommagées.</a:t>
            </a:r>
          </a:p>
        </p:txBody>
      </p:sp>
      <p:grpSp>
        <p:nvGrpSpPr>
          <p:cNvPr id="40" name="Groupe 39">
            <a:extLst>
              <a:ext uri="{FF2B5EF4-FFF2-40B4-BE49-F238E27FC236}">
                <a16:creationId xmlns:a16="http://schemas.microsoft.com/office/drawing/2014/main" id="{45B0CDB3-5DAD-8E6B-73A5-1E9CE913AE9C}"/>
              </a:ext>
            </a:extLst>
          </p:cNvPr>
          <p:cNvGrpSpPr/>
          <p:nvPr/>
        </p:nvGrpSpPr>
        <p:grpSpPr>
          <a:xfrm>
            <a:off x="9448800" y="457200"/>
            <a:ext cx="2869778" cy="6354069"/>
            <a:chOff x="9448800" y="457200"/>
            <a:chExt cx="2869778" cy="6354069"/>
          </a:xfrm>
        </p:grpSpPr>
        <p:pic>
          <p:nvPicPr>
            <p:cNvPr id="6" name="Image 5" descr="Une image contenant conception&#10;&#10;Description générée automatiquement avec une confiance faible">
              <a:extLst>
                <a:ext uri="{FF2B5EF4-FFF2-40B4-BE49-F238E27FC236}">
                  <a16:creationId xmlns:a16="http://schemas.microsoft.com/office/drawing/2014/main" id="{46DBB4C1-E787-0A73-3B23-07931AC9F373}"/>
                </a:ext>
              </a:extLst>
            </p:cNvPr>
            <p:cNvPicPr>
              <a:picLocks noChangeAspect="1"/>
            </p:cNvPicPr>
            <p:nvPr/>
          </p:nvPicPr>
          <p:blipFill rotWithShape="1">
            <a:blip r:embed="rId3">
              <a:extLst>
                <a:ext uri="{28A0092B-C50C-407E-A947-70E740481C1C}">
                  <a14:useLocalDpi xmlns:a14="http://schemas.microsoft.com/office/drawing/2010/main" val="0"/>
                </a:ext>
              </a:extLst>
            </a:blip>
            <a:srcRect b="20634"/>
            <a:stretch/>
          </p:blipFill>
          <p:spPr>
            <a:xfrm rot="5400000">
              <a:off x="8235453" y="3125989"/>
              <a:ext cx="5976883" cy="1111789"/>
            </a:xfrm>
            <a:prstGeom prst="rect">
              <a:avLst/>
            </a:prstGeom>
          </p:spPr>
        </p:pic>
        <p:sp>
          <p:nvSpPr>
            <p:cNvPr id="7" name="ZoneTexte 6">
              <a:extLst>
                <a:ext uri="{FF2B5EF4-FFF2-40B4-BE49-F238E27FC236}">
                  <a16:creationId xmlns:a16="http://schemas.microsoft.com/office/drawing/2014/main" id="{140A1F60-65B6-B1DA-9488-EDA5E2C14066}"/>
                </a:ext>
              </a:extLst>
            </p:cNvPr>
            <p:cNvSpPr txBox="1"/>
            <p:nvPr/>
          </p:nvSpPr>
          <p:spPr>
            <a:xfrm rot="5400000">
              <a:off x="10976902" y="3543383"/>
              <a:ext cx="2223869" cy="276999"/>
            </a:xfrm>
            <a:prstGeom prst="rect">
              <a:avLst/>
            </a:prstGeom>
            <a:noFill/>
          </p:spPr>
          <p:txBody>
            <a:bodyPr wrap="square" rtlCol="0">
              <a:spAutoFit/>
            </a:bodyPr>
            <a:lstStyle/>
            <a:p>
              <a:pPr algn="ctr"/>
              <a:r>
                <a:rPr lang="fr-FR" sz="1200" i="1" dirty="0">
                  <a:latin typeface="Roboto Light" panose="02000000000000000000" pitchFamily="2" charset="0"/>
                  <a:ea typeface="Roboto Light" panose="02000000000000000000" pitchFamily="2" charset="0"/>
                  <a:cs typeface="Roboto Light" panose="02000000000000000000" pitchFamily="2" charset="0"/>
                </a:rPr>
                <a:t>Les étapes de l'apoptose</a:t>
              </a:r>
            </a:p>
          </p:txBody>
        </p:sp>
        <p:sp>
          <p:nvSpPr>
            <p:cNvPr id="8" name="ZoneTexte 7">
              <a:extLst>
                <a:ext uri="{FF2B5EF4-FFF2-40B4-BE49-F238E27FC236}">
                  <a16:creationId xmlns:a16="http://schemas.microsoft.com/office/drawing/2014/main" id="{0948DA6B-A359-6B83-8C37-64286157FEF8}"/>
                </a:ext>
              </a:extLst>
            </p:cNvPr>
            <p:cNvSpPr txBox="1"/>
            <p:nvPr/>
          </p:nvSpPr>
          <p:spPr>
            <a:xfrm>
              <a:off x="10449889" y="457200"/>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CELLULE VIVANTE</a:t>
              </a:r>
            </a:p>
          </p:txBody>
        </p:sp>
        <p:sp>
          <p:nvSpPr>
            <p:cNvPr id="16" name="ZoneTexte 15">
              <a:extLst>
                <a:ext uri="{FF2B5EF4-FFF2-40B4-BE49-F238E27FC236}">
                  <a16:creationId xmlns:a16="http://schemas.microsoft.com/office/drawing/2014/main" id="{3D128239-84C6-38E1-C3B6-B1AC67B8A1A9}"/>
                </a:ext>
              </a:extLst>
            </p:cNvPr>
            <p:cNvSpPr txBox="1"/>
            <p:nvPr/>
          </p:nvSpPr>
          <p:spPr>
            <a:xfrm>
              <a:off x="10094709" y="6534269"/>
              <a:ext cx="2223869" cy="277000"/>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CELLULE APOPTOTIQUE</a:t>
              </a:r>
            </a:p>
          </p:txBody>
        </p:sp>
        <p:sp>
          <p:nvSpPr>
            <p:cNvPr id="17" name="ZoneTexte 16">
              <a:extLst>
                <a:ext uri="{FF2B5EF4-FFF2-40B4-BE49-F238E27FC236}">
                  <a16:creationId xmlns:a16="http://schemas.microsoft.com/office/drawing/2014/main" id="{C36AC3EE-8AC5-18A2-B903-6ED543EF2144}"/>
                </a:ext>
              </a:extLst>
            </p:cNvPr>
            <p:cNvSpPr txBox="1"/>
            <p:nvPr/>
          </p:nvSpPr>
          <p:spPr>
            <a:xfrm>
              <a:off x="9525000" y="2521803"/>
              <a:ext cx="1326464" cy="830997"/>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Atrophie du cytoplasme &amp; condensation de la chromatine</a:t>
              </a:r>
            </a:p>
          </p:txBody>
        </p:sp>
        <p:sp>
          <p:nvSpPr>
            <p:cNvPr id="18" name="ZoneTexte 17">
              <a:extLst>
                <a:ext uri="{FF2B5EF4-FFF2-40B4-BE49-F238E27FC236}">
                  <a16:creationId xmlns:a16="http://schemas.microsoft.com/office/drawing/2014/main" id="{7B220B5D-6164-6208-6288-1226EA5B130F}"/>
                </a:ext>
              </a:extLst>
            </p:cNvPr>
            <p:cNvSpPr txBox="1"/>
            <p:nvPr/>
          </p:nvSpPr>
          <p:spPr>
            <a:xfrm>
              <a:off x="9448800" y="4191000"/>
              <a:ext cx="1402664" cy="830997"/>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Bourgeonnement membranaire &amp; fragmentation de l’ADN</a:t>
              </a:r>
            </a:p>
          </p:txBody>
        </p:sp>
      </p:grpSp>
      <p:grpSp>
        <p:nvGrpSpPr>
          <p:cNvPr id="39" name="Groupe 38">
            <a:extLst>
              <a:ext uri="{FF2B5EF4-FFF2-40B4-BE49-F238E27FC236}">
                <a16:creationId xmlns:a16="http://schemas.microsoft.com/office/drawing/2014/main" id="{520B4EC3-F776-B77B-414E-B56248D534ED}"/>
              </a:ext>
            </a:extLst>
          </p:cNvPr>
          <p:cNvGrpSpPr/>
          <p:nvPr/>
        </p:nvGrpSpPr>
        <p:grpSpPr>
          <a:xfrm>
            <a:off x="355181" y="1775941"/>
            <a:ext cx="5635866" cy="2969056"/>
            <a:chOff x="355181" y="1775941"/>
            <a:chExt cx="5635866" cy="2969056"/>
          </a:xfrm>
        </p:grpSpPr>
        <p:pic>
          <p:nvPicPr>
            <p:cNvPr id="22" name="Image 21" descr="Une image contenant cœur, dessin&#10;&#10;Description générée automatiquement">
              <a:extLst>
                <a:ext uri="{FF2B5EF4-FFF2-40B4-BE49-F238E27FC236}">
                  <a16:creationId xmlns:a16="http://schemas.microsoft.com/office/drawing/2014/main" id="{11C3AE66-1C65-41AB-A5C7-A82220C82427}"/>
                </a:ext>
              </a:extLst>
            </p:cNvPr>
            <p:cNvPicPr>
              <a:picLocks noChangeAspect="1"/>
            </p:cNvPicPr>
            <p:nvPr/>
          </p:nvPicPr>
          <p:blipFill rotWithShape="1">
            <a:blip r:embed="rId4">
              <a:extLst>
                <a:ext uri="{28A0092B-C50C-407E-A947-70E740481C1C}">
                  <a14:useLocalDpi xmlns:a14="http://schemas.microsoft.com/office/drawing/2010/main" val="0"/>
                </a:ext>
              </a:extLst>
            </a:blip>
            <a:srcRect l="850" r="12984" b="3067"/>
            <a:stretch/>
          </p:blipFill>
          <p:spPr>
            <a:xfrm>
              <a:off x="1340536" y="1988168"/>
              <a:ext cx="3675645" cy="2409403"/>
            </a:xfrm>
            <a:prstGeom prst="ellipse">
              <a:avLst/>
            </a:prstGeom>
          </p:spPr>
        </p:pic>
        <p:sp>
          <p:nvSpPr>
            <p:cNvPr id="23" name="ZoneTexte 22">
              <a:extLst>
                <a:ext uri="{FF2B5EF4-FFF2-40B4-BE49-F238E27FC236}">
                  <a16:creationId xmlns:a16="http://schemas.microsoft.com/office/drawing/2014/main" id="{DE055EE9-C51D-FA8E-EBAE-CD14CC57E175}"/>
                </a:ext>
              </a:extLst>
            </p:cNvPr>
            <p:cNvSpPr txBox="1"/>
            <p:nvPr/>
          </p:nvSpPr>
          <p:spPr>
            <a:xfrm>
              <a:off x="2327700" y="4467998"/>
              <a:ext cx="2659800" cy="276999"/>
            </a:xfrm>
            <a:prstGeom prst="rect">
              <a:avLst/>
            </a:prstGeom>
            <a:noFill/>
          </p:spPr>
          <p:txBody>
            <a:bodyPr wrap="square" rtlCol="0">
              <a:spAutoFit/>
            </a:bodyPr>
            <a:lstStyle/>
            <a:p>
              <a:r>
                <a:rPr lang="fr-FR" sz="1200" i="1" dirty="0">
                  <a:latin typeface="Roboto Light" panose="02000000000000000000" pitchFamily="2" charset="0"/>
                  <a:ea typeface="Roboto Light" panose="02000000000000000000" pitchFamily="2" charset="0"/>
                  <a:cs typeface="Roboto Light" panose="02000000000000000000" pitchFamily="2" charset="0"/>
                </a:rPr>
                <a:t>Organisation cellulaire</a:t>
              </a:r>
            </a:p>
          </p:txBody>
        </p:sp>
        <p:sp>
          <p:nvSpPr>
            <p:cNvPr id="24" name="ZoneTexte 23">
              <a:extLst>
                <a:ext uri="{FF2B5EF4-FFF2-40B4-BE49-F238E27FC236}">
                  <a16:creationId xmlns:a16="http://schemas.microsoft.com/office/drawing/2014/main" id="{ADA87A01-5EF6-84AD-BB00-83C98EB71BC4}"/>
                </a:ext>
              </a:extLst>
            </p:cNvPr>
            <p:cNvSpPr txBox="1"/>
            <p:nvPr/>
          </p:nvSpPr>
          <p:spPr>
            <a:xfrm>
              <a:off x="1111936" y="2197120"/>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NOYAU</a:t>
              </a:r>
            </a:p>
          </p:txBody>
        </p:sp>
        <p:sp>
          <p:nvSpPr>
            <p:cNvPr id="25" name="ZoneTexte 24">
              <a:extLst>
                <a:ext uri="{FF2B5EF4-FFF2-40B4-BE49-F238E27FC236}">
                  <a16:creationId xmlns:a16="http://schemas.microsoft.com/office/drawing/2014/main" id="{E3EFDAA7-DDAE-8248-4724-58053CCDA6B3}"/>
                </a:ext>
              </a:extLst>
            </p:cNvPr>
            <p:cNvSpPr txBox="1"/>
            <p:nvPr/>
          </p:nvSpPr>
          <p:spPr>
            <a:xfrm>
              <a:off x="1012395" y="2488243"/>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ADN</a:t>
              </a:r>
            </a:p>
          </p:txBody>
        </p:sp>
        <p:sp>
          <p:nvSpPr>
            <p:cNvPr id="26" name="ZoneTexte 25">
              <a:extLst>
                <a:ext uri="{FF2B5EF4-FFF2-40B4-BE49-F238E27FC236}">
                  <a16:creationId xmlns:a16="http://schemas.microsoft.com/office/drawing/2014/main" id="{1094D685-F135-4153-366B-F265FF8481F9}"/>
                </a:ext>
              </a:extLst>
            </p:cNvPr>
            <p:cNvSpPr txBox="1"/>
            <p:nvPr/>
          </p:nvSpPr>
          <p:spPr>
            <a:xfrm>
              <a:off x="938956" y="2776796"/>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ARNm</a:t>
              </a:r>
            </a:p>
          </p:txBody>
        </p:sp>
        <p:sp>
          <p:nvSpPr>
            <p:cNvPr id="27" name="ZoneTexte 26">
              <a:extLst>
                <a:ext uri="{FF2B5EF4-FFF2-40B4-BE49-F238E27FC236}">
                  <a16:creationId xmlns:a16="http://schemas.microsoft.com/office/drawing/2014/main" id="{8C395347-FA77-C5C1-B53B-5C213B62EF55}"/>
                </a:ext>
              </a:extLst>
            </p:cNvPr>
            <p:cNvSpPr txBox="1"/>
            <p:nvPr/>
          </p:nvSpPr>
          <p:spPr>
            <a:xfrm>
              <a:off x="4355533" y="2530655"/>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Acide aminé</a:t>
              </a:r>
            </a:p>
          </p:txBody>
        </p:sp>
        <p:sp>
          <p:nvSpPr>
            <p:cNvPr id="28" name="ZoneTexte 27">
              <a:extLst>
                <a:ext uri="{FF2B5EF4-FFF2-40B4-BE49-F238E27FC236}">
                  <a16:creationId xmlns:a16="http://schemas.microsoft.com/office/drawing/2014/main" id="{10DF0C69-FE61-BA60-A668-0689DDDAE9CD}"/>
                </a:ext>
              </a:extLst>
            </p:cNvPr>
            <p:cNvSpPr txBox="1"/>
            <p:nvPr/>
          </p:nvSpPr>
          <p:spPr>
            <a:xfrm>
              <a:off x="4477536" y="2917311"/>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Protéine</a:t>
              </a:r>
            </a:p>
          </p:txBody>
        </p:sp>
        <p:sp>
          <p:nvSpPr>
            <p:cNvPr id="29" name="ZoneTexte 28">
              <a:extLst>
                <a:ext uri="{FF2B5EF4-FFF2-40B4-BE49-F238E27FC236}">
                  <a16:creationId xmlns:a16="http://schemas.microsoft.com/office/drawing/2014/main" id="{347DE1A7-1938-9615-67BA-DAD6CA84FEBA}"/>
                </a:ext>
              </a:extLst>
            </p:cNvPr>
            <p:cNvSpPr txBox="1"/>
            <p:nvPr/>
          </p:nvSpPr>
          <p:spPr>
            <a:xfrm>
              <a:off x="4360244" y="3728462"/>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Ribosome</a:t>
              </a:r>
            </a:p>
          </p:txBody>
        </p:sp>
        <p:sp>
          <p:nvSpPr>
            <p:cNvPr id="30" name="ZoneTexte 29">
              <a:extLst>
                <a:ext uri="{FF2B5EF4-FFF2-40B4-BE49-F238E27FC236}">
                  <a16:creationId xmlns:a16="http://schemas.microsoft.com/office/drawing/2014/main" id="{BA743C41-D9AD-7810-F9C8-2FCE0BAFD757}"/>
                </a:ext>
              </a:extLst>
            </p:cNvPr>
            <p:cNvSpPr txBox="1"/>
            <p:nvPr/>
          </p:nvSpPr>
          <p:spPr>
            <a:xfrm>
              <a:off x="3535997" y="1775941"/>
              <a:ext cx="2180053"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Membrane plasmique</a:t>
              </a:r>
            </a:p>
          </p:txBody>
        </p:sp>
        <p:sp>
          <p:nvSpPr>
            <p:cNvPr id="31" name="ZoneTexte 30">
              <a:extLst>
                <a:ext uri="{FF2B5EF4-FFF2-40B4-BE49-F238E27FC236}">
                  <a16:creationId xmlns:a16="http://schemas.microsoft.com/office/drawing/2014/main" id="{4184CD2E-B2F5-465F-50B1-857A49F03F2E}"/>
                </a:ext>
              </a:extLst>
            </p:cNvPr>
            <p:cNvSpPr txBox="1"/>
            <p:nvPr/>
          </p:nvSpPr>
          <p:spPr>
            <a:xfrm>
              <a:off x="355181" y="4073501"/>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Cytoplasme</a:t>
              </a:r>
            </a:p>
          </p:txBody>
        </p:sp>
        <p:cxnSp>
          <p:nvCxnSpPr>
            <p:cNvPr id="35" name="Connecteur droit avec flèche 34">
              <a:extLst>
                <a:ext uri="{FF2B5EF4-FFF2-40B4-BE49-F238E27FC236}">
                  <a16:creationId xmlns:a16="http://schemas.microsoft.com/office/drawing/2014/main" id="{2A9535D2-C185-68FC-D227-739864DD2A8D}"/>
                </a:ext>
              </a:extLst>
            </p:cNvPr>
            <p:cNvCxnSpPr/>
            <p:nvPr/>
          </p:nvCxnSpPr>
          <p:spPr>
            <a:xfrm>
              <a:off x="1652367" y="4212000"/>
              <a:ext cx="11430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175592A8-6F9E-129D-07E8-EE4FDD2F8E39}"/>
                </a:ext>
              </a:extLst>
            </p:cNvPr>
            <p:cNvCxnSpPr>
              <a:cxnSpLocks/>
            </p:cNvCxnSpPr>
            <p:nvPr/>
          </p:nvCxnSpPr>
          <p:spPr>
            <a:xfrm flipH="1">
              <a:off x="3535997" y="1871857"/>
              <a:ext cx="320198" cy="18108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27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4F4491-E1EA-BD26-6F2B-80440147B1F7}"/>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Réponse </a:t>
            </a:r>
            <a:r>
              <a:rPr lang="fr-FR" dirty="0" err="1"/>
              <a:t>Yon-Ka</a:t>
            </a:r>
            <a:endParaRPr lang="fr-FR" dirty="0"/>
          </a:p>
        </p:txBody>
      </p:sp>
      <p:pic>
        <p:nvPicPr>
          <p:cNvPr id="3" name="Visuel-protection_VitalDefenseDuoEdit.jpg">
            <a:extLst>
              <a:ext uri="{FF2B5EF4-FFF2-40B4-BE49-F238E27FC236}">
                <a16:creationId xmlns:a16="http://schemas.microsoft.com/office/drawing/2014/main" id="{9BFA8E9E-DAFF-9988-2067-0BB4C73B8E79}"/>
              </a:ext>
            </a:extLst>
          </p:cNvPr>
          <p:cNvPicPr>
            <a:picLocks noGrp="1" noChangeAspect="1"/>
          </p:cNvPicPr>
          <p:nvPr/>
        </p:nvPicPr>
        <p:blipFill>
          <a:blip r:embed="rId2"/>
          <a:srcRect l="16798" t="22286" r="16798" b="22286"/>
          <a:stretch>
            <a:fillRect/>
          </a:stretch>
        </p:blipFill>
        <p:spPr>
          <a:xfrm>
            <a:off x="3185103" y="1752600"/>
            <a:ext cx="5821791" cy="4968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pic>
      <p:sp>
        <p:nvSpPr>
          <p:cNvPr id="4" name="Rectangle 3">
            <a:extLst>
              <a:ext uri="{FF2B5EF4-FFF2-40B4-BE49-F238E27FC236}">
                <a16:creationId xmlns:a16="http://schemas.microsoft.com/office/drawing/2014/main" id="{98CE5B3D-73A7-8A5B-A16B-C551E21C2DB4}"/>
              </a:ext>
            </a:extLst>
          </p:cNvPr>
          <p:cNvSpPr/>
          <p:nvPr/>
        </p:nvSpPr>
        <p:spPr>
          <a:xfrm>
            <a:off x="1210174" y="877728"/>
            <a:ext cx="9771647" cy="523220"/>
          </a:xfrm>
          <a:prstGeom prst="rect">
            <a:avLst/>
          </a:prstGeom>
          <a:noFill/>
          <a:ln>
            <a:noFill/>
          </a:ln>
        </p:spPr>
        <p:txBody>
          <a:bodyPr wrap="square">
            <a:spAutoFit/>
          </a:bodyPr>
          <a:lstStyle/>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lnSpc>
                <a:spcPct val="150000"/>
              </a:lnSpc>
            </a:pP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VOS ALLIES ANTI-POLLUTION</a:t>
            </a:r>
          </a:p>
        </p:txBody>
      </p:sp>
      <p:pic>
        <p:nvPicPr>
          <p:cNvPr id="6" name="Graphique 5" descr="Retour avec un remplissage uni">
            <a:extLst>
              <a:ext uri="{FF2B5EF4-FFF2-40B4-BE49-F238E27FC236}">
                <a16:creationId xmlns:a16="http://schemas.microsoft.com/office/drawing/2014/main" id="{8BD42A82-6AF5-9CE9-1AE0-61073EE76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283273" y="1815673"/>
            <a:ext cx="1550254" cy="914400"/>
          </a:xfrm>
          <a:prstGeom prst="rect">
            <a:avLst/>
          </a:prstGeom>
        </p:spPr>
      </p:pic>
      <p:pic>
        <p:nvPicPr>
          <p:cNvPr id="7" name="Graphique 6" descr="Retour avec un remplissage uni">
            <a:extLst>
              <a:ext uri="{FF2B5EF4-FFF2-40B4-BE49-F238E27FC236}">
                <a16:creationId xmlns:a16="http://schemas.microsoft.com/office/drawing/2014/main" id="{EADBF472-B492-D2D0-5D13-DA45589FB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V="1">
            <a:off x="1176814" y="1815673"/>
            <a:ext cx="1550254" cy="914400"/>
          </a:xfrm>
          <a:prstGeom prst="rect">
            <a:avLst/>
          </a:prstGeom>
        </p:spPr>
      </p:pic>
      <p:sp>
        <p:nvSpPr>
          <p:cNvPr id="8" name="ZoneTexte 7">
            <a:extLst>
              <a:ext uri="{FF2B5EF4-FFF2-40B4-BE49-F238E27FC236}">
                <a16:creationId xmlns:a16="http://schemas.microsoft.com/office/drawing/2014/main" id="{1F628C50-0C8B-554D-B27E-F8A27E03AA0F}"/>
              </a:ext>
            </a:extLst>
          </p:cNvPr>
          <p:cNvSpPr txBox="1"/>
          <p:nvPr/>
        </p:nvSpPr>
        <p:spPr>
          <a:xfrm>
            <a:off x="754797" y="3429000"/>
            <a:ext cx="1836000" cy="1200329"/>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Crème VITAL DEFENSE</a:t>
            </a:r>
          </a:p>
          <a:p>
            <a:pPr algn="ctr"/>
            <a:r>
              <a:rPr lang="fr-FR" sz="1200" dirty="0" err="1">
                <a:latin typeface="Roboto Light" panose="02000000000000000000" pitchFamily="2" charset="0"/>
                <a:ea typeface="Roboto Light" panose="02000000000000000000" pitchFamily="2" charset="0"/>
              </a:rPr>
              <a:t>Anti-oxydante</a:t>
            </a: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Anti-pollution</a:t>
            </a:r>
          </a:p>
          <a:p>
            <a:pPr algn="ctr"/>
            <a:r>
              <a:rPr lang="fr-FR" sz="1200" dirty="0">
                <a:latin typeface="Roboto Light" panose="02000000000000000000" pitchFamily="2" charset="0"/>
                <a:ea typeface="Roboto Light" panose="02000000000000000000" pitchFamily="2" charset="0"/>
              </a:rPr>
              <a:t>Hydratation intense</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 </a:t>
            </a:r>
          </a:p>
        </p:txBody>
      </p:sp>
      <p:sp>
        <p:nvSpPr>
          <p:cNvPr id="9" name="ZoneTexte 8">
            <a:extLst>
              <a:ext uri="{FF2B5EF4-FFF2-40B4-BE49-F238E27FC236}">
                <a16:creationId xmlns:a16="http://schemas.microsoft.com/office/drawing/2014/main" id="{3A6E5812-122C-53E7-40BD-1AF71F493700}"/>
              </a:ext>
            </a:extLst>
          </p:cNvPr>
          <p:cNvSpPr txBox="1"/>
          <p:nvPr/>
        </p:nvSpPr>
        <p:spPr>
          <a:xfrm>
            <a:off x="9597600" y="3429000"/>
            <a:ext cx="2061000" cy="1384995"/>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VITAL DEFENSE Brume Multi-Protection</a:t>
            </a:r>
          </a:p>
          <a:p>
            <a:pPr algn="ctr"/>
            <a:r>
              <a:rPr lang="fr-FR" sz="1200" dirty="0">
                <a:latin typeface="Roboto Light" panose="02000000000000000000" pitchFamily="2" charset="0"/>
                <a:ea typeface="Roboto Light" panose="02000000000000000000" pitchFamily="2" charset="0"/>
              </a:rPr>
              <a:t>Soin éclat anti-agressions</a:t>
            </a:r>
          </a:p>
          <a:p>
            <a:pPr algn="ctr"/>
            <a:r>
              <a:rPr lang="fr-FR" sz="1200" dirty="0">
                <a:latin typeface="Roboto Light" panose="02000000000000000000" pitchFamily="2" charset="0"/>
                <a:ea typeface="Roboto Light" panose="02000000000000000000" pitchFamily="2" charset="0"/>
              </a:rPr>
              <a:t>[pollution – lumières bleue et solaire]</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 </a:t>
            </a:r>
          </a:p>
        </p:txBody>
      </p:sp>
    </p:spTree>
    <p:extLst>
      <p:ext uri="{BB962C8B-B14F-4D97-AF65-F5344CB8AC3E}">
        <p14:creationId xmlns:p14="http://schemas.microsoft.com/office/powerpoint/2010/main" val="1076243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B64C447-7604-374A-6CEE-B3A888397AD3}"/>
              </a:ext>
            </a:extLst>
          </p:cNvPr>
          <p:cNvPicPr>
            <a:picLocks noChangeAspect="1"/>
          </p:cNvPicPr>
          <p:nvPr/>
        </p:nvPicPr>
        <p:blipFill>
          <a:blip r:embed="rId2"/>
          <a:stretch>
            <a:fillRect/>
          </a:stretch>
        </p:blipFill>
        <p:spPr>
          <a:xfrm>
            <a:off x="381000" y="1524000"/>
            <a:ext cx="4263240" cy="4268168"/>
          </a:xfrm>
          <a:prstGeom prst="rect">
            <a:avLst/>
          </a:prstGeom>
        </p:spPr>
      </p:pic>
      <p:sp>
        <p:nvSpPr>
          <p:cNvPr id="4" name="ZoneTexte 3">
            <a:extLst>
              <a:ext uri="{FF2B5EF4-FFF2-40B4-BE49-F238E27FC236}">
                <a16:creationId xmlns:a16="http://schemas.microsoft.com/office/drawing/2014/main" id="{EB83D421-9EA5-A777-517C-43CA53438DBD}"/>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Crème VITAL DEFENSE</a:t>
            </a:r>
          </a:p>
        </p:txBody>
      </p:sp>
      <p:sp>
        <p:nvSpPr>
          <p:cNvPr id="5" name="ZoneTexte 4">
            <a:extLst>
              <a:ext uri="{FF2B5EF4-FFF2-40B4-BE49-F238E27FC236}">
                <a16:creationId xmlns:a16="http://schemas.microsoft.com/office/drawing/2014/main" id="{89CD393F-874F-0E9A-54FD-F2294F43EFBC}"/>
              </a:ext>
            </a:extLst>
          </p:cNvPr>
          <p:cNvSpPr txBox="1"/>
          <p:nvPr/>
        </p:nvSpPr>
        <p:spPr>
          <a:xfrm>
            <a:off x="4952999" y="1474926"/>
            <a:ext cx="3048001" cy="4339650"/>
          </a:xfrm>
          <a:prstGeom prst="rect">
            <a:avLst/>
          </a:prstGeom>
          <a:noFill/>
          <a:ln>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LUTTER CONTRE LES EFFETS NEFASTES DU STRESS ENVIRONNEMENTAL</a:t>
            </a:r>
          </a:p>
          <a:p>
            <a:pPr algn="ctr"/>
            <a:endParaRPr lang="fr-FR" sz="1200" b="1" dirty="0">
              <a:latin typeface="Roboto Light" panose="02000000000000000000" pitchFamily="2" charset="0"/>
              <a:ea typeface="Roboto Light" panose="02000000000000000000" pitchFamily="2" charset="0"/>
            </a:endParaRPr>
          </a:p>
          <a:p>
            <a:pPr algn="ctr"/>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ANTI-OXYDANT</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Extrait de Myrte</a:t>
            </a:r>
            <a:r>
              <a:rPr lang="fr-FR" sz="1200" dirty="0">
                <a:latin typeface="Roboto Light" panose="02000000000000000000" pitchFamily="2" charset="0"/>
                <a:ea typeface="Roboto Light" panose="02000000000000000000" pitchFamily="2" charset="0"/>
              </a:rPr>
              <a:t> : issu de l’agriculture biologique, limite la propagation des radicaux libres et renforce le système naturel d’auto-défense de la peau.</a:t>
            </a:r>
          </a:p>
          <a:p>
            <a:pPr algn="just"/>
            <a:endParaRPr lang="fr-FR" sz="1200"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Co-enzyme Q10 et Vitamine E</a:t>
            </a:r>
            <a:r>
              <a:rPr lang="fr-FR" sz="1200" dirty="0">
                <a:latin typeface="Roboto Light" panose="02000000000000000000" pitchFamily="2" charset="0"/>
                <a:ea typeface="Roboto Light" panose="02000000000000000000" pitchFamily="2" charset="0"/>
              </a:rPr>
              <a:t> : puissants anti-oxydants ils protègent la peau des effets néfastes des radicaux libres.</a:t>
            </a:r>
          </a:p>
          <a:p>
            <a:pPr algn="just"/>
            <a:r>
              <a:rPr lang="fr-FR" sz="1200" dirty="0">
                <a:latin typeface="Roboto Light" panose="02000000000000000000" pitchFamily="2" charset="0"/>
                <a:ea typeface="Roboto Light" panose="02000000000000000000" pitchFamily="2" charset="0"/>
              </a:rPr>
              <a:t> </a:t>
            </a: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ANTI-POLLUTION</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Peptides de Moringa</a:t>
            </a:r>
            <a:r>
              <a:rPr lang="fr-FR" sz="1200" dirty="0">
                <a:latin typeface="Roboto Light" panose="02000000000000000000" pitchFamily="2" charset="0"/>
                <a:ea typeface="Roboto Light" panose="02000000000000000000" pitchFamily="2" charset="0"/>
              </a:rPr>
              <a:t> : ils protègent l’épiderme contre les agressions polluantes et purifient la peau en éliminant les </a:t>
            </a:r>
            <a:r>
              <a:rPr lang="fr-FR" sz="1200" dirty="0" err="1">
                <a:latin typeface="Roboto Light" panose="02000000000000000000" pitchFamily="2" charset="0"/>
                <a:ea typeface="Roboto Light" panose="02000000000000000000" pitchFamily="2" charset="0"/>
              </a:rPr>
              <a:t>micro-particules</a:t>
            </a:r>
            <a:r>
              <a:rPr lang="fr-FR" sz="1200" dirty="0">
                <a:latin typeface="Roboto Light" panose="02000000000000000000" pitchFamily="2" charset="0"/>
                <a:ea typeface="Roboto Light" panose="02000000000000000000" pitchFamily="2" charset="0"/>
              </a:rPr>
              <a:t> asphyxiantes produites par l’environnement.</a:t>
            </a:r>
          </a:p>
        </p:txBody>
      </p:sp>
      <p:sp>
        <p:nvSpPr>
          <p:cNvPr id="6" name="ZoneTexte 5">
            <a:extLst>
              <a:ext uri="{FF2B5EF4-FFF2-40B4-BE49-F238E27FC236}">
                <a16:creationId xmlns:a16="http://schemas.microsoft.com/office/drawing/2014/main" id="{9DDF9AE9-5AAD-4314-D0F0-1AD06B21F38F}"/>
              </a:ext>
            </a:extLst>
          </p:cNvPr>
          <p:cNvSpPr txBox="1"/>
          <p:nvPr/>
        </p:nvSpPr>
        <p:spPr>
          <a:xfrm>
            <a:off x="8309759" y="1528549"/>
            <a:ext cx="3048001" cy="5078313"/>
          </a:xfrm>
          <a:prstGeom prst="rect">
            <a:avLst/>
          </a:prstGeom>
          <a:noFill/>
          <a:ln>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RENFORCER LA RESISTANCE DE L’EPIDERME</a:t>
            </a:r>
          </a:p>
          <a:p>
            <a:pPr algn="ctr"/>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COMPLEXE HYDRATANT</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Glycérine végétale – urée – sérine </a:t>
            </a:r>
            <a:r>
              <a:rPr lang="fr-FR" sz="1200" dirty="0">
                <a:latin typeface="Roboto Light" panose="02000000000000000000" pitchFamily="2" charset="0"/>
                <a:ea typeface="Roboto Light" panose="02000000000000000000" pitchFamily="2" charset="0"/>
              </a:rPr>
              <a:t>: apportent une hydratation immédiate et longue durée.</a:t>
            </a:r>
          </a:p>
          <a:p>
            <a:pPr algn="just"/>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REPARATEUR</a:t>
            </a:r>
          </a:p>
          <a:p>
            <a:pPr algn="just"/>
            <a:r>
              <a:rPr lang="fr-FR" sz="1200" u="sng" dirty="0" err="1">
                <a:latin typeface="Roboto Light" panose="02000000000000000000" pitchFamily="2" charset="0"/>
                <a:ea typeface="Roboto Light" panose="02000000000000000000" pitchFamily="2" charset="0"/>
              </a:rPr>
              <a:t>Phytosqualane</a:t>
            </a:r>
            <a:r>
              <a:rPr lang="fr-FR" sz="1200" u="sng" dirty="0">
                <a:latin typeface="Roboto Light" panose="02000000000000000000" pitchFamily="2" charset="0"/>
                <a:ea typeface="Roboto Light" panose="02000000000000000000" pitchFamily="2" charset="0"/>
              </a:rPr>
              <a:t> d’olive</a:t>
            </a:r>
            <a:r>
              <a:rPr lang="fr-FR" sz="1200" dirty="0">
                <a:latin typeface="Roboto Light" panose="02000000000000000000" pitchFamily="2" charset="0"/>
                <a:ea typeface="Roboto Light" panose="02000000000000000000" pitchFamily="2" charset="0"/>
              </a:rPr>
              <a:t>: anti-déshydratant, assouplissant et nourrissant pour une résistance accrue aux agressions desséchantes. </a:t>
            </a:r>
          </a:p>
          <a:p>
            <a:pPr algn="just"/>
            <a:endParaRPr lang="fr-FR" sz="1200"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Vitamine A </a:t>
            </a:r>
            <a:r>
              <a:rPr lang="fr-FR" sz="1200" dirty="0">
                <a:latin typeface="Roboto Light" panose="02000000000000000000" pitchFamily="2" charset="0"/>
                <a:ea typeface="Roboto Light" panose="02000000000000000000" pitchFamily="2" charset="0"/>
              </a:rPr>
              <a:t>: régénérante, elle favorise le renouvellement des cellules de l’épiderme.</a:t>
            </a:r>
          </a:p>
          <a:p>
            <a:pPr algn="just"/>
            <a:endParaRPr lang="fr-FR" sz="1200"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COMPLEXE VITALISANT</a:t>
            </a:r>
            <a:endParaRPr lang="fr-FR" sz="1200"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Vitamine C </a:t>
            </a:r>
            <a:r>
              <a:rPr lang="fr-FR" sz="1200" dirty="0">
                <a:latin typeface="Roboto Light" panose="02000000000000000000" pitchFamily="2" charset="0"/>
                <a:ea typeface="Roboto Light" panose="02000000000000000000" pitchFamily="2" charset="0"/>
              </a:rPr>
              <a:t>: protectrice, elle est connue pour induire la synthèse du collagène.</a:t>
            </a:r>
          </a:p>
          <a:p>
            <a:pPr algn="just"/>
            <a:endParaRPr lang="fr-FR" sz="1200"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Huiles essentielles d’orange douce, mandarine, magnolia </a:t>
            </a:r>
            <a:r>
              <a:rPr lang="fr-FR" sz="1200" dirty="0">
                <a:latin typeface="Roboto Light" panose="02000000000000000000" pitchFamily="2" charset="0"/>
                <a:ea typeface="Roboto Light" panose="02000000000000000000" pitchFamily="2" charset="0"/>
              </a:rPr>
              <a:t>: vitaminées et </a:t>
            </a:r>
            <a:r>
              <a:rPr lang="fr-FR" sz="1200" dirty="0" err="1">
                <a:latin typeface="Roboto Light" panose="02000000000000000000" pitchFamily="2" charset="0"/>
                <a:ea typeface="Roboto Light" panose="02000000000000000000" pitchFamily="2" charset="0"/>
              </a:rPr>
              <a:t>vitalisantes</a:t>
            </a:r>
            <a:r>
              <a:rPr lang="fr-FR" sz="1200" dirty="0">
                <a:latin typeface="Roboto Light" panose="02000000000000000000" pitchFamily="2" charset="0"/>
                <a:ea typeface="Roboto Light" panose="02000000000000000000" pitchFamily="2" charset="0"/>
              </a:rPr>
              <a:t>. </a:t>
            </a:r>
          </a:p>
          <a:p>
            <a:pPr algn="just"/>
            <a:endParaRPr lang="fr-FR" sz="1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3700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265E08-5822-0D58-72B4-570D90E04245}"/>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Focus actif : Myrte</a:t>
            </a:r>
          </a:p>
        </p:txBody>
      </p:sp>
      <p:grpSp>
        <p:nvGrpSpPr>
          <p:cNvPr id="13" name="Groupe 12">
            <a:extLst>
              <a:ext uri="{FF2B5EF4-FFF2-40B4-BE49-F238E27FC236}">
                <a16:creationId xmlns:a16="http://schemas.microsoft.com/office/drawing/2014/main" id="{8D4F8323-019D-890C-DFE0-E1068680E236}"/>
              </a:ext>
            </a:extLst>
          </p:cNvPr>
          <p:cNvGrpSpPr>
            <a:grpSpLocks noChangeAspect="1"/>
          </p:cNvGrpSpPr>
          <p:nvPr/>
        </p:nvGrpSpPr>
        <p:grpSpPr>
          <a:xfrm rot="5400000">
            <a:off x="8374430" y="2702747"/>
            <a:ext cx="5887247" cy="1452506"/>
            <a:chOff x="1863725" y="2205040"/>
            <a:chExt cx="8229601" cy="2030413"/>
          </a:xfrm>
        </p:grpSpPr>
        <p:pic>
          <p:nvPicPr>
            <p:cNvPr id="7" name="Picture 3">
              <a:extLst>
                <a:ext uri="{FF2B5EF4-FFF2-40B4-BE49-F238E27FC236}">
                  <a16:creationId xmlns:a16="http://schemas.microsoft.com/office/drawing/2014/main" id="{FBFA4998-19A4-612B-7380-FF3C8C998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725" y="2214565"/>
              <a:ext cx="2344738" cy="2020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71BA6D0-F86B-F6EC-4314-B03FB2EE03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5163" y="2205040"/>
              <a:ext cx="2708275" cy="2024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C608AF1D-4410-EE3E-1122-982291C2D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138" y="2209803"/>
              <a:ext cx="2643188" cy="20256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Box 9">
            <a:extLst>
              <a:ext uri="{FF2B5EF4-FFF2-40B4-BE49-F238E27FC236}">
                <a16:creationId xmlns:a16="http://schemas.microsoft.com/office/drawing/2014/main" id="{09F2C7A6-B8D5-CBEE-1C8C-7F6F609283AB}"/>
              </a:ext>
            </a:extLst>
          </p:cNvPr>
          <p:cNvSpPr txBox="1">
            <a:spLocks noChangeArrowheads="1"/>
          </p:cNvSpPr>
          <p:nvPr/>
        </p:nvSpPr>
        <p:spPr bwMode="auto">
          <a:xfrm>
            <a:off x="4619626" y="4199817"/>
            <a:ext cx="5832476"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a:spcBef>
                <a:spcPct val="50000"/>
              </a:spcBef>
            </a:pPr>
            <a:r>
              <a:rPr lang="fr-FR" altLang="fr-FR" sz="1000" dirty="0">
                <a:solidFill>
                  <a:schemeClr val="bg2"/>
                </a:solidFill>
                <a:latin typeface="Optima Medium" pitchFamily="34" charset="0"/>
              </a:rPr>
              <a:t>Photos issues d’internet – ne pas utiliser à d’autres fins que cette présentation marketing</a:t>
            </a:r>
          </a:p>
        </p:txBody>
      </p:sp>
      <p:sp>
        <p:nvSpPr>
          <p:cNvPr id="14" name="Text Box 2">
            <a:extLst>
              <a:ext uri="{FF2B5EF4-FFF2-40B4-BE49-F238E27FC236}">
                <a16:creationId xmlns:a16="http://schemas.microsoft.com/office/drawing/2014/main" id="{7572D7C9-A403-DA13-C0CA-EA53D81CC717}"/>
              </a:ext>
            </a:extLst>
          </p:cNvPr>
          <p:cNvSpPr txBox="1">
            <a:spLocks noChangeArrowheads="1"/>
          </p:cNvSpPr>
          <p:nvPr/>
        </p:nvSpPr>
        <p:spPr bwMode="auto">
          <a:xfrm>
            <a:off x="838200" y="1126189"/>
            <a:ext cx="87137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fr-FR"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Le Myrte commun (</a:t>
            </a:r>
            <a:r>
              <a:rPr lang="fr-FR" altLang="fr-FR" sz="1400"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Myrtus</a:t>
            </a:r>
            <a:r>
              <a:rPr lang="fr-FR"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r>
              <a:rPr lang="fr-FR" altLang="fr-FR" sz="1400"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communis</a:t>
            </a:r>
            <a:r>
              <a:rPr lang="fr-FR"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est un arbuste buissonnant cultivé autour du bassin Méditerranéen. L’extrait de myrte bio utilisé dans VITAL DEFENSE provient de la feuille. </a:t>
            </a:r>
          </a:p>
        </p:txBody>
      </p:sp>
      <p:sp>
        <p:nvSpPr>
          <p:cNvPr id="15" name="Rectangle 14">
            <a:extLst>
              <a:ext uri="{FF2B5EF4-FFF2-40B4-BE49-F238E27FC236}">
                <a16:creationId xmlns:a16="http://schemas.microsoft.com/office/drawing/2014/main" id="{4E6C46C4-F84A-50EA-19D1-B5D79648F098}"/>
              </a:ext>
            </a:extLst>
          </p:cNvPr>
          <p:cNvSpPr>
            <a:spLocks noChangeArrowheads="1"/>
          </p:cNvSpPr>
          <p:nvPr/>
        </p:nvSpPr>
        <p:spPr bwMode="auto">
          <a:xfrm>
            <a:off x="231770" y="2363689"/>
            <a:ext cx="9736357"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r>
              <a:rPr lang="fr-FR"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Test in-vitro sur l’effet protecteur anti radicalaire de l’extrait de myrte</a:t>
            </a:r>
          </a:p>
          <a:p>
            <a:pPr algn="just" eaLnBrk="1" hangingPunct="1"/>
            <a:endParaRPr lang="fr-FR" altLang="zh-TW" sz="7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lvl="1"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kératinocytes protégés à </a:t>
            </a:r>
            <a:r>
              <a:rPr lang="fr-FR" altLang="zh-TW" b="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70%</a:t>
            </a:r>
          </a:p>
          <a:p>
            <a:pPr lvl="1"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fibroblastes protégés à </a:t>
            </a:r>
            <a:r>
              <a:rPr lang="fr-FR" altLang="zh-TW" b="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60%</a:t>
            </a:r>
            <a:endParaRPr lang="fr-FR" altLang="zh-TW" sz="1400" b="1"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Rectangle 15">
            <a:extLst>
              <a:ext uri="{FF2B5EF4-FFF2-40B4-BE49-F238E27FC236}">
                <a16:creationId xmlns:a16="http://schemas.microsoft.com/office/drawing/2014/main" id="{6886E0C9-FACB-C35B-42FC-38764828CD76}"/>
              </a:ext>
            </a:extLst>
          </p:cNvPr>
          <p:cNvSpPr>
            <a:spLocks noChangeArrowheads="1"/>
          </p:cNvSpPr>
          <p:nvPr/>
        </p:nvSpPr>
        <p:spPr bwMode="auto">
          <a:xfrm>
            <a:off x="231770" y="3803720"/>
            <a:ext cx="973635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r>
              <a:rPr lang="fr-FR"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Test in-vitro sur l’activité </a:t>
            </a:r>
            <a:r>
              <a:rPr lang="fr-FR" altLang="zh-TW" sz="1400" b="1" u="sng"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rPr>
              <a:t>anti-oxydante</a:t>
            </a:r>
            <a:r>
              <a:rPr lang="fr-FR"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a:t>
            </a:r>
            <a:r>
              <a:rPr lang="fr-FR" altLang="zh-TW" sz="1400" b="1"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a:t>
            </a:r>
            <a:r>
              <a:rPr lang="fr-FR" altLang="zh-TW" sz="14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Test sur fibroblastes soumis à un stress oxydatif.</a:t>
            </a:r>
          </a:p>
          <a:p>
            <a:pPr algn="just" eaLnBrk="1" hangingPunct="1"/>
            <a:endParaRPr lang="fr-FR" altLang="zh-TW" sz="7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La myrte permet une récupération significative du taux de glutathion cellulaire de </a:t>
            </a:r>
            <a:r>
              <a:rPr lang="fr-FR" altLang="zh-TW" b="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66%, </a:t>
            </a:r>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elle stimule donc les défenses naturelles </a:t>
            </a:r>
            <a:r>
              <a:rPr lang="fr-FR" altLang="zh-TW" sz="1400"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rPr>
              <a:t>anti-oxydantes</a:t>
            </a:r>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a:t>
            </a:r>
            <a:r>
              <a:rPr lang="fr-FR" altLang="zh-TW" sz="16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17" name="Rectangle 16">
            <a:extLst>
              <a:ext uri="{FF2B5EF4-FFF2-40B4-BE49-F238E27FC236}">
                <a16:creationId xmlns:a16="http://schemas.microsoft.com/office/drawing/2014/main" id="{5689F6A7-6A33-8B9C-3DFC-45D6A5FA26A1}"/>
              </a:ext>
            </a:extLst>
          </p:cNvPr>
          <p:cNvSpPr>
            <a:spLocks noChangeArrowheads="1"/>
          </p:cNvSpPr>
          <p:nvPr/>
        </p:nvSpPr>
        <p:spPr bwMode="auto">
          <a:xfrm>
            <a:off x="231771" y="5170108"/>
            <a:ext cx="9736357"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r>
              <a:rPr lang="fr-FR"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Test in-</a:t>
            </a:r>
            <a:r>
              <a:rPr lang="fr-FR" altLang="zh-TW" sz="1400" b="1" u="sng"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rPr>
              <a:t>tubo</a:t>
            </a:r>
            <a:r>
              <a:rPr lang="fr-FR"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sur l’activité chélatrice de l’extrait de myrte</a:t>
            </a:r>
          </a:p>
          <a:p>
            <a:pPr algn="just" eaLnBrk="1" hangingPunct="1"/>
            <a:endParaRPr lang="fr-FR" altLang="zh-TW" sz="7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endParaRPr>
          </a:p>
          <a:p>
            <a:pPr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Les ions fers sont des polluants environnementaux impliqués dans la formation de radicaux libres. </a:t>
            </a:r>
          </a:p>
          <a:p>
            <a:pPr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Ce test in a permis de prouver que la myrte se lie au fer, formant ainsi un complexe stable, inactif et non toxique, permettant ainsi une « désintoxication ». </a:t>
            </a:r>
          </a:p>
          <a:p>
            <a:pPr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Activité chélatrice vis-à-vis du fer de </a:t>
            </a:r>
            <a:r>
              <a:rPr lang="fr-FR" altLang="zh-TW" sz="1400" b="1"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93%</a:t>
            </a:r>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 neutralisation » du fer)</a:t>
            </a:r>
            <a:endParaRPr lang="fr-FR" altLang="zh-TW" sz="7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4704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8D10D93-277A-A614-344A-011C7FC775FE}"/>
              </a:ext>
            </a:extLst>
          </p:cNvPr>
          <p:cNvGrpSpPr>
            <a:grpSpLocks noChangeAspect="1"/>
          </p:cNvGrpSpPr>
          <p:nvPr/>
        </p:nvGrpSpPr>
        <p:grpSpPr bwMode="auto">
          <a:xfrm rot="16200000">
            <a:off x="-2060250" y="2686518"/>
            <a:ext cx="6215063" cy="1484963"/>
            <a:chOff x="204" y="2626"/>
            <a:chExt cx="5307" cy="1268"/>
          </a:xfrm>
        </p:grpSpPr>
        <p:pic>
          <p:nvPicPr>
            <p:cNvPr id="8" name="Picture 7">
              <a:extLst>
                <a:ext uri="{FF2B5EF4-FFF2-40B4-BE49-F238E27FC236}">
                  <a16:creationId xmlns:a16="http://schemas.microsoft.com/office/drawing/2014/main" id="{34F628D1-A022-8D85-470D-26EE4CCF9D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 y="2626"/>
              <a:ext cx="1678" cy="1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60714AB-EA2B-159B-1E7F-FAE0B69D65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 y="2636"/>
              <a:ext cx="1310" cy="1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DA60AFB-0A8F-E8B9-4441-0CC35DBDB7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2628"/>
              <a:ext cx="1678" cy="125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ZoneTexte 10">
            <a:extLst>
              <a:ext uri="{FF2B5EF4-FFF2-40B4-BE49-F238E27FC236}">
                <a16:creationId xmlns:a16="http://schemas.microsoft.com/office/drawing/2014/main" id="{FC7C1403-A4B9-BFD0-3852-5B51DAC79A95}"/>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Focus actif : Peptides de Moringa</a:t>
            </a:r>
          </a:p>
        </p:txBody>
      </p:sp>
      <p:sp>
        <p:nvSpPr>
          <p:cNvPr id="12" name="Text Box 2">
            <a:extLst>
              <a:ext uri="{FF2B5EF4-FFF2-40B4-BE49-F238E27FC236}">
                <a16:creationId xmlns:a16="http://schemas.microsoft.com/office/drawing/2014/main" id="{5AA51F19-B2EE-B3A8-DEFF-6BBB4105A939}"/>
              </a:ext>
            </a:extLst>
          </p:cNvPr>
          <p:cNvSpPr txBox="1">
            <a:spLocks noChangeArrowheads="1"/>
          </p:cNvSpPr>
          <p:nvPr/>
        </p:nvSpPr>
        <p:spPr bwMode="auto">
          <a:xfrm>
            <a:off x="2057400" y="1219200"/>
            <a:ext cx="87137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fr-FR"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Le Moringa </a:t>
            </a:r>
            <a:r>
              <a:rPr lang="fr-FR" altLang="fr-FR" sz="1400"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oleifera</a:t>
            </a:r>
            <a:r>
              <a:rPr lang="fr-FR"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est un arbre exotique originaire d’Inde. Les peptides de Moringa utilisés dans VITAL DEFENSE proviennent des graines. </a:t>
            </a:r>
          </a:p>
        </p:txBody>
      </p:sp>
      <p:sp>
        <p:nvSpPr>
          <p:cNvPr id="13" name="Rectangle 12">
            <a:extLst>
              <a:ext uri="{FF2B5EF4-FFF2-40B4-BE49-F238E27FC236}">
                <a16:creationId xmlns:a16="http://schemas.microsoft.com/office/drawing/2014/main" id="{F2A048D0-EEE0-FAB2-001C-24E91D1D86E9}"/>
              </a:ext>
            </a:extLst>
          </p:cNvPr>
          <p:cNvSpPr>
            <a:spLocks noChangeArrowheads="1"/>
          </p:cNvSpPr>
          <p:nvPr/>
        </p:nvSpPr>
        <p:spPr bwMode="auto">
          <a:xfrm>
            <a:off x="2057400" y="2488530"/>
            <a:ext cx="8496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fr-FR"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Tests sur l’effet protecteur et purifiant des peptides de Moringa : in-vivo et ex-vivo</a:t>
            </a:r>
          </a:p>
          <a:p>
            <a:pPr eaLnBrk="1" hangingPunct="1"/>
            <a:endParaRPr lang="fr-FR"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eaLnBrk="1" hangingPunct="1"/>
            <a:endParaRPr lang="fr-FR" altLang="zh-TW" sz="7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eaLnBrk="1" hangingPunct="1">
              <a:buFont typeface="Wingdings" panose="05000000000000000000" pitchFamily="2" charset="2"/>
              <a:buNone/>
            </a:pPr>
            <a:r>
              <a:rPr lang="fr-FR" altLang="zh-TW" sz="1400" b="1" i="1"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a:t>
            </a:r>
            <a:r>
              <a:rPr lang="fr-FR" altLang="zh-TW" sz="1400" b="1"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Test in-vivo : </a:t>
            </a:r>
            <a:r>
              <a:rPr lang="fr-FR" altLang="zh-TW" sz="1400" b="1"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vidéomicroscopie</a:t>
            </a:r>
            <a:r>
              <a:rPr lang="fr-FR" altLang="zh-TW" sz="1400" b="1"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de la peau</a:t>
            </a:r>
          </a:p>
          <a:p>
            <a:pPr eaLnBrk="1" hangingPunct="1">
              <a:buFont typeface="Wingdings" panose="05000000000000000000" pitchFamily="2" charset="2"/>
              <a:buNone/>
            </a:pPr>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La peau est soumise à des polluants et observée sur les images </a:t>
            </a:r>
            <a:r>
              <a:rPr lang="fr-FR" altLang="zh-TW" sz="1400"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rPr>
              <a:t>vidéomicroscopiques</a:t>
            </a:r>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Ils comparent les résultats entre une application d’eau et une application de lotion contenant des peptides de Moringa. </a:t>
            </a:r>
          </a:p>
        </p:txBody>
      </p:sp>
      <p:grpSp>
        <p:nvGrpSpPr>
          <p:cNvPr id="14" name="Group 26">
            <a:extLst>
              <a:ext uri="{FF2B5EF4-FFF2-40B4-BE49-F238E27FC236}">
                <a16:creationId xmlns:a16="http://schemas.microsoft.com/office/drawing/2014/main" id="{33C21C0F-3133-23E7-377C-941D2EC0889B}"/>
              </a:ext>
            </a:extLst>
          </p:cNvPr>
          <p:cNvGrpSpPr>
            <a:grpSpLocks/>
          </p:cNvGrpSpPr>
          <p:nvPr/>
        </p:nvGrpSpPr>
        <p:grpSpPr bwMode="auto">
          <a:xfrm>
            <a:off x="2590800" y="4114800"/>
            <a:ext cx="8526463" cy="1270000"/>
            <a:chOff x="249" y="1797"/>
            <a:chExt cx="5371" cy="800"/>
          </a:xfrm>
        </p:grpSpPr>
        <p:sp>
          <p:nvSpPr>
            <p:cNvPr id="15" name="Rectangle 14">
              <a:extLst>
                <a:ext uri="{FF2B5EF4-FFF2-40B4-BE49-F238E27FC236}">
                  <a16:creationId xmlns:a16="http://schemas.microsoft.com/office/drawing/2014/main" id="{07EC5163-C4F0-8145-F66F-6553AF25B0AF}"/>
                </a:ext>
              </a:extLst>
            </p:cNvPr>
            <p:cNvSpPr>
              <a:spLocks noChangeArrowheads="1"/>
            </p:cNvSpPr>
            <p:nvPr/>
          </p:nvSpPr>
          <p:spPr bwMode="auto">
            <a:xfrm>
              <a:off x="1773" y="2347"/>
              <a:ext cx="23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00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Eau		           Lotion contenant </a:t>
              </a:r>
            </a:p>
            <a:p>
              <a:r>
                <a:rPr lang="fr-FR" altLang="zh-TW" sz="100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les peptides de Moringa </a:t>
              </a:r>
            </a:p>
          </p:txBody>
        </p:sp>
        <p:sp>
          <p:nvSpPr>
            <p:cNvPr id="16" name="Rectangle 15">
              <a:extLst>
                <a:ext uri="{FF2B5EF4-FFF2-40B4-BE49-F238E27FC236}">
                  <a16:creationId xmlns:a16="http://schemas.microsoft.com/office/drawing/2014/main" id="{F1DB0999-1CEC-1D3C-D1B6-B3A1094374B5}"/>
                </a:ext>
              </a:extLst>
            </p:cNvPr>
            <p:cNvSpPr>
              <a:spLocks noChangeArrowheads="1"/>
            </p:cNvSpPr>
            <p:nvPr/>
          </p:nvSpPr>
          <p:spPr bwMode="auto">
            <a:xfrm>
              <a:off x="249" y="1897"/>
              <a:ext cx="109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1-Après application </a:t>
              </a:r>
            </a:p>
            <a:p>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du charbon</a:t>
              </a:r>
              <a:endParaRPr lang="fr-FR" altLang="fr-FR"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a:extLst>
                <a:ext uri="{FF2B5EF4-FFF2-40B4-BE49-F238E27FC236}">
                  <a16:creationId xmlns:a16="http://schemas.microsoft.com/office/drawing/2014/main" id="{99EE08BA-E2ED-C54A-5240-DE32A7EFF05C}"/>
                </a:ext>
              </a:extLst>
            </p:cNvPr>
            <p:cNvSpPr>
              <a:spLocks noChangeArrowheads="1"/>
            </p:cNvSpPr>
            <p:nvPr/>
          </p:nvSpPr>
          <p:spPr bwMode="auto">
            <a:xfrm>
              <a:off x="4288" y="1897"/>
              <a:ext cx="133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400">
                  <a:solidFill>
                    <a:srgbClr val="5F5F5F"/>
                  </a:solidFill>
                  <a:latin typeface="Roboto Light" panose="02000000000000000000" pitchFamily="2" charset="0"/>
                  <a:ea typeface="Roboto Light" panose="02000000000000000000" pitchFamily="2" charset="0"/>
                  <a:cs typeface="Roboto Light" panose="02000000000000000000" pitchFamily="2" charset="0"/>
                </a:rPr>
                <a:t>EFFET PROTECTEUR</a:t>
              </a:r>
            </a:p>
            <a:p>
              <a:r>
                <a:rPr lang="fr-FR" altLang="zh-TW" sz="1400">
                  <a:solidFill>
                    <a:srgbClr val="5F5F5F"/>
                  </a:solidFill>
                  <a:latin typeface="Roboto Light" panose="02000000000000000000" pitchFamily="2" charset="0"/>
                  <a:ea typeface="Roboto Light" panose="02000000000000000000" pitchFamily="2" charset="0"/>
                  <a:cs typeface="Roboto Light" panose="02000000000000000000" pitchFamily="2" charset="0"/>
                </a:rPr>
                <a:t>CONTRE LA POLLUTION</a:t>
              </a:r>
              <a:endParaRPr lang="fr-FR" altLang="fr-FR" sz="140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8" name="Picture 24">
              <a:extLst>
                <a:ext uri="{FF2B5EF4-FFF2-40B4-BE49-F238E27FC236}">
                  <a16:creationId xmlns:a16="http://schemas.microsoft.com/office/drawing/2014/main" id="{1DD5ED2F-190E-28C2-CBAA-18A442A64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 y="1797"/>
              <a:ext cx="771" cy="5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a:extLst>
                <a:ext uri="{FF2B5EF4-FFF2-40B4-BE49-F238E27FC236}">
                  <a16:creationId xmlns:a16="http://schemas.microsoft.com/office/drawing/2014/main" id="{ABCB5452-2C45-DC84-8A94-5207791FE8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 y="1797"/>
              <a:ext cx="771" cy="58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7251C727-A70C-3196-B020-152F3EAD8188}"/>
              </a:ext>
            </a:extLst>
          </p:cNvPr>
          <p:cNvSpPr>
            <a:spLocks noChangeArrowheads="1"/>
          </p:cNvSpPr>
          <p:nvPr/>
        </p:nvSpPr>
        <p:spPr bwMode="auto">
          <a:xfrm>
            <a:off x="2581275" y="5757609"/>
            <a:ext cx="16433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400">
                <a:solidFill>
                  <a:srgbClr val="5F5F5F"/>
                </a:solidFill>
                <a:latin typeface="Roboto Light" panose="02000000000000000000" pitchFamily="2" charset="0"/>
                <a:ea typeface="Roboto Light" panose="02000000000000000000" pitchFamily="2" charset="0"/>
                <a:cs typeface="Roboto Light" panose="02000000000000000000" pitchFamily="2" charset="0"/>
              </a:rPr>
              <a:t>2- Après stripping*</a:t>
            </a:r>
            <a:endParaRPr lang="fr-FR" altLang="fr-FR" sz="140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Rectangle 20">
            <a:extLst>
              <a:ext uri="{FF2B5EF4-FFF2-40B4-BE49-F238E27FC236}">
                <a16:creationId xmlns:a16="http://schemas.microsoft.com/office/drawing/2014/main" id="{2976E7BC-7A91-DF3C-113A-13FA2EE696B0}"/>
              </a:ext>
            </a:extLst>
          </p:cNvPr>
          <p:cNvSpPr>
            <a:spLocks noChangeArrowheads="1"/>
          </p:cNvSpPr>
          <p:nvPr/>
        </p:nvSpPr>
        <p:spPr bwMode="auto">
          <a:xfrm>
            <a:off x="8993187" y="5757609"/>
            <a:ext cx="16305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400">
                <a:solidFill>
                  <a:srgbClr val="5F5F5F"/>
                </a:solidFill>
                <a:latin typeface="Roboto Light" panose="02000000000000000000" pitchFamily="2" charset="0"/>
                <a:ea typeface="Roboto Light" panose="02000000000000000000" pitchFamily="2" charset="0"/>
                <a:cs typeface="Roboto Light" panose="02000000000000000000" pitchFamily="2" charset="0"/>
              </a:rPr>
              <a:t>EFFET PURIFIANT</a:t>
            </a:r>
          </a:p>
          <a:p>
            <a:r>
              <a:rPr lang="fr-FR" altLang="zh-TW" sz="1400">
                <a:solidFill>
                  <a:srgbClr val="5F5F5F"/>
                </a:solidFill>
                <a:latin typeface="Roboto Light" panose="02000000000000000000" pitchFamily="2" charset="0"/>
                <a:ea typeface="Roboto Light" panose="02000000000000000000" pitchFamily="2" charset="0"/>
                <a:cs typeface="Roboto Light" panose="02000000000000000000" pitchFamily="2" charset="0"/>
              </a:rPr>
              <a:t>EN PROFONDEUR</a:t>
            </a:r>
            <a:endParaRPr lang="fr-FR" altLang="fr-FR" sz="140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2" name="Rectangle 21">
            <a:extLst>
              <a:ext uri="{FF2B5EF4-FFF2-40B4-BE49-F238E27FC236}">
                <a16:creationId xmlns:a16="http://schemas.microsoft.com/office/drawing/2014/main" id="{2BD38371-8048-B13F-94BB-D8351545B995}"/>
              </a:ext>
            </a:extLst>
          </p:cNvPr>
          <p:cNvSpPr>
            <a:spLocks noChangeArrowheads="1"/>
          </p:cNvSpPr>
          <p:nvPr/>
        </p:nvSpPr>
        <p:spPr bwMode="auto">
          <a:xfrm>
            <a:off x="4927600" y="6410072"/>
            <a:ext cx="3702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0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Eau		           Lotion contenant </a:t>
            </a:r>
          </a:p>
          <a:p>
            <a:r>
              <a:rPr lang="fr-FR" altLang="zh-TW" sz="10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les peptides de Moringa </a:t>
            </a:r>
          </a:p>
        </p:txBody>
      </p:sp>
      <p:pic>
        <p:nvPicPr>
          <p:cNvPr id="23" name="Picture 22">
            <a:extLst>
              <a:ext uri="{FF2B5EF4-FFF2-40B4-BE49-F238E27FC236}">
                <a16:creationId xmlns:a16="http://schemas.microsoft.com/office/drawing/2014/main" id="{86FFB9C7-EBB5-0113-6B3A-620B5E52BE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1862" y="5540122"/>
            <a:ext cx="1223963" cy="9255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BDE4A51-72C6-5AE2-FF20-7BF53D182D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9787" y="5540122"/>
            <a:ext cx="1223963"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02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E5D7EF7-5E3C-2DFB-BE85-8FEDC44C7D39}"/>
              </a:ext>
            </a:extLst>
          </p:cNvPr>
          <p:cNvSpPr txBox="1"/>
          <p:nvPr/>
        </p:nvSpPr>
        <p:spPr>
          <a:xfrm>
            <a:off x="2223867" y="323730"/>
            <a:ext cx="7744264" cy="1015663"/>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Crème VITAL DEFENSE</a:t>
            </a:r>
          </a:p>
          <a:p>
            <a:r>
              <a:rPr lang="fr-FR" dirty="0"/>
              <a:t>Les « + » </a:t>
            </a:r>
            <a:r>
              <a:rPr lang="fr-FR" dirty="0" err="1"/>
              <a:t>Yon-Ka</a:t>
            </a:r>
            <a:endParaRPr lang="fr-FR" dirty="0"/>
          </a:p>
        </p:txBody>
      </p:sp>
      <p:sp>
        <p:nvSpPr>
          <p:cNvPr id="3" name="Rectangle 2">
            <a:extLst>
              <a:ext uri="{FF2B5EF4-FFF2-40B4-BE49-F238E27FC236}">
                <a16:creationId xmlns:a16="http://schemas.microsoft.com/office/drawing/2014/main" id="{67777FD4-2F0A-0F5A-80D6-C213DC1A7F2C}"/>
              </a:ext>
            </a:extLst>
          </p:cNvPr>
          <p:cNvSpPr/>
          <p:nvPr/>
        </p:nvSpPr>
        <p:spPr>
          <a:xfrm>
            <a:off x="1447800" y="2590800"/>
            <a:ext cx="5898466" cy="3467616"/>
          </a:xfrm>
          <a:prstGeom prst="rect">
            <a:avLst/>
          </a:prstGeom>
        </p:spPr>
        <p:txBody>
          <a:bodyPr wrap="square">
            <a:spAutoFit/>
          </a:bodyPr>
          <a:lstStyle/>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Crème </a:t>
            </a:r>
            <a:r>
              <a:rPr lang="fr-FR" sz="1600" dirty="0" err="1">
                <a:solidFill>
                  <a:srgbClr val="3E3E3E"/>
                </a:solidFill>
                <a:latin typeface="Roboto Light" panose="02000000000000000000" pitchFamily="2" charset="0"/>
                <a:ea typeface="Roboto Light" panose="02000000000000000000" pitchFamily="2" charset="0"/>
              </a:rPr>
              <a:t>polyvitaminée</a:t>
            </a:r>
            <a:r>
              <a:rPr lang="fr-FR" sz="1600" dirty="0">
                <a:solidFill>
                  <a:srgbClr val="3E3E3E"/>
                </a:solidFill>
                <a:latin typeface="Roboto Light" panose="02000000000000000000" pitchFamily="2" charset="0"/>
                <a:ea typeface="Roboto Light" panose="02000000000000000000" pitchFamily="2" charset="0"/>
              </a:rPr>
              <a:t> </a:t>
            </a:r>
            <a:r>
              <a:rPr lang="fr-FR" sz="1600" dirty="0" err="1">
                <a:solidFill>
                  <a:srgbClr val="3E3E3E"/>
                </a:solidFill>
                <a:latin typeface="Roboto Light" panose="02000000000000000000" pitchFamily="2" charset="0"/>
                <a:ea typeface="Roboto Light" panose="02000000000000000000" pitchFamily="2" charset="0"/>
              </a:rPr>
              <a:t>anti-oxydante</a:t>
            </a:r>
            <a:r>
              <a:rPr lang="fr-FR" sz="1600" dirty="0">
                <a:solidFill>
                  <a:srgbClr val="3E3E3E"/>
                </a:solidFill>
                <a:latin typeface="Roboto Light" panose="02000000000000000000" pitchFamily="2" charset="0"/>
                <a:ea typeface="Roboto Light" panose="02000000000000000000" pitchFamily="2" charset="0"/>
              </a:rPr>
              <a:t> et anti-pollution</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Prévention anti-âge</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Hydratation intense (+37% après 8h)</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Confort, souplesse et luminosité</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Texture fine vite absorbée</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Associée avec la crème Phyto 58 la nuit pour une action </a:t>
            </a:r>
            <a:r>
              <a:rPr lang="fr-FR" sz="1600" dirty="0" err="1">
                <a:solidFill>
                  <a:srgbClr val="3E3E3E"/>
                </a:solidFill>
                <a:latin typeface="Roboto Light" panose="02000000000000000000" pitchFamily="2" charset="0"/>
                <a:ea typeface="Roboto Light" panose="02000000000000000000" pitchFamily="2" charset="0"/>
              </a:rPr>
              <a:t>oxygénante</a:t>
            </a:r>
            <a:r>
              <a:rPr lang="fr-FR" sz="1600" dirty="0">
                <a:solidFill>
                  <a:srgbClr val="3E3E3E"/>
                </a:solidFill>
                <a:latin typeface="Roboto Light" panose="02000000000000000000" pitchFamily="2" charset="0"/>
                <a:ea typeface="Roboto Light" panose="02000000000000000000" pitchFamily="2" charset="0"/>
              </a:rPr>
              <a:t> </a:t>
            </a:r>
          </a:p>
        </p:txBody>
      </p:sp>
      <p:pic>
        <p:nvPicPr>
          <p:cNvPr id="5" name="Image 4">
            <a:extLst>
              <a:ext uri="{FF2B5EF4-FFF2-40B4-BE49-F238E27FC236}">
                <a16:creationId xmlns:a16="http://schemas.microsoft.com/office/drawing/2014/main" id="{9631903B-AA47-A545-56F6-E29FD2BE7CDB}"/>
              </a:ext>
            </a:extLst>
          </p:cNvPr>
          <p:cNvPicPr>
            <a:picLocks noChangeAspect="1"/>
          </p:cNvPicPr>
          <p:nvPr/>
        </p:nvPicPr>
        <p:blipFill rotWithShape="1">
          <a:blip r:embed="rId2"/>
          <a:srcRect l="4572" t="12435" r="7324" b="10001"/>
          <a:stretch/>
        </p:blipFill>
        <p:spPr>
          <a:xfrm>
            <a:off x="7620000" y="1600200"/>
            <a:ext cx="4276606" cy="4664712"/>
          </a:xfrm>
          <a:prstGeom prst="rect">
            <a:avLst/>
          </a:prstGeom>
        </p:spPr>
      </p:pic>
    </p:spTree>
    <p:extLst>
      <p:ext uri="{BB962C8B-B14F-4D97-AF65-F5344CB8AC3E}">
        <p14:creationId xmlns:p14="http://schemas.microsoft.com/office/powerpoint/2010/main" val="267359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D356C7B-2F0E-8E92-FA37-719D7655452D}"/>
              </a:ext>
            </a:extLst>
          </p:cNvPr>
          <p:cNvPicPr>
            <a:picLocks noChangeAspect="1"/>
          </p:cNvPicPr>
          <p:nvPr/>
        </p:nvPicPr>
        <p:blipFill>
          <a:blip r:embed="rId2"/>
          <a:stretch>
            <a:fillRect/>
          </a:stretch>
        </p:blipFill>
        <p:spPr>
          <a:xfrm>
            <a:off x="357366" y="1446351"/>
            <a:ext cx="3733002" cy="4667611"/>
          </a:xfrm>
          <a:prstGeom prst="rect">
            <a:avLst/>
          </a:prstGeom>
        </p:spPr>
      </p:pic>
      <p:sp>
        <p:nvSpPr>
          <p:cNvPr id="4" name="ZoneTexte 3">
            <a:extLst>
              <a:ext uri="{FF2B5EF4-FFF2-40B4-BE49-F238E27FC236}">
                <a16:creationId xmlns:a16="http://schemas.microsoft.com/office/drawing/2014/main" id="{E515EB7E-FD30-233E-16E8-385ADC58243A}"/>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VITAL DEFENSE </a:t>
            </a:r>
            <a:r>
              <a:rPr lang="fr-FR" sz="2800" dirty="0"/>
              <a:t>Brume Multi-Protection</a:t>
            </a:r>
            <a:endParaRPr lang="fr-FR" dirty="0"/>
          </a:p>
        </p:txBody>
      </p:sp>
      <p:sp>
        <p:nvSpPr>
          <p:cNvPr id="5" name="ZoneTexte 4">
            <a:extLst>
              <a:ext uri="{FF2B5EF4-FFF2-40B4-BE49-F238E27FC236}">
                <a16:creationId xmlns:a16="http://schemas.microsoft.com/office/drawing/2014/main" id="{63B6FECC-F97C-88F0-2DE6-B57FAC28CFCD}"/>
              </a:ext>
            </a:extLst>
          </p:cNvPr>
          <p:cNvSpPr txBox="1"/>
          <p:nvPr/>
        </p:nvSpPr>
        <p:spPr>
          <a:xfrm>
            <a:off x="4952999" y="1474926"/>
            <a:ext cx="3048001" cy="4154984"/>
          </a:xfrm>
          <a:prstGeom prst="rect">
            <a:avLst/>
          </a:prstGeom>
          <a:noFill/>
          <a:ln>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LUTTER CONTRE LES EFFETS NEFASTES DU STRESS ENVIRONNEMENTAL</a:t>
            </a:r>
          </a:p>
          <a:p>
            <a:pPr algn="ctr"/>
            <a:endParaRPr lang="fr-FR" sz="1200" b="1" dirty="0">
              <a:latin typeface="Roboto Light" panose="02000000000000000000" pitchFamily="2" charset="0"/>
              <a:ea typeface="Roboto Light" panose="02000000000000000000" pitchFamily="2" charset="0"/>
            </a:endParaRPr>
          </a:p>
          <a:p>
            <a:pPr algn="ctr"/>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ANTI-OXYDANT</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Polyphénols végétaux </a:t>
            </a:r>
            <a:r>
              <a:rPr lang="fr-FR" sz="1200" dirty="0">
                <a:latin typeface="Roboto Light" panose="02000000000000000000" pitchFamily="2" charset="0"/>
                <a:ea typeface="Roboto Light" panose="02000000000000000000" pitchFamily="2" charset="0"/>
              </a:rPr>
              <a:t>: extraits de Sophora Japonica et d’arbre à papillon, puissants photo-protecteurs anti-oxydant stimulant les systèmes </a:t>
            </a:r>
            <a:r>
              <a:rPr lang="fr-FR" sz="1200" dirty="0" err="1">
                <a:latin typeface="Roboto Light" panose="02000000000000000000" pitchFamily="2" charset="0"/>
                <a:ea typeface="Roboto Light" panose="02000000000000000000" pitchFamily="2" charset="0"/>
              </a:rPr>
              <a:t>dermo</a:t>
            </a:r>
            <a:r>
              <a:rPr lang="fr-FR" sz="1200" dirty="0">
                <a:latin typeface="Roboto Light" panose="02000000000000000000" pitchFamily="2" charset="0"/>
                <a:ea typeface="Roboto Light" panose="02000000000000000000" pitchFamily="2" charset="0"/>
              </a:rPr>
              <a:t>-épidermiques d’autodéfense et activent la régénération cutanée.</a:t>
            </a:r>
          </a:p>
          <a:p>
            <a:pPr algn="just"/>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ANTI-POLLUTION</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fr-FR" sz="1200" u="sng" dirty="0" err="1">
                <a:latin typeface="Roboto Light" panose="02000000000000000000" pitchFamily="2" charset="0"/>
                <a:ea typeface="Roboto Light" panose="02000000000000000000" pitchFamily="2" charset="0"/>
              </a:rPr>
              <a:t>Biosaccharide</a:t>
            </a:r>
            <a:r>
              <a:rPr lang="fr-FR" sz="1200" dirty="0">
                <a:latin typeface="Roboto Light" panose="02000000000000000000" pitchFamily="2" charset="0"/>
                <a:ea typeface="Roboto Light" panose="02000000000000000000" pitchFamily="2" charset="0"/>
              </a:rPr>
              <a:t> : sucre complexe obtenu par Green Science formant instantanément un voile protecteur anti-agressions qui limite l’adhésion et la pénétration des particules fines et substances polluantes.</a:t>
            </a:r>
          </a:p>
        </p:txBody>
      </p:sp>
      <p:sp>
        <p:nvSpPr>
          <p:cNvPr id="6" name="ZoneTexte 5">
            <a:extLst>
              <a:ext uri="{FF2B5EF4-FFF2-40B4-BE49-F238E27FC236}">
                <a16:creationId xmlns:a16="http://schemas.microsoft.com/office/drawing/2014/main" id="{4A3084F6-301C-5413-691E-EFFFC5B11366}"/>
              </a:ext>
            </a:extLst>
          </p:cNvPr>
          <p:cNvSpPr txBox="1"/>
          <p:nvPr/>
        </p:nvSpPr>
        <p:spPr>
          <a:xfrm>
            <a:off x="8305800" y="1474926"/>
            <a:ext cx="3048001" cy="2492990"/>
          </a:xfrm>
          <a:prstGeom prst="rect">
            <a:avLst/>
          </a:prstGeom>
          <a:noFill/>
          <a:ln>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RENFORCER LA RESISTANCE DE L’EPIDERME</a:t>
            </a:r>
          </a:p>
          <a:p>
            <a:pPr algn="ctr"/>
            <a:endParaRPr lang="fr-FR" sz="1200" b="1"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Vitamine B5 :</a:t>
            </a:r>
            <a:r>
              <a:rPr lang="fr-FR" sz="1200" dirty="0">
                <a:latin typeface="Roboto Light" panose="02000000000000000000" pitchFamily="2" charset="0"/>
                <a:ea typeface="Roboto Light" panose="02000000000000000000" pitchFamily="2" charset="0"/>
              </a:rPr>
              <a:t> renforce l’hydratation de la peau et possède des propriétés apaisantes.</a:t>
            </a:r>
          </a:p>
          <a:p>
            <a:pPr algn="just"/>
            <a:endParaRPr lang="fr-FR" sz="1200" u="sng" dirty="0">
              <a:latin typeface="Roboto Light" panose="02000000000000000000" pitchFamily="2" charset="0"/>
              <a:ea typeface="Roboto Light" panose="02000000000000000000" pitchFamily="2" charset="0"/>
            </a:endParaRPr>
          </a:p>
          <a:p>
            <a:pPr algn="just"/>
            <a:r>
              <a:rPr lang="fr-FR" sz="1200" u="sng" dirty="0">
                <a:latin typeface="Roboto Light" panose="02000000000000000000" pitchFamily="2" charset="0"/>
                <a:ea typeface="Roboto Light" panose="02000000000000000000" pitchFamily="2" charset="0"/>
              </a:rPr>
              <a:t>Huiles essentielles d’orange douce, mandarine, magnolia </a:t>
            </a:r>
            <a:r>
              <a:rPr lang="fr-FR" sz="1200" dirty="0">
                <a:latin typeface="Roboto Light" panose="02000000000000000000" pitchFamily="2" charset="0"/>
                <a:ea typeface="Roboto Light" panose="02000000000000000000" pitchFamily="2" charset="0"/>
              </a:rPr>
              <a:t>: vitaminées et </a:t>
            </a:r>
            <a:r>
              <a:rPr lang="fr-FR" sz="1200" dirty="0" err="1">
                <a:latin typeface="Roboto Light" panose="02000000000000000000" pitchFamily="2" charset="0"/>
                <a:ea typeface="Roboto Light" panose="02000000000000000000" pitchFamily="2" charset="0"/>
              </a:rPr>
              <a:t>vitalisantes</a:t>
            </a:r>
            <a:r>
              <a:rPr lang="fr-FR" sz="1200" dirty="0">
                <a:latin typeface="Roboto Light" panose="02000000000000000000" pitchFamily="2" charset="0"/>
                <a:ea typeface="Roboto Light" panose="02000000000000000000" pitchFamily="2" charset="0"/>
              </a:rPr>
              <a:t>. </a:t>
            </a:r>
          </a:p>
          <a:p>
            <a:pPr algn="just"/>
            <a:endParaRPr lang="fr-FR" sz="1200" u="sng" dirty="0">
              <a:latin typeface="Roboto Light" panose="02000000000000000000" pitchFamily="2" charset="0"/>
              <a:ea typeface="Roboto Light" panose="02000000000000000000" pitchFamily="2" charset="0"/>
            </a:endParaRPr>
          </a:p>
          <a:p>
            <a:pPr algn="just"/>
            <a:endParaRPr lang="fr-FR" sz="1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4588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B81EA8E-7AF2-8598-B76D-E94077E48C98}"/>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Focus actif : </a:t>
            </a:r>
            <a:r>
              <a:rPr lang="fr-FR" dirty="0" err="1"/>
              <a:t>Biosaccharide</a:t>
            </a:r>
            <a:endParaRPr lang="fr-FR" dirty="0"/>
          </a:p>
        </p:txBody>
      </p:sp>
      <p:pic>
        <p:nvPicPr>
          <p:cNvPr id="3" name="Image 2">
            <a:extLst>
              <a:ext uri="{FF2B5EF4-FFF2-40B4-BE49-F238E27FC236}">
                <a16:creationId xmlns:a16="http://schemas.microsoft.com/office/drawing/2014/main" id="{E31E2715-1D1F-6468-B9F0-CF4DB1C67268}"/>
              </a:ext>
            </a:extLst>
          </p:cNvPr>
          <p:cNvPicPr>
            <a:picLocks noChangeAspect="1"/>
          </p:cNvPicPr>
          <p:nvPr/>
        </p:nvPicPr>
        <p:blipFill rotWithShape="1">
          <a:blip r:embed="rId3">
            <a:extLst>
              <a:ext uri="{28A0092B-C50C-407E-A947-70E740481C1C}">
                <a14:useLocalDpi xmlns:a14="http://schemas.microsoft.com/office/drawing/2010/main" val="0"/>
              </a:ext>
            </a:extLst>
          </a:blip>
          <a:srcRect l="72241" t="7380" r="7877" b="7056"/>
          <a:stretch/>
        </p:blipFill>
        <p:spPr>
          <a:xfrm>
            <a:off x="228600" y="485886"/>
            <a:ext cx="1445693" cy="5886227"/>
          </a:xfrm>
          <a:prstGeom prst="rect">
            <a:avLst/>
          </a:prstGeom>
        </p:spPr>
      </p:pic>
      <p:sp>
        <p:nvSpPr>
          <p:cNvPr id="4" name="Espace réservé du texte 1">
            <a:extLst>
              <a:ext uri="{FF2B5EF4-FFF2-40B4-BE49-F238E27FC236}">
                <a16:creationId xmlns:a16="http://schemas.microsoft.com/office/drawing/2014/main" id="{7D20DFF3-378A-5274-2A12-30A0BC6325AE}"/>
              </a:ext>
            </a:extLst>
          </p:cNvPr>
          <p:cNvSpPr txBox="1">
            <a:spLocks/>
          </p:cNvSpPr>
          <p:nvPr/>
        </p:nvSpPr>
        <p:spPr>
          <a:xfrm>
            <a:off x="1981200" y="1661568"/>
            <a:ext cx="10210800" cy="1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r>
              <a:rPr lang="fr-FR" dirty="0"/>
              <a:t>Protection de surface</a:t>
            </a:r>
          </a:p>
          <a:p>
            <a:pPr algn="l"/>
            <a:endParaRPr lang="fr-FR" sz="700" dirty="0"/>
          </a:p>
          <a:p>
            <a:pPr algn="l"/>
            <a:r>
              <a:rPr lang="fr-FR" b="0" u="none" dirty="0"/>
              <a:t>Diminue le nombre de particules de pollution incrustées en formant instantanément une « seconde peau  » : </a:t>
            </a:r>
          </a:p>
          <a:p>
            <a:pPr marL="285750" indent="-285750" algn="l">
              <a:buFont typeface="Arial" panose="020B0604020202020204" pitchFamily="34" charset="0"/>
              <a:buChar char="•"/>
            </a:pPr>
            <a:r>
              <a:rPr lang="fr-FR" b="0" u="none" dirty="0"/>
              <a:t>Résistante </a:t>
            </a:r>
          </a:p>
          <a:p>
            <a:pPr marL="285750" indent="-285750" algn="l">
              <a:buFont typeface="Arial" panose="020B0604020202020204" pitchFamily="34" charset="0"/>
              <a:buChar char="•"/>
            </a:pPr>
            <a:r>
              <a:rPr lang="fr-FR" b="0" u="none" dirty="0"/>
              <a:t>Homogène</a:t>
            </a:r>
          </a:p>
          <a:p>
            <a:pPr marL="285750" indent="-285750" algn="l">
              <a:buFont typeface="Arial" panose="020B0604020202020204" pitchFamily="34" charset="0"/>
              <a:buChar char="•"/>
            </a:pPr>
            <a:r>
              <a:rPr lang="fr-FR" b="0" u="none" dirty="0"/>
              <a:t>Respirante </a:t>
            </a:r>
          </a:p>
          <a:p>
            <a:pPr marL="285750" indent="-285750" algn="l">
              <a:buFont typeface="Arial" panose="020B0604020202020204" pitchFamily="34" charset="0"/>
              <a:buChar char="•"/>
            </a:pPr>
            <a:r>
              <a:rPr lang="fr-FR" b="0" u="none" dirty="0"/>
              <a:t>Invisible</a:t>
            </a:r>
          </a:p>
          <a:p>
            <a:pPr algn="l"/>
            <a:endParaRPr lang="fr-FR" u="none" dirty="0"/>
          </a:p>
        </p:txBody>
      </p:sp>
      <p:sp>
        <p:nvSpPr>
          <p:cNvPr id="5" name="ZoneTexte 4">
            <a:extLst>
              <a:ext uri="{FF2B5EF4-FFF2-40B4-BE49-F238E27FC236}">
                <a16:creationId xmlns:a16="http://schemas.microsoft.com/office/drawing/2014/main" id="{356C8CD1-DA21-4F64-3D9E-5C74AFB6920F}"/>
              </a:ext>
            </a:extLst>
          </p:cNvPr>
          <p:cNvSpPr txBox="1"/>
          <p:nvPr/>
        </p:nvSpPr>
        <p:spPr>
          <a:xfrm>
            <a:off x="1981200" y="3740623"/>
            <a:ext cx="8534400" cy="241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l"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dirty="0"/>
              <a:t>Protection mitochondriale </a:t>
            </a:r>
            <a:r>
              <a:rPr lang="fr-FR" b="0" u="none" dirty="0"/>
              <a:t>(centrale énergétique de la cellule)</a:t>
            </a:r>
          </a:p>
          <a:p>
            <a:endParaRPr lang="fr-FR" sz="700" b="0" u="none" dirty="0"/>
          </a:p>
          <a:p>
            <a:r>
              <a:rPr lang="fr-FR" b="0" u="none" dirty="0"/>
              <a:t>Ce bouclier en surface permet de préserver le métabolisme clé des cellules plus en profondeur en protégeant efficacement la mitochondrie face à la pollution :</a:t>
            </a:r>
          </a:p>
          <a:p>
            <a:pPr algn="ctr"/>
            <a:r>
              <a:rPr lang="en-US" sz="1800" u="none" dirty="0"/>
              <a:t>-</a:t>
            </a:r>
            <a:r>
              <a:rPr lang="fr-FR" sz="1800" u="none" dirty="0"/>
              <a:t>54% </a:t>
            </a:r>
            <a:r>
              <a:rPr lang="fr-FR" b="0" u="none" dirty="0"/>
              <a:t>de toxicité mitochondriale </a:t>
            </a:r>
          </a:p>
          <a:p>
            <a:pPr algn="ctr"/>
            <a:endParaRPr lang="fr-FR" b="0" u="none" dirty="0"/>
          </a:p>
          <a:p>
            <a:pPr algn="ctr"/>
            <a:endParaRPr lang="fr-FR" b="0" u="none" dirty="0"/>
          </a:p>
          <a:p>
            <a:pPr algn="ctr"/>
            <a:endParaRPr lang="fr-FR" b="0" u="none" dirty="0"/>
          </a:p>
          <a:p>
            <a:pPr algn="ctr"/>
            <a:endParaRPr lang="fr-FR" b="0" u="none" dirty="0"/>
          </a:p>
          <a:p>
            <a:pPr algn="ctr"/>
            <a:endParaRPr lang="fr-FR" b="0" u="none" dirty="0"/>
          </a:p>
          <a:p>
            <a:pPr algn="ctr"/>
            <a:r>
              <a:rPr lang="fr-FR" u="none" dirty="0"/>
              <a:t>Moins de dommages cellulaires = préservation des métabolismes clé des cellules. </a:t>
            </a:r>
          </a:p>
        </p:txBody>
      </p:sp>
    </p:spTree>
    <p:extLst>
      <p:ext uri="{BB962C8B-B14F-4D97-AF65-F5344CB8AC3E}">
        <p14:creationId xmlns:p14="http://schemas.microsoft.com/office/powerpoint/2010/main" val="276351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1CCA749-E057-BC77-9609-B4F0FAF8256A}"/>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Focus actif : Polyphénols</a:t>
            </a:r>
          </a:p>
        </p:txBody>
      </p:sp>
      <p:pic>
        <p:nvPicPr>
          <p:cNvPr id="5" name="Image 4">
            <a:extLst>
              <a:ext uri="{FF2B5EF4-FFF2-40B4-BE49-F238E27FC236}">
                <a16:creationId xmlns:a16="http://schemas.microsoft.com/office/drawing/2014/main" id="{91C319BA-3B9E-EB56-1A90-AAEDC8F446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 t="53773" r="-17" b="9294"/>
          <a:stretch/>
        </p:blipFill>
        <p:spPr>
          <a:xfrm rot="5400000">
            <a:off x="8378345" y="2706663"/>
            <a:ext cx="5886227" cy="1445693"/>
          </a:xfrm>
          <a:prstGeom prst="rect">
            <a:avLst/>
          </a:prstGeom>
        </p:spPr>
      </p:pic>
      <p:sp>
        <p:nvSpPr>
          <p:cNvPr id="11" name="Espace réservé du texte 1">
            <a:extLst>
              <a:ext uri="{FF2B5EF4-FFF2-40B4-BE49-F238E27FC236}">
                <a16:creationId xmlns:a16="http://schemas.microsoft.com/office/drawing/2014/main" id="{001834E9-8E54-E1E7-16E6-8A97D1AB3179}"/>
              </a:ext>
            </a:extLst>
          </p:cNvPr>
          <p:cNvSpPr txBox="1">
            <a:spLocks/>
          </p:cNvSpPr>
          <p:nvPr/>
        </p:nvSpPr>
        <p:spPr>
          <a:xfrm>
            <a:off x="590264" y="1480808"/>
            <a:ext cx="10210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fr-FR" sz="1800" dirty="0"/>
              <a:t>8 fois </a:t>
            </a:r>
            <a:r>
              <a:rPr lang="fr-FR" dirty="0"/>
              <a:t>plus efficace que la vitamine E</a:t>
            </a:r>
          </a:p>
          <a:p>
            <a:pPr algn="l"/>
            <a:endParaRPr lang="fr-FR" sz="700" dirty="0"/>
          </a:p>
        </p:txBody>
      </p:sp>
      <p:sp>
        <p:nvSpPr>
          <p:cNvPr id="12" name="ZoneTexte 11">
            <a:extLst>
              <a:ext uri="{FF2B5EF4-FFF2-40B4-BE49-F238E27FC236}">
                <a16:creationId xmlns:a16="http://schemas.microsoft.com/office/drawing/2014/main" id="{C4219F1A-72D4-4F4C-204D-26A4CF0E61EA}"/>
              </a:ext>
            </a:extLst>
          </p:cNvPr>
          <p:cNvSpPr txBox="1"/>
          <p:nvPr/>
        </p:nvSpPr>
        <p:spPr>
          <a:xfrm>
            <a:off x="590264" y="2234148"/>
            <a:ext cx="969310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l"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dirty="0"/>
              <a:t>Booste les systèmes enzymatiques d’autodéfense cutané</a:t>
            </a:r>
          </a:p>
          <a:p>
            <a:endParaRPr lang="fr-FR" sz="700" b="0" u="none" dirty="0"/>
          </a:p>
          <a:p>
            <a:r>
              <a:rPr lang="fr-FR" b="0" u="none" dirty="0"/>
              <a:t>La SOD Super Oxyde Dismutase : enzyme naturellement présente chez l’homme sert à la peau de s’auto-défendre face aux attaques radicalaires consécutives à la pollution :</a:t>
            </a:r>
          </a:p>
          <a:p>
            <a:pPr algn="ctr"/>
            <a:r>
              <a:rPr lang="fr-FR" sz="1800" u="none" dirty="0"/>
              <a:t>+36% </a:t>
            </a:r>
            <a:r>
              <a:rPr lang="fr-FR" b="0" u="none" dirty="0"/>
              <a:t>de SOD</a:t>
            </a:r>
          </a:p>
          <a:p>
            <a:pPr algn="ctr"/>
            <a:endParaRPr lang="fr-FR" b="0" u="none" dirty="0"/>
          </a:p>
          <a:p>
            <a:endParaRPr lang="fr-FR" b="0" u="none" dirty="0"/>
          </a:p>
          <a:p>
            <a:r>
              <a:rPr lang="fr-FR" b="0" u="none" dirty="0"/>
              <a:t>La Catalase : enzyme naturellement présente chez l’homme, fonctionne de concert avec la SOD afin de protéger la peau face aux radicaux libres.</a:t>
            </a:r>
          </a:p>
          <a:p>
            <a:pPr algn="ctr"/>
            <a:r>
              <a:rPr lang="fr-FR" sz="1800" u="none" dirty="0"/>
              <a:t>+29% </a:t>
            </a:r>
            <a:r>
              <a:rPr lang="fr-FR" b="0" u="none" dirty="0"/>
              <a:t>de Catalase</a:t>
            </a:r>
          </a:p>
          <a:p>
            <a:pPr algn="ctr"/>
            <a:endParaRPr lang="fr-FR" b="0" u="none" dirty="0"/>
          </a:p>
          <a:p>
            <a:pPr algn="ctr"/>
            <a:endParaRPr lang="fr-FR" b="0" u="none" dirty="0"/>
          </a:p>
          <a:p>
            <a:r>
              <a:rPr lang="fr-FR" b="1" u="sng" baseline="0" dirty="0"/>
              <a:t>Protège la peau des dégâts du rayonnement lumineux </a:t>
            </a:r>
            <a:r>
              <a:rPr lang="fr-FR" b="0" u="sng" baseline="0" dirty="0"/>
              <a:t>(</a:t>
            </a:r>
            <a:r>
              <a:rPr lang="fr-FR" b="0" u="none" baseline="0" dirty="0"/>
              <a:t>UV - Lumière Bleue - Infra-Rouge):</a:t>
            </a:r>
          </a:p>
          <a:p>
            <a:endParaRPr lang="fr-FR" sz="700" b="0" u="none" baseline="0" dirty="0"/>
          </a:p>
          <a:p>
            <a:r>
              <a:rPr lang="fr-FR" b="0" u="none" dirty="0"/>
              <a:t>Ces polyphénols protègent les cellules de la mort suite aux agressions subies lors d’une exposition lumineuse : </a:t>
            </a:r>
            <a:r>
              <a:rPr lang="fr-FR" sz="1800" u="none" dirty="0"/>
              <a:t>-57%</a:t>
            </a:r>
            <a:br>
              <a:rPr lang="fr-FR" b="0" u="none" dirty="0"/>
            </a:br>
            <a:endParaRPr lang="fr-FR" sz="700" b="0" u="none" dirty="0"/>
          </a:p>
          <a:p>
            <a:r>
              <a:rPr lang="fr-FR" b="0" u="none" dirty="0"/>
              <a:t>Ces polyphénols  protègent la peau de l’inflammation en diminuant la synthèse de certain médiateur : </a:t>
            </a:r>
            <a:r>
              <a:rPr lang="fr-FR" sz="1800" b="0" u="none" dirty="0"/>
              <a:t>-</a:t>
            </a:r>
            <a:r>
              <a:rPr lang="fr-FR" sz="1800" u="none" dirty="0"/>
              <a:t>35%</a:t>
            </a:r>
            <a:endParaRPr lang="fr-FR" b="0" u="none" dirty="0"/>
          </a:p>
        </p:txBody>
      </p:sp>
    </p:spTree>
    <p:extLst>
      <p:ext uri="{BB962C8B-B14F-4D97-AF65-F5344CB8AC3E}">
        <p14:creationId xmlns:p14="http://schemas.microsoft.com/office/powerpoint/2010/main" val="254198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78DD692-A787-2509-BF8B-B185510AD426}"/>
              </a:ext>
            </a:extLst>
          </p:cNvPr>
          <p:cNvSpPr txBox="1"/>
          <p:nvPr/>
        </p:nvSpPr>
        <p:spPr>
          <a:xfrm>
            <a:off x="2223867" y="323730"/>
            <a:ext cx="7744264" cy="1015663"/>
          </a:xfrm>
          <a:prstGeom prst="rect">
            <a:avLst/>
          </a:prstGeom>
          <a:noFill/>
        </p:spPr>
        <p:txBody>
          <a:bodyPr wrap="square">
            <a:spAutoFit/>
          </a:bodyPr>
          <a:lstStyle/>
          <a:p>
            <a:pPr algn="ctr"/>
            <a:r>
              <a:rPr lang="fr-FR" sz="3000" dirty="0">
                <a:solidFill>
                  <a:srgbClr val="3E3E3E"/>
                </a:solidFill>
                <a:effectLst/>
                <a:latin typeface="KyivType Sans2" pitchFamily="2" charset="77"/>
              </a:rPr>
              <a:t>Comprendre la pollution environnementale</a:t>
            </a:r>
          </a:p>
        </p:txBody>
      </p:sp>
      <p:sp>
        <p:nvSpPr>
          <p:cNvPr id="2" name="Rectangle 1">
            <a:extLst>
              <a:ext uri="{FF2B5EF4-FFF2-40B4-BE49-F238E27FC236}">
                <a16:creationId xmlns:a16="http://schemas.microsoft.com/office/drawing/2014/main" id="{9A9B7977-37B1-6C17-CCF2-CCA79873844B}"/>
              </a:ext>
            </a:extLst>
          </p:cNvPr>
          <p:cNvSpPr/>
          <p:nvPr/>
        </p:nvSpPr>
        <p:spPr>
          <a:xfrm>
            <a:off x="4953000" y="3310483"/>
            <a:ext cx="6665496" cy="1025922"/>
          </a:xfrm>
          <a:prstGeom prst="rect">
            <a:avLst/>
          </a:prstGeom>
          <a:noFill/>
          <a:ln>
            <a:solidFill>
              <a:srgbClr val="B7A1C7"/>
            </a:solidFill>
          </a:ln>
        </p:spPr>
        <p:txBody>
          <a:bodyPr wrap="square">
            <a:spAutoFit/>
          </a:bodyPr>
          <a:lstStyle/>
          <a:p>
            <a:pPr algn="just">
              <a:lnSpc>
                <a:spcPct val="150000"/>
              </a:lnSpc>
            </a:pPr>
            <a:r>
              <a:rPr lang="fr-FR" sz="1400" u="sng"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Sources :</a:t>
            </a:r>
            <a:r>
              <a:rPr 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p>
          <a:p>
            <a:pPr marL="285750" indent="-285750" algn="just">
              <a:lnSpc>
                <a:spcPct val="150000"/>
              </a:lnSpc>
              <a:buFont typeface="Wingdings" panose="05000000000000000000" pitchFamily="2" charset="2"/>
              <a:buChar char="Ø"/>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Naturelles</a:t>
            </a:r>
            <a:r>
              <a:rPr 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(éruptions volcaniques, incendies de forêt, tempêtes de poussière)</a:t>
            </a:r>
          </a:p>
          <a:p>
            <a:pPr marL="285750" indent="-285750" algn="just">
              <a:lnSpc>
                <a:spcPct val="150000"/>
              </a:lnSpc>
              <a:buFont typeface="Wingdings" panose="05000000000000000000" pitchFamily="2" charset="2"/>
              <a:buChar char="Ø"/>
            </a:pP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Humaines</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(activités industrielles, transport, agriculture, résidentiel)</a:t>
            </a:r>
          </a:p>
        </p:txBody>
      </p:sp>
      <p:sp>
        <p:nvSpPr>
          <p:cNvPr id="3" name="Rectangle 2">
            <a:extLst>
              <a:ext uri="{FF2B5EF4-FFF2-40B4-BE49-F238E27FC236}">
                <a16:creationId xmlns:a16="http://schemas.microsoft.com/office/drawing/2014/main" id="{E6819B13-1693-DF33-B530-A507C893CE7C}"/>
              </a:ext>
            </a:extLst>
          </p:cNvPr>
          <p:cNvSpPr/>
          <p:nvPr/>
        </p:nvSpPr>
        <p:spPr>
          <a:xfrm>
            <a:off x="4953000" y="1752600"/>
            <a:ext cx="6665496" cy="1169551"/>
          </a:xfrm>
          <a:prstGeom prst="rect">
            <a:avLst/>
          </a:prstGeom>
          <a:solidFill>
            <a:srgbClr val="EDEAFC"/>
          </a:solidFill>
          <a:ln>
            <a:noFill/>
          </a:ln>
        </p:spPr>
        <p:txBody>
          <a:bodyPr wrap="square">
            <a:spAutoFit/>
          </a:bodyPr>
          <a:lstStyle/>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lnSpc>
                <a:spcPct val="150000"/>
              </a:lnSpc>
            </a:pPr>
            <a:r>
              <a:rPr lang="fr-FR" sz="1400" u="sng"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Définition </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Contamination de l'environnement naturel par des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substances nocives </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pour les organismes vivants.</a:t>
            </a:r>
            <a:endParaRPr lang="fr-FR" sz="1400" u="sng"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endParaRPr>
          </a:p>
          <a:p>
            <a:pPr algn="just">
              <a:lnSpc>
                <a:spcPct val="150000"/>
              </a:lnSpc>
            </a:pPr>
            <a:r>
              <a:rPr lang="fr-FR" sz="1400" u="sng"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Types :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Pollution de l'air</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pollution de l'eau, pollution du sol, pollution sonore.</a:t>
            </a:r>
          </a:p>
        </p:txBody>
      </p:sp>
      <p:pic>
        <p:nvPicPr>
          <p:cNvPr id="6" name="Image 5">
            <a:extLst>
              <a:ext uri="{FF2B5EF4-FFF2-40B4-BE49-F238E27FC236}">
                <a16:creationId xmlns:a16="http://schemas.microsoft.com/office/drawing/2014/main" id="{9FB10342-D0FF-CC9F-0F9B-3E6B08F3AB21}"/>
              </a:ext>
            </a:extLst>
          </p:cNvPr>
          <p:cNvPicPr>
            <a:picLocks noChangeAspect="1"/>
          </p:cNvPicPr>
          <p:nvPr/>
        </p:nvPicPr>
        <p:blipFill rotWithShape="1">
          <a:blip r:embed="rId3"/>
          <a:srcRect l="1208" t="14904" r="51894" b="2657"/>
          <a:stretch/>
        </p:blipFill>
        <p:spPr>
          <a:xfrm>
            <a:off x="304800" y="2057400"/>
            <a:ext cx="4349932" cy="4267200"/>
          </a:xfrm>
          <a:prstGeom prst="rect">
            <a:avLst/>
          </a:prstGeom>
        </p:spPr>
      </p:pic>
      <p:grpSp>
        <p:nvGrpSpPr>
          <p:cNvPr id="5" name="Groupe 4">
            <a:extLst>
              <a:ext uri="{FF2B5EF4-FFF2-40B4-BE49-F238E27FC236}">
                <a16:creationId xmlns:a16="http://schemas.microsoft.com/office/drawing/2014/main" id="{F0D1294C-2497-D076-E6F3-D4CC37206671}"/>
              </a:ext>
            </a:extLst>
          </p:cNvPr>
          <p:cNvGrpSpPr/>
          <p:nvPr/>
        </p:nvGrpSpPr>
        <p:grpSpPr>
          <a:xfrm>
            <a:off x="4953000" y="4719030"/>
            <a:ext cx="6665496" cy="2023631"/>
            <a:chOff x="4953000" y="4719030"/>
            <a:chExt cx="6665496" cy="2023631"/>
          </a:xfrm>
        </p:grpSpPr>
        <p:sp>
          <p:nvSpPr>
            <p:cNvPr id="11" name="ZoneTexte 10">
              <a:extLst>
                <a:ext uri="{FF2B5EF4-FFF2-40B4-BE49-F238E27FC236}">
                  <a16:creationId xmlns:a16="http://schemas.microsoft.com/office/drawing/2014/main" id="{E71509C8-1D76-EF18-52DB-D5B54D4EEE9E}"/>
                </a:ext>
              </a:extLst>
            </p:cNvPr>
            <p:cNvSpPr txBox="1"/>
            <p:nvPr/>
          </p:nvSpPr>
          <p:spPr>
            <a:xfrm>
              <a:off x="4953000" y="4719030"/>
              <a:ext cx="6665496" cy="2023631"/>
            </a:xfrm>
            <a:prstGeom prst="rect">
              <a:avLst/>
            </a:prstGeom>
            <a:noFill/>
            <a:ln>
              <a:solidFill>
                <a:srgbClr val="DCD7FA"/>
              </a:solidFill>
              <a:prstDash val="dashDot"/>
            </a:ln>
          </p:spPr>
          <p:txBody>
            <a:bodyPr wrap="square">
              <a:spAutoFit/>
            </a:bodyPr>
            <a:lstStyle/>
            <a:p>
              <a:pPr algn="just">
                <a:lnSpc>
                  <a:spcPct val="150000"/>
                </a:lnSpc>
              </a:pPr>
              <a:r>
                <a:rPr lang="fr-FR" sz="1500" u="sng"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Principaux polluants de l’air : </a:t>
              </a:r>
            </a:p>
            <a:p>
              <a:pPr marL="285750" indent="-285750" algn="just">
                <a:lnSpc>
                  <a:spcPct val="150000"/>
                </a:lnSpc>
                <a:buFont typeface="Arial" panose="020B0604020202020204" pitchFamily="34" charset="0"/>
                <a:buChar char="•"/>
              </a:pPr>
              <a:r>
                <a:rPr lang="fr-FR"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Particules fines </a:t>
              </a:r>
              <a:r>
                <a:rPr lang="fr-FR" sz="2400" kern="1200" dirty="0">
                  <a:solidFill>
                    <a:srgbClr val="B7A1C7"/>
                  </a:solidFill>
                  <a:latin typeface="KyivType Sans2" panose="00000500000000000000" pitchFamily="50" charset="0"/>
                  <a:ea typeface="+mj-ea"/>
                  <a:cs typeface="+mj-cs"/>
                </a:rPr>
                <a:t>Pm2.5</a:t>
              </a:r>
            </a:p>
            <a:p>
              <a:pPr marL="285750" indent="-285750" algn="just">
                <a:lnSpc>
                  <a:spcPct val="150000"/>
                </a:lnSpc>
                <a:buFont typeface="Arial" panose="020B0604020202020204" pitchFamily="34" charset="0"/>
                <a:buChar char="•"/>
              </a:pPr>
              <a:r>
                <a:rPr lang="fr-FR" sz="15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Dioxyde d’azote </a:t>
              </a:r>
              <a:r>
                <a:rPr lang="fr-FR" sz="2400" kern="1200" dirty="0">
                  <a:solidFill>
                    <a:srgbClr val="B7A1C7"/>
                  </a:solidFill>
                  <a:latin typeface="KyivType Sans2" panose="00000500000000000000" pitchFamily="50" charset="0"/>
                  <a:ea typeface="+mj-ea"/>
                  <a:cs typeface="+mj-cs"/>
                </a:rPr>
                <a:t>NO</a:t>
              </a:r>
              <a:r>
                <a:rPr lang="fr-FR" sz="2400" kern="1200" baseline="-25000" dirty="0">
                  <a:solidFill>
                    <a:srgbClr val="B7A1C7"/>
                  </a:solidFill>
                  <a:latin typeface="KyivType Sans2" panose="00000500000000000000" pitchFamily="50" charset="0"/>
                  <a:ea typeface="+mj-ea"/>
                  <a:cs typeface="+mj-cs"/>
                </a:rPr>
                <a:t>2</a:t>
              </a:r>
            </a:p>
            <a:p>
              <a:pPr marL="285750" indent="-285750" algn="just">
                <a:lnSpc>
                  <a:spcPct val="150000"/>
                </a:lnSpc>
                <a:buFont typeface="Arial" panose="020B0604020202020204" pitchFamily="34" charset="0"/>
                <a:buChar char="•"/>
              </a:pPr>
              <a:r>
                <a:rPr lang="fr-FR"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Ozone troposphérique </a:t>
              </a:r>
              <a:r>
                <a:rPr lang="fr-FR" sz="2400" kern="1200" dirty="0">
                  <a:solidFill>
                    <a:srgbClr val="B7A1C7"/>
                  </a:solidFill>
                  <a:latin typeface="KyivType Sans2" panose="00000500000000000000" pitchFamily="50" charset="0"/>
                  <a:ea typeface="+mj-ea"/>
                  <a:cs typeface="+mj-cs"/>
                </a:rPr>
                <a:t>O</a:t>
              </a:r>
              <a:r>
                <a:rPr lang="fr-FR" sz="2400" kern="1200" baseline="-25000" dirty="0">
                  <a:solidFill>
                    <a:srgbClr val="B7A1C7"/>
                  </a:solidFill>
                  <a:latin typeface="KyivType Sans2" panose="00000500000000000000" pitchFamily="50" charset="0"/>
                  <a:ea typeface="+mj-ea"/>
                  <a:cs typeface="+mj-cs"/>
                </a:rPr>
                <a:t>3</a:t>
              </a:r>
            </a:p>
          </p:txBody>
        </p:sp>
        <p:sp>
          <p:nvSpPr>
            <p:cNvPr id="4" name="ZoneTexte 3">
              <a:extLst>
                <a:ext uri="{FF2B5EF4-FFF2-40B4-BE49-F238E27FC236}">
                  <a16:creationId xmlns:a16="http://schemas.microsoft.com/office/drawing/2014/main" id="{D6DAE449-BF88-F07C-DF11-BD0FD5122C5C}"/>
                </a:ext>
              </a:extLst>
            </p:cNvPr>
            <p:cNvSpPr txBox="1"/>
            <p:nvPr/>
          </p:nvSpPr>
          <p:spPr>
            <a:xfrm>
              <a:off x="8285748" y="5092800"/>
              <a:ext cx="3332748" cy="1446550"/>
            </a:xfrm>
            <a:prstGeom prst="rect">
              <a:avLst/>
            </a:prstGeom>
            <a:noFill/>
            <a:ln>
              <a:noFill/>
            </a:ln>
          </p:spPr>
          <p:txBody>
            <a:bodyPr wrap="square" rtlCol="0">
              <a:spAutoFit/>
            </a:bodyPr>
            <a:lstStyle/>
            <a:p>
              <a:pPr marL="285750" indent="-285750" algn="just">
                <a:lnSpc>
                  <a:spcPct val="150000"/>
                </a:lnSpc>
                <a:buFont typeface="Arial" panose="020B0604020202020204" pitchFamily="34" charset="0"/>
                <a:buChar char="•"/>
              </a:pPr>
              <a:r>
                <a:rPr lang="en-US" sz="1500" b="1"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Dioxyde</a:t>
              </a:r>
              <a:r>
                <a:rPr lang="en-US"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de </a:t>
              </a:r>
              <a:r>
                <a:rPr lang="en-US" sz="1500" b="1"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soufre</a:t>
              </a:r>
              <a:r>
                <a:rPr lang="en-US"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r>
                <a:rPr lang="en-US" sz="2400" kern="1200" dirty="0">
                  <a:solidFill>
                    <a:srgbClr val="B7A1C7"/>
                  </a:solidFill>
                  <a:latin typeface="KyivType Sans2" panose="00000500000000000000" pitchFamily="50" charset="0"/>
                  <a:ea typeface="+mj-ea"/>
                  <a:cs typeface="+mj-cs"/>
                </a:rPr>
                <a:t>SO</a:t>
              </a:r>
              <a:r>
                <a:rPr lang="en-US" sz="2400" kern="1200" baseline="-25000" dirty="0">
                  <a:solidFill>
                    <a:srgbClr val="B7A1C7"/>
                  </a:solidFill>
                  <a:latin typeface="KyivType Sans2" panose="00000500000000000000" pitchFamily="50" charset="0"/>
                  <a:ea typeface="+mj-ea"/>
                  <a:cs typeface="+mj-cs"/>
                </a:rPr>
                <a:t>2</a:t>
              </a:r>
            </a:p>
            <a:p>
              <a:pPr marL="285750" indent="-285750" algn="just">
                <a:lnSpc>
                  <a:spcPct val="150000"/>
                </a:lnSpc>
                <a:buFont typeface="Arial" panose="020B0604020202020204" pitchFamily="34" charset="0"/>
                <a:buChar char="•"/>
              </a:pPr>
              <a:r>
                <a:rPr lang="en-US" sz="1500" b="1"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Monoxyde</a:t>
              </a:r>
              <a:r>
                <a:rPr lang="en-US"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de </a:t>
              </a:r>
              <a:r>
                <a:rPr lang="en-US" sz="1500" b="1"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carbone</a:t>
              </a:r>
              <a:r>
                <a:rPr lang="en-US"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r>
                <a:rPr lang="en-US" sz="2400" kern="1200" dirty="0">
                  <a:solidFill>
                    <a:srgbClr val="B7A1C7"/>
                  </a:solidFill>
                  <a:latin typeface="KyivType Sans2" panose="00000500000000000000" pitchFamily="50" charset="0"/>
                  <a:ea typeface="+mj-ea"/>
                  <a:cs typeface="+mj-cs"/>
                </a:rPr>
                <a:t>CO</a:t>
              </a:r>
            </a:p>
            <a:p>
              <a:endParaRPr lang="fr-FR" sz="1600" dirty="0"/>
            </a:p>
          </p:txBody>
        </p:sp>
      </p:grpSp>
    </p:spTree>
    <p:extLst>
      <p:ext uri="{BB962C8B-B14F-4D97-AF65-F5344CB8AC3E}">
        <p14:creationId xmlns:p14="http://schemas.microsoft.com/office/powerpoint/2010/main" val="243188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E5D7EF7-5E3C-2DFB-BE85-8FEDC44C7D39}"/>
              </a:ext>
            </a:extLst>
          </p:cNvPr>
          <p:cNvSpPr txBox="1"/>
          <p:nvPr/>
        </p:nvSpPr>
        <p:spPr>
          <a:xfrm>
            <a:off x="1492934" y="304800"/>
            <a:ext cx="9206131" cy="1046440"/>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VITAL DEFENSE </a:t>
            </a:r>
            <a:r>
              <a:rPr lang="fr-FR" sz="3200" dirty="0"/>
              <a:t>Brume Multi-Protection</a:t>
            </a:r>
            <a:endParaRPr lang="fr-FR" dirty="0"/>
          </a:p>
          <a:p>
            <a:r>
              <a:rPr lang="fr-FR" dirty="0"/>
              <a:t>Les « + » </a:t>
            </a:r>
            <a:r>
              <a:rPr lang="fr-FR" dirty="0" err="1"/>
              <a:t>Yon-Ka</a:t>
            </a:r>
            <a:endParaRPr lang="fr-FR" dirty="0"/>
          </a:p>
        </p:txBody>
      </p:sp>
      <p:sp>
        <p:nvSpPr>
          <p:cNvPr id="3" name="Rectangle 2">
            <a:extLst>
              <a:ext uri="{FF2B5EF4-FFF2-40B4-BE49-F238E27FC236}">
                <a16:creationId xmlns:a16="http://schemas.microsoft.com/office/drawing/2014/main" id="{05CC1719-ACB0-5EA2-89EA-3C0B6274FCED}"/>
              </a:ext>
            </a:extLst>
          </p:cNvPr>
          <p:cNvSpPr/>
          <p:nvPr/>
        </p:nvSpPr>
        <p:spPr>
          <a:xfrm>
            <a:off x="1492934" y="1905000"/>
            <a:ext cx="4655666" cy="4452566"/>
          </a:xfrm>
          <a:prstGeom prst="rect">
            <a:avLst/>
          </a:prstGeom>
        </p:spPr>
        <p:txBody>
          <a:bodyPr wrap="square">
            <a:spAutoFit/>
          </a:bodyPr>
          <a:lstStyle/>
          <a:p>
            <a:pPr marL="285750" indent="-285750">
              <a:lnSpc>
                <a:spcPts val="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Forme un bouclier anti-agressions</a:t>
            </a:r>
          </a:p>
          <a:p>
            <a:pPr>
              <a:lnSpc>
                <a:spcPct val="200000"/>
              </a:lnSpc>
            </a:pPr>
            <a:r>
              <a:rPr lang="fr-FR" sz="1600" dirty="0">
                <a:solidFill>
                  <a:srgbClr val="3E3E3E"/>
                </a:solidFill>
                <a:latin typeface="Roboto Light" panose="02000000000000000000" pitchFamily="2" charset="0"/>
                <a:ea typeface="Roboto Light" panose="02000000000000000000" pitchFamily="2" charset="0"/>
              </a:rPr>
              <a:t>      Pollution – UV* – Lumière bleue </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Booste les systèmes d’auto-défense cutanée</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99% d’ingrédient d’origine naturel</a:t>
            </a:r>
          </a:p>
          <a:p>
            <a:pPr marL="285750" indent="-285750">
              <a:lnSpc>
                <a:spcPct val="200000"/>
              </a:lnSpc>
              <a:buFont typeface="Wingdings" panose="05000000000000000000" pitchFamily="2" charset="2"/>
              <a:buChar char="ü"/>
            </a:pPr>
            <a:r>
              <a:rPr lang="fr-FR" sz="1600" dirty="0" err="1">
                <a:solidFill>
                  <a:srgbClr val="3E3E3E"/>
                </a:solidFill>
                <a:latin typeface="Roboto Light" panose="02000000000000000000" pitchFamily="2" charset="0"/>
                <a:ea typeface="Roboto Light" panose="02000000000000000000" pitchFamily="2" charset="0"/>
              </a:rPr>
              <a:t>Vegan</a:t>
            </a:r>
            <a:r>
              <a:rPr lang="fr-FR" sz="1600" dirty="0">
                <a:solidFill>
                  <a:srgbClr val="3E3E3E"/>
                </a:solidFill>
                <a:latin typeface="Roboto Light" panose="02000000000000000000" pitchFamily="2" charset="0"/>
                <a:ea typeface="Roboto Light" panose="02000000000000000000" pitchFamily="2" charset="0"/>
              </a:rPr>
              <a:t>, Sans OGM, Sans Alcool  </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Apaise et hydrate</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Fixe le maquillage toute la journée</a:t>
            </a:r>
          </a:p>
          <a:p>
            <a:pPr marL="285750" indent="-285750">
              <a:lnSpc>
                <a:spcPct val="200000"/>
              </a:lnSpc>
              <a:buFont typeface="Wingdings" panose="05000000000000000000" pitchFamily="2" charset="2"/>
              <a:buChar char="ü"/>
            </a:pPr>
            <a:r>
              <a:rPr lang="fr-FR" sz="1600" dirty="0">
                <a:solidFill>
                  <a:prstClr val="black"/>
                </a:solidFill>
                <a:latin typeface="Roboto Light"/>
                <a:ea typeface="Roboto" panose="02000000000000000000" pitchFamily="2" charset="0"/>
              </a:rPr>
              <a:t>Fini non collant, non gras, invisible</a:t>
            </a:r>
            <a:endParaRPr lang="fr-FR" sz="1600" dirty="0">
              <a:solidFill>
                <a:srgbClr val="3E3E3E"/>
              </a:solidFill>
              <a:latin typeface="Roboto Light" panose="02000000000000000000" pitchFamily="2" charset="0"/>
              <a:ea typeface="Roboto Light" panose="02000000000000000000" pitchFamily="2" charset="0"/>
            </a:endParaRP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À tout moment de la journée</a:t>
            </a: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Visage – Cou – Décolleté – Mains – Cheveux </a:t>
            </a:r>
          </a:p>
        </p:txBody>
      </p:sp>
      <p:pic>
        <p:nvPicPr>
          <p:cNvPr id="4" name="Image 3" descr="Une image contenant texte, articles de toilette, lotion, crème pour la peau&#10;&#10;Description générée automatiquement">
            <a:extLst>
              <a:ext uri="{FF2B5EF4-FFF2-40B4-BE49-F238E27FC236}">
                <a16:creationId xmlns:a16="http://schemas.microsoft.com/office/drawing/2014/main" id="{C8DC0B88-199E-1AB4-779C-954ADBE610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388"/>
          <a:stretch/>
        </p:blipFill>
        <p:spPr>
          <a:xfrm>
            <a:off x="8229600" y="1267047"/>
            <a:ext cx="3527265" cy="5334000"/>
          </a:xfrm>
          <a:prstGeom prst="rect">
            <a:avLst/>
          </a:prstGeom>
        </p:spPr>
      </p:pic>
      <p:sp>
        <p:nvSpPr>
          <p:cNvPr id="5" name="ZoneTexte 4">
            <a:extLst>
              <a:ext uri="{FF2B5EF4-FFF2-40B4-BE49-F238E27FC236}">
                <a16:creationId xmlns:a16="http://schemas.microsoft.com/office/drawing/2014/main" id="{C55C5726-F267-5375-E37E-F2302D6EED06}"/>
              </a:ext>
            </a:extLst>
          </p:cNvPr>
          <p:cNvSpPr txBox="1"/>
          <p:nvPr/>
        </p:nvSpPr>
        <p:spPr>
          <a:xfrm>
            <a:off x="130628" y="6537932"/>
            <a:ext cx="3722914" cy="246221"/>
          </a:xfrm>
          <a:prstGeom prst="rect">
            <a:avLst/>
          </a:prstGeom>
          <a:noFill/>
        </p:spPr>
        <p:txBody>
          <a:bodyPr wrap="square" rtlCol="0">
            <a:spAutoFit/>
          </a:bodyPr>
          <a:lstStyle/>
          <a:p>
            <a:r>
              <a:rPr lang="fr-FR" sz="1000" dirty="0">
                <a:latin typeface="Roboto Light" panose="02000000000000000000" pitchFamily="2" charset="0"/>
                <a:ea typeface="Roboto Light" panose="02000000000000000000" pitchFamily="2" charset="0"/>
                <a:cs typeface="Roboto Light" panose="02000000000000000000" pitchFamily="2" charset="0"/>
              </a:rPr>
              <a:t>*Ne contient pas de filtres solaires</a:t>
            </a:r>
          </a:p>
        </p:txBody>
      </p:sp>
    </p:spTree>
    <p:extLst>
      <p:ext uri="{BB962C8B-B14F-4D97-AF65-F5344CB8AC3E}">
        <p14:creationId xmlns:p14="http://schemas.microsoft.com/office/powerpoint/2010/main" val="295521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affaires de toilette, Produits de beauté, texte, fleur&#10;&#10;Description générée automatiquement">
            <a:extLst>
              <a:ext uri="{FF2B5EF4-FFF2-40B4-BE49-F238E27FC236}">
                <a16:creationId xmlns:a16="http://schemas.microsoft.com/office/drawing/2014/main" id="{340D95E4-DDD4-250A-DE7A-132DC471D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5207"/>
            <a:ext cx="4138147" cy="5173006"/>
          </a:xfrm>
          <a:prstGeom prst="rect">
            <a:avLst/>
          </a:prstGeom>
        </p:spPr>
      </p:pic>
      <p:sp>
        <p:nvSpPr>
          <p:cNvPr id="7" name="ZoneTexte 6">
            <a:extLst>
              <a:ext uri="{FF2B5EF4-FFF2-40B4-BE49-F238E27FC236}">
                <a16:creationId xmlns:a16="http://schemas.microsoft.com/office/drawing/2014/main" id="{A02DB882-D294-4587-5E73-D259365337D3}"/>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Mais aussi : NUDE PERFECT FLUIDE</a:t>
            </a:r>
          </a:p>
        </p:txBody>
      </p:sp>
      <p:sp>
        <p:nvSpPr>
          <p:cNvPr id="8" name="Rectangle 7">
            <a:extLst>
              <a:ext uri="{FF2B5EF4-FFF2-40B4-BE49-F238E27FC236}">
                <a16:creationId xmlns:a16="http://schemas.microsoft.com/office/drawing/2014/main" id="{9619DD1B-AA5D-5C6D-3178-113A184C70FA}"/>
              </a:ext>
            </a:extLst>
          </p:cNvPr>
          <p:cNvSpPr/>
          <p:nvPr/>
        </p:nvSpPr>
        <p:spPr>
          <a:xfrm>
            <a:off x="6482493" y="1901101"/>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FEUILLETS MINERAUX, POUDRE DE RIZ, POUDRE D’ACIDE AMINES</a:t>
            </a:r>
          </a:p>
          <a:p>
            <a:pPr marL="88900" algn="just"/>
            <a:r>
              <a:rPr lang="fr-FR" sz="1600" dirty="0">
                <a:solidFill>
                  <a:srgbClr val="565655"/>
                </a:solidFill>
                <a:latin typeface="Roboto Light" panose="02000000000000000000" pitchFamily="2" charset="0"/>
                <a:ea typeface="Roboto Light" panose="02000000000000000000" pitchFamily="2" charset="0"/>
              </a:rPr>
              <a:t>Effet </a:t>
            </a:r>
            <a:r>
              <a:rPr lang="fr-FR" sz="1600" dirty="0" err="1">
                <a:solidFill>
                  <a:srgbClr val="565655"/>
                </a:solidFill>
                <a:latin typeface="Roboto Light" panose="02000000000000000000" pitchFamily="2" charset="0"/>
                <a:ea typeface="Roboto Light" panose="02000000000000000000" pitchFamily="2" charset="0"/>
              </a:rPr>
              <a:t>blur</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flouteur</a:t>
            </a:r>
            <a:r>
              <a:rPr lang="fr-FR" sz="1600" dirty="0">
                <a:solidFill>
                  <a:srgbClr val="565655"/>
                </a:solidFill>
                <a:latin typeface="Roboto Light" panose="02000000000000000000" pitchFamily="2" charset="0"/>
                <a:ea typeface="Roboto Light" panose="02000000000000000000" pitchFamily="2" charset="0"/>
              </a:rPr>
              <a:t>, matifiant</a:t>
            </a:r>
          </a:p>
        </p:txBody>
      </p:sp>
      <p:sp>
        <p:nvSpPr>
          <p:cNvPr id="9" name="Rectangle 8">
            <a:extLst>
              <a:ext uri="{FF2B5EF4-FFF2-40B4-BE49-F238E27FC236}">
                <a16:creationId xmlns:a16="http://schemas.microsoft.com/office/drawing/2014/main" id="{19E5A521-B32C-A121-89FA-0352D5B3447A}"/>
              </a:ext>
            </a:extLst>
          </p:cNvPr>
          <p:cNvSpPr/>
          <p:nvPr/>
        </p:nvSpPr>
        <p:spPr>
          <a:xfrm>
            <a:off x="6482493" y="3674890"/>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ASHWAGANDHA BIO</a:t>
            </a:r>
          </a:p>
          <a:p>
            <a:pPr marL="88900" algn="just">
              <a:defRPr/>
            </a:pPr>
            <a:r>
              <a:rPr lang="fr-FR" sz="1600" dirty="0">
                <a:solidFill>
                  <a:srgbClr val="565655"/>
                </a:solidFill>
                <a:latin typeface="Roboto Light" panose="02000000000000000000" pitchFamily="2" charset="0"/>
                <a:ea typeface="Roboto Light" panose="02000000000000000000" pitchFamily="2" charset="0"/>
              </a:rPr>
              <a:t>Anti-pollution environnementale et digitale</a:t>
            </a:r>
          </a:p>
        </p:txBody>
      </p:sp>
      <p:sp>
        <p:nvSpPr>
          <p:cNvPr id="10" name="Rectangle 9">
            <a:extLst>
              <a:ext uri="{FF2B5EF4-FFF2-40B4-BE49-F238E27FC236}">
                <a16:creationId xmlns:a16="http://schemas.microsoft.com/office/drawing/2014/main" id="{6A961987-0C50-CF1E-B2A3-A648D093D903}"/>
              </a:ext>
            </a:extLst>
          </p:cNvPr>
          <p:cNvSpPr/>
          <p:nvPr/>
        </p:nvSpPr>
        <p:spPr>
          <a:xfrm>
            <a:off x="6482493" y="280075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IRIS, ZINC, VITAMINE A</a:t>
            </a:r>
          </a:p>
          <a:p>
            <a:pPr marL="88900" algn="just"/>
            <a:r>
              <a:rPr lang="fr-FR" sz="1600" dirty="0">
                <a:solidFill>
                  <a:srgbClr val="565655"/>
                </a:solidFill>
                <a:latin typeface="Roboto Light" panose="02000000000000000000" pitchFamily="2" charset="0"/>
                <a:ea typeface="Roboto Light" panose="02000000000000000000" pitchFamily="2" charset="0"/>
              </a:rPr>
              <a:t>Purifiant, équilibrant</a:t>
            </a:r>
          </a:p>
        </p:txBody>
      </p:sp>
      <p:sp>
        <p:nvSpPr>
          <p:cNvPr id="12" name="Rectangle 11">
            <a:extLst>
              <a:ext uri="{FF2B5EF4-FFF2-40B4-BE49-F238E27FC236}">
                <a16:creationId xmlns:a16="http://schemas.microsoft.com/office/drawing/2014/main" id="{4CE84D04-5DC6-840C-4D8F-E462F05EE0EC}"/>
              </a:ext>
            </a:extLst>
          </p:cNvPr>
          <p:cNvSpPr/>
          <p:nvPr/>
        </p:nvSpPr>
        <p:spPr>
          <a:xfrm>
            <a:off x="3253404" y="6367620"/>
            <a:ext cx="6032652" cy="323165"/>
          </a:xfrm>
          <a:prstGeom prst="rect">
            <a:avLst/>
          </a:prstGeom>
        </p:spPr>
        <p:txBody>
          <a:bodyPr wrap="square">
            <a:spAutoFit/>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500" kern="1200" dirty="0">
                <a:solidFill>
                  <a:prstClr val="black"/>
                </a:solidFill>
                <a:latin typeface="Roboto Light" panose="02000000000000000000" pitchFamily="2" charset="0"/>
                <a:ea typeface="Roboto Light" panose="02000000000000000000" pitchFamily="2" charset="0"/>
              </a:rPr>
              <a:t>Fluide multi-</a:t>
            </a:r>
            <a:r>
              <a:rPr lang="fr-FR" sz="1500" kern="1200" dirty="0" err="1">
                <a:solidFill>
                  <a:prstClr val="black"/>
                </a:solidFill>
                <a:latin typeface="Roboto Light" panose="02000000000000000000" pitchFamily="2" charset="0"/>
                <a:ea typeface="Roboto Light" panose="02000000000000000000" pitchFamily="2" charset="0"/>
              </a:rPr>
              <a:t>perfecteur</a:t>
            </a:r>
            <a:r>
              <a:rPr lang="fr-FR" sz="1500" kern="1200" dirty="0">
                <a:solidFill>
                  <a:prstClr val="black"/>
                </a:solidFill>
                <a:latin typeface="Roboto Light" panose="02000000000000000000" pitchFamily="2" charset="0"/>
                <a:ea typeface="Roboto Light" panose="02000000000000000000" pitchFamily="2" charset="0"/>
              </a:rPr>
              <a:t> à effet </a:t>
            </a:r>
            <a:r>
              <a:rPr lang="fr-FR" sz="1500" kern="1200" dirty="0" err="1">
                <a:solidFill>
                  <a:prstClr val="black"/>
                </a:solidFill>
                <a:latin typeface="Roboto Light" panose="02000000000000000000" pitchFamily="2" charset="0"/>
                <a:ea typeface="Roboto Light" panose="02000000000000000000" pitchFamily="2" charset="0"/>
              </a:rPr>
              <a:t>blur</a:t>
            </a:r>
            <a:r>
              <a:rPr lang="fr-FR" sz="1500" kern="1200" dirty="0">
                <a:solidFill>
                  <a:prstClr val="black"/>
                </a:solidFill>
                <a:latin typeface="Roboto Light" panose="02000000000000000000" pitchFamily="2" charset="0"/>
                <a:ea typeface="Roboto Light" panose="02000000000000000000" pitchFamily="2" charset="0"/>
              </a:rPr>
              <a:t> : une peau parfaite naturellement.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05E5FF17-9F84-21FA-A5F2-9186D35765B3}"/>
              </a:ext>
            </a:extLst>
          </p:cNvPr>
          <p:cNvSpPr/>
          <p:nvPr/>
        </p:nvSpPr>
        <p:spPr>
          <a:xfrm>
            <a:off x="6482493" y="4569480"/>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FLEUR DE SOPHORA JAPONICA</a:t>
            </a:r>
          </a:p>
          <a:p>
            <a:pPr marL="88900" algn="just">
              <a:defRPr/>
            </a:pPr>
            <a:r>
              <a:rPr lang="fr-FR" sz="1600" dirty="0">
                <a:solidFill>
                  <a:srgbClr val="565655"/>
                </a:solidFill>
                <a:latin typeface="Roboto Light" panose="02000000000000000000" pitchFamily="2" charset="0"/>
                <a:ea typeface="Roboto Light" panose="02000000000000000000" pitchFamily="2" charset="0"/>
              </a:rPr>
              <a:t>Anti-oxydant</a:t>
            </a:r>
          </a:p>
        </p:txBody>
      </p:sp>
      <p:pic>
        <p:nvPicPr>
          <p:cNvPr id="15" name="Image 14" descr="Une image contenant dessin humoristique, art, illustration, conception&#10;&#10;Description générée automatiquement">
            <a:extLst>
              <a:ext uri="{FF2B5EF4-FFF2-40B4-BE49-F238E27FC236}">
                <a16:creationId xmlns:a16="http://schemas.microsoft.com/office/drawing/2014/main" id="{8742922A-ABEA-A6E5-22DD-4736977DC7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6387" y="1882714"/>
            <a:ext cx="662255" cy="596626"/>
          </a:xfrm>
          <a:prstGeom prst="rect">
            <a:avLst/>
          </a:prstGeom>
        </p:spPr>
      </p:pic>
      <p:pic>
        <p:nvPicPr>
          <p:cNvPr id="16" name="Image 15" descr="Une image contenant nourriture, poudre, Farine tout usage, Farine de riz&#10;&#10;Description générée automatiquement">
            <a:extLst>
              <a:ext uri="{FF2B5EF4-FFF2-40B4-BE49-F238E27FC236}">
                <a16:creationId xmlns:a16="http://schemas.microsoft.com/office/drawing/2014/main" id="{21AF6C6C-24F0-F966-F3C1-A073DD055F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8821" y="1882713"/>
            <a:ext cx="487434" cy="351515"/>
          </a:xfrm>
          <a:prstGeom prst="rect">
            <a:avLst/>
          </a:prstGeom>
        </p:spPr>
      </p:pic>
      <p:pic>
        <p:nvPicPr>
          <p:cNvPr id="17" name="Image 16" descr="Une image contenant cercle, symbole, Graphique, logo&#10;&#10;Description générée automatiquement">
            <a:extLst>
              <a:ext uri="{FF2B5EF4-FFF2-40B4-BE49-F238E27FC236}">
                <a16:creationId xmlns:a16="http://schemas.microsoft.com/office/drawing/2014/main" id="{32A593DB-5B52-D8C8-E75D-68DA7A605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8459" y="1942414"/>
            <a:ext cx="376824" cy="516197"/>
          </a:xfrm>
          <a:prstGeom prst="rect">
            <a:avLst/>
          </a:prstGeom>
        </p:spPr>
      </p:pic>
      <p:pic>
        <p:nvPicPr>
          <p:cNvPr id="18" name="Image 17" descr="Une image contenant plante, fleur, orchidée, violette&#10;&#10;Description générée automatiquement">
            <a:extLst>
              <a:ext uri="{FF2B5EF4-FFF2-40B4-BE49-F238E27FC236}">
                <a16:creationId xmlns:a16="http://schemas.microsoft.com/office/drawing/2014/main" id="{F2F9E515-69EA-3A52-8A12-4777254507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0542" y="2800753"/>
            <a:ext cx="609188" cy="625879"/>
          </a:xfrm>
          <a:prstGeom prst="rect">
            <a:avLst/>
          </a:prstGeom>
        </p:spPr>
      </p:pic>
      <p:pic>
        <p:nvPicPr>
          <p:cNvPr id="19" name="Image 18" descr="Une image contenant plante, fleur, orchidée, pétale&#10;&#10;Description générée automatiquement">
            <a:extLst>
              <a:ext uri="{FF2B5EF4-FFF2-40B4-BE49-F238E27FC236}">
                <a16:creationId xmlns:a16="http://schemas.microsoft.com/office/drawing/2014/main" id="{52FD864A-B5D9-BBDF-BE12-9A820E2F7D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3477" y="4569480"/>
            <a:ext cx="409335" cy="730956"/>
          </a:xfrm>
          <a:prstGeom prst="rect">
            <a:avLst/>
          </a:prstGeom>
        </p:spPr>
      </p:pic>
      <p:pic>
        <p:nvPicPr>
          <p:cNvPr id="23" name="Image 22">
            <a:extLst>
              <a:ext uri="{FF2B5EF4-FFF2-40B4-BE49-F238E27FC236}">
                <a16:creationId xmlns:a16="http://schemas.microsoft.com/office/drawing/2014/main" id="{2520883D-CF94-9560-4E99-2BDD41C2490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91" t="11472" b="12400"/>
          <a:stretch/>
        </p:blipFill>
        <p:spPr>
          <a:xfrm>
            <a:off x="5476902" y="3769587"/>
            <a:ext cx="976467" cy="541561"/>
          </a:xfrm>
          <a:prstGeom prst="ellipse">
            <a:avLst/>
          </a:prstGeom>
          <a:ln>
            <a:noFill/>
          </a:ln>
          <a:effectLst>
            <a:softEdge rad="112500"/>
          </a:effectLst>
        </p:spPr>
      </p:pic>
    </p:spTree>
    <p:extLst>
      <p:ext uri="{BB962C8B-B14F-4D97-AF65-F5344CB8AC3E}">
        <p14:creationId xmlns:p14="http://schemas.microsoft.com/office/powerpoint/2010/main" val="2367620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AE2647A1-672A-F4A0-026F-D7D6E8D59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8477">
            <a:off x="5355431" y="1901101"/>
            <a:ext cx="1080625" cy="784830"/>
          </a:xfrm>
          <a:prstGeom prst="rect">
            <a:avLst/>
          </a:prstGeom>
        </p:spPr>
      </p:pic>
      <p:pic>
        <p:nvPicPr>
          <p:cNvPr id="29" name="Image 28">
            <a:extLst>
              <a:ext uri="{FF2B5EF4-FFF2-40B4-BE49-F238E27FC236}">
                <a16:creationId xmlns:a16="http://schemas.microsoft.com/office/drawing/2014/main" id="{B7196993-F734-13DA-D2EA-BEE4D31787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11392" y="3742662"/>
            <a:ext cx="744630" cy="654712"/>
          </a:xfrm>
          <a:prstGeom prst="ellipse">
            <a:avLst/>
          </a:prstGeom>
          <a:ln>
            <a:noFill/>
          </a:ln>
          <a:effectLst>
            <a:softEdge rad="12700"/>
          </a:effectLst>
        </p:spPr>
      </p:pic>
      <p:sp>
        <p:nvSpPr>
          <p:cNvPr id="3" name="ZoneTexte 2">
            <a:extLst>
              <a:ext uri="{FF2B5EF4-FFF2-40B4-BE49-F238E27FC236}">
                <a16:creationId xmlns:a16="http://schemas.microsoft.com/office/drawing/2014/main" id="{14E7E2DD-7D0A-DE2F-0E6A-240ED08D8D73}"/>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Mais aussi : DÉFENSE +</a:t>
            </a:r>
          </a:p>
        </p:txBody>
      </p:sp>
      <p:grpSp>
        <p:nvGrpSpPr>
          <p:cNvPr id="6" name="Groupe 5">
            <a:extLst>
              <a:ext uri="{FF2B5EF4-FFF2-40B4-BE49-F238E27FC236}">
                <a16:creationId xmlns:a16="http://schemas.microsoft.com/office/drawing/2014/main" id="{3674EE30-A8B2-0DE2-7180-21BAB6F9B929}"/>
              </a:ext>
            </a:extLst>
          </p:cNvPr>
          <p:cNvGrpSpPr>
            <a:grpSpLocks noChangeAspect="1"/>
          </p:cNvGrpSpPr>
          <p:nvPr/>
        </p:nvGrpSpPr>
        <p:grpSpPr>
          <a:xfrm>
            <a:off x="-152400" y="3388155"/>
            <a:ext cx="4114800" cy="3927045"/>
            <a:chOff x="-381000" y="1981200"/>
            <a:chExt cx="5679168" cy="5420032"/>
          </a:xfrm>
        </p:grpSpPr>
        <p:pic>
          <p:nvPicPr>
            <p:cNvPr id="4" name="Image 3">
              <a:extLst>
                <a:ext uri="{FF2B5EF4-FFF2-40B4-BE49-F238E27FC236}">
                  <a16:creationId xmlns:a16="http://schemas.microsoft.com/office/drawing/2014/main" id="{4C476BDD-72E0-EEA6-FF69-E15CBE1490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276600"/>
              <a:ext cx="5679168" cy="4124632"/>
            </a:xfrm>
            <a:prstGeom prst="rect">
              <a:avLst/>
            </a:prstGeom>
          </p:spPr>
        </p:pic>
        <p:pic>
          <p:nvPicPr>
            <p:cNvPr id="5" name="Image 4">
              <a:extLst>
                <a:ext uri="{FF2B5EF4-FFF2-40B4-BE49-F238E27FC236}">
                  <a16:creationId xmlns:a16="http://schemas.microsoft.com/office/drawing/2014/main" id="{5CEA1328-3958-2E41-D9FF-90F6E8FF23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04" t="30407" r="35367" b="5303"/>
            <a:stretch/>
          </p:blipFill>
          <p:spPr>
            <a:xfrm>
              <a:off x="228600" y="1981200"/>
              <a:ext cx="1524000" cy="4423522"/>
            </a:xfrm>
            <a:prstGeom prst="rect">
              <a:avLst/>
            </a:prstGeom>
          </p:spPr>
        </p:pic>
      </p:grpSp>
      <p:sp>
        <p:nvSpPr>
          <p:cNvPr id="7" name="Rectangle 6">
            <a:extLst>
              <a:ext uri="{FF2B5EF4-FFF2-40B4-BE49-F238E27FC236}">
                <a16:creationId xmlns:a16="http://schemas.microsoft.com/office/drawing/2014/main" id="{F431E687-F694-A883-D61D-3F6D4D663DB8}"/>
              </a:ext>
            </a:extLst>
          </p:cNvPr>
          <p:cNvSpPr/>
          <p:nvPr/>
        </p:nvSpPr>
        <p:spPr>
          <a:xfrm>
            <a:off x="6482493" y="1901101"/>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POLYPHÉNOLS D’ÉCORCE DE PIN, HUILE DE GRENADE BIO, H.E DE CISTE</a:t>
            </a:r>
          </a:p>
          <a:p>
            <a:pPr marL="88900" algn="just"/>
            <a:r>
              <a:rPr lang="fr-FR" sz="1600" dirty="0">
                <a:solidFill>
                  <a:srgbClr val="565655"/>
                </a:solidFill>
                <a:latin typeface="Roboto Light" panose="02000000000000000000" pitchFamily="2" charset="0"/>
                <a:ea typeface="Roboto Light" panose="02000000000000000000" pitchFamily="2" charset="0"/>
              </a:rPr>
              <a:t>Anti-oxydant, prévention anti-âge</a:t>
            </a:r>
          </a:p>
        </p:txBody>
      </p:sp>
      <p:sp>
        <p:nvSpPr>
          <p:cNvPr id="8" name="Rectangle 7">
            <a:extLst>
              <a:ext uri="{FF2B5EF4-FFF2-40B4-BE49-F238E27FC236}">
                <a16:creationId xmlns:a16="http://schemas.microsoft.com/office/drawing/2014/main" id="{AAFBFB36-D7F7-A0B7-1851-6199B00C0BF7}"/>
              </a:ext>
            </a:extLst>
          </p:cNvPr>
          <p:cNvSpPr/>
          <p:nvPr/>
        </p:nvSpPr>
        <p:spPr>
          <a:xfrm>
            <a:off x="6482493" y="3674890"/>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H.E DE PETITGRAIN, ORANGE DOUCE, QUINTESSENCE YON-KA</a:t>
            </a:r>
          </a:p>
          <a:p>
            <a:pPr marL="88900" algn="just">
              <a:defRPr/>
            </a:pPr>
            <a:r>
              <a:rPr lang="fr-FR" sz="1600" dirty="0">
                <a:solidFill>
                  <a:srgbClr val="565655"/>
                </a:solidFill>
                <a:latin typeface="Roboto Light" panose="02000000000000000000" pitchFamily="2" charset="0"/>
                <a:ea typeface="Roboto Light" panose="02000000000000000000" pitchFamily="2" charset="0"/>
              </a:rPr>
              <a:t>Calmant, apaisant</a:t>
            </a:r>
          </a:p>
        </p:txBody>
      </p:sp>
      <p:sp>
        <p:nvSpPr>
          <p:cNvPr id="9" name="Rectangle 8">
            <a:extLst>
              <a:ext uri="{FF2B5EF4-FFF2-40B4-BE49-F238E27FC236}">
                <a16:creationId xmlns:a16="http://schemas.microsoft.com/office/drawing/2014/main" id="{909A2A16-9F61-92FA-0C74-62276EB65F1F}"/>
              </a:ext>
            </a:extLst>
          </p:cNvPr>
          <p:cNvSpPr/>
          <p:nvPr/>
        </p:nvSpPr>
        <p:spPr>
          <a:xfrm>
            <a:off x="6482493" y="280075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HUILE DE CAMÉLIA, HUILE D’INCA INCHI BIO</a:t>
            </a:r>
          </a:p>
          <a:p>
            <a:pPr marL="88900" algn="just"/>
            <a:r>
              <a:rPr lang="fr-FR" sz="1600" dirty="0">
                <a:solidFill>
                  <a:srgbClr val="565655"/>
                </a:solidFill>
                <a:latin typeface="Roboto Light" panose="02000000000000000000" pitchFamily="2" charset="0"/>
                <a:ea typeface="Roboto Light" panose="02000000000000000000" pitchFamily="2" charset="0"/>
              </a:rPr>
              <a:t>Nourrissant, protecteur</a:t>
            </a:r>
          </a:p>
        </p:txBody>
      </p:sp>
      <p:sp>
        <p:nvSpPr>
          <p:cNvPr id="11" name="Rectangle 10">
            <a:extLst>
              <a:ext uri="{FF2B5EF4-FFF2-40B4-BE49-F238E27FC236}">
                <a16:creationId xmlns:a16="http://schemas.microsoft.com/office/drawing/2014/main" id="{1DA061E7-942F-2BEC-B0F4-B85A294C70B7}"/>
              </a:ext>
            </a:extLst>
          </p:cNvPr>
          <p:cNvSpPr/>
          <p:nvPr/>
        </p:nvSpPr>
        <p:spPr>
          <a:xfrm>
            <a:off x="-629611" y="1901101"/>
            <a:ext cx="6032652" cy="784830"/>
          </a:xfrm>
          <a:prstGeom prst="rect">
            <a:avLst/>
          </a:prstGeom>
        </p:spPr>
        <p:txBody>
          <a:bodyPr wrap="square">
            <a:spAutoFit/>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500" kern="1200" dirty="0">
                <a:solidFill>
                  <a:prstClr val="black"/>
                </a:solidFill>
                <a:latin typeface="Roboto Light" panose="02000000000000000000" pitchFamily="2" charset="0"/>
                <a:ea typeface="Roboto Light" panose="02000000000000000000" pitchFamily="2" charset="0"/>
              </a:rPr>
              <a:t>Protège la peau des agressions extérieures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Ravive l’éclat de la peau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500" kern="1200" dirty="0">
                <a:solidFill>
                  <a:prstClr val="black"/>
                </a:solidFill>
                <a:latin typeface="Roboto Light" panose="02000000000000000000" pitchFamily="2" charset="0"/>
                <a:ea typeface="Roboto Light" panose="02000000000000000000" pitchFamily="2" charset="0"/>
              </a:rPr>
              <a:t>Prévient des 1ers signes de l’âge</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grpSp>
        <p:nvGrpSpPr>
          <p:cNvPr id="22" name="Groupe 21">
            <a:extLst>
              <a:ext uri="{FF2B5EF4-FFF2-40B4-BE49-F238E27FC236}">
                <a16:creationId xmlns:a16="http://schemas.microsoft.com/office/drawing/2014/main" id="{60783B91-16B4-D2F9-A263-5A66A401A2D8}"/>
              </a:ext>
            </a:extLst>
          </p:cNvPr>
          <p:cNvGrpSpPr/>
          <p:nvPr/>
        </p:nvGrpSpPr>
        <p:grpSpPr>
          <a:xfrm>
            <a:off x="4345892" y="4730265"/>
            <a:ext cx="7465108" cy="2169088"/>
            <a:chOff x="4345892" y="4730265"/>
            <a:chExt cx="7465108" cy="2169088"/>
          </a:xfrm>
        </p:grpSpPr>
        <p:sp>
          <p:nvSpPr>
            <p:cNvPr id="21" name="ZoneTexte 20">
              <a:extLst>
                <a:ext uri="{FF2B5EF4-FFF2-40B4-BE49-F238E27FC236}">
                  <a16:creationId xmlns:a16="http://schemas.microsoft.com/office/drawing/2014/main" id="{908CC57B-C7B2-0449-0DD6-CBF41AA05F5E}"/>
                </a:ext>
              </a:extLst>
            </p:cNvPr>
            <p:cNvSpPr txBox="1"/>
            <p:nvPr/>
          </p:nvSpPr>
          <p:spPr>
            <a:xfrm>
              <a:off x="4345892" y="4730265"/>
              <a:ext cx="7465108" cy="1975335"/>
            </a:xfrm>
            <a:prstGeom prst="rect">
              <a:avLst/>
            </a:prstGeom>
            <a:noFill/>
            <a:ln w="19050">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p:txBody>
        </p:sp>
        <p:pic>
          <p:nvPicPr>
            <p:cNvPr id="12" name="Image 11">
              <a:extLst>
                <a:ext uri="{FF2B5EF4-FFF2-40B4-BE49-F238E27FC236}">
                  <a16:creationId xmlns:a16="http://schemas.microsoft.com/office/drawing/2014/main" id="{FA83AC3D-3A47-9960-D266-BDC8626AFF8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01" b="89958" l="13296" r="84303">
                          <a14:foregroundMark x1="42659" y1="72277" x2="55679" y2="77228"/>
                          <a14:foregroundMark x1="58818" y1="76803" x2="70083" y2="70580"/>
                          <a14:foregroundMark x1="75900" y1="64356" x2="80240" y2="64781"/>
                          <a14:foregroundMark x1="80240" y1="65629" x2="84303" y2="66054"/>
                          <a14:foregroundMark x1="55679" y1="57709" x2="55679" y2="57709"/>
                          <a14:foregroundMark x1="13389" y1="34653" x2="27608" y2="37199"/>
                          <a14:foregroundMark x1="34811" y1="41726" x2="46260" y2="27723"/>
                          <a14:foregroundMark x1="46260" y1="27723" x2="49030" y2="26591"/>
                          <a14:foregroundMark x1="49584" y1="17256" x2="52724" y2="22207"/>
                          <a14:foregroundMark x1="45245" y1="39887" x2="45245" y2="39887"/>
                        </a14:backgroundRemoval>
                      </a14:imgEffect>
                    </a14:imgLayer>
                  </a14:imgProps>
                </a:ext>
                <a:ext uri="{28A0092B-C50C-407E-A947-70E740481C1C}">
                  <a14:useLocalDpi xmlns:a14="http://schemas.microsoft.com/office/drawing/2010/main"/>
                </a:ext>
              </a:extLst>
            </a:blip>
            <a:srcRect l="4878" r="10730"/>
            <a:stretch/>
          </p:blipFill>
          <p:spPr>
            <a:xfrm>
              <a:off x="5972490" y="5264184"/>
              <a:ext cx="2115443" cy="1635169"/>
            </a:xfrm>
            <a:prstGeom prst="rect">
              <a:avLst/>
            </a:prstGeom>
          </p:spPr>
        </p:pic>
        <p:sp>
          <p:nvSpPr>
            <p:cNvPr id="13" name="ZoneTexte 20">
              <a:extLst>
                <a:ext uri="{FF2B5EF4-FFF2-40B4-BE49-F238E27FC236}">
                  <a16:creationId xmlns:a16="http://schemas.microsoft.com/office/drawing/2014/main" id="{773DF8B9-CE38-4D36-85E8-BD2163DD577D}"/>
                </a:ext>
              </a:extLst>
            </p:cNvPr>
            <p:cNvSpPr txBox="1"/>
            <p:nvPr/>
          </p:nvSpPr>
          <p:spPr>
            <a:xfrm>
              <a:off x="9528054" y="5712919"/>
              <a:ext cx="2128054" cy="323165"/>
            </a:xfrm>
            <a:prstGeom prst="rect">
              <a:avLst/>
            </a:prstGeom>
          </p:spPr>
          <p:txBody>
            <a:bodyPr wrap="square">
              <a:spAutoFit/>
            </a:bodyPr>
            <a:lstStyle>
              <a:defPPr>
                <a:defRPr kern="0"/>
              </a:defPPr>
              <a:lvl1pPr marL="0" marR="0" lvl="0" indent="0" algn="ctr" defTabSz="914400" rtl="0" eaLnBrk="1" fontAlgn="auto" latinLnBrk="0" hangingPunct="1">
                <a:lnSpc>
                  <a:spcPct val="100000"/>
                </a:lnSpc>
                <a:spcBef>
                  <a:spcPts val="0"/>
                </a:spcBef>
                <a:spcAft>
                  <a:spcPts val="0"/>
                </a:spcAft>
                <a:buClrTx/>
                <a:buSzTx/>
                <a:buFontTx/>
                <a:buNone/>
                <a:tabLst/>
                <a:defRPr sz="1500" kern="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 1 mois de cure</a:t>
              </a:r>
            </a:p>
          </p:txBody>
        </p:sp>
        <p:sp>
          <p:nvSpPr>
            <p:cNvPr id="14" name="ZoneTexte 21">
              <a:extLst>
                <a:ext uri="{FF2B5EF4-FFF2-40B4-BE49-F238E27FC236}">
                  <a16:creationId xmlns:a16="http://schemas.microsoft.com/office/drawing/2014/main" id="{C87605AA-DA30-C8D9-3057-777BEEB862C3}"/>
                </a:ext>
              </a:extLst>
            </p:cNvPr>
            <p:cNvSpPr txBox="1"/>
            <p:nvPr/>
          </p:nvSpPr>
          <p:spPr>
            <a:xfrm>
              <a:off x="8028877" y="5712920"/>
              <a:ext cx="612654" cy="323165"/>
            </a:xfrm>
            <a:prstGeom prst="rect">
              <a:avLst/>
            </a:prstGeom>
          </p:spPr>
          <p:txBody>
            <a:bodyPr wrap="square">
              <a:spAutoFit/>
            </a:bodyPr>
            <a:lstStyle>
              <a:defPPr>
                <a:defRPr kern="0"/>
              </a:defPPr>
              <a:lvl1pPr marL="0" marR="0" lvl="0" indent="0" algn="ctr" defTabSz="914400" rtl="0" eaLnBrk="1" fontAlgn="auto" latinLnBrk="0" hangingPunct="1">
                <a:lnSpc>
                  <a:spcPct val="100000"/>
                </a:lnSpc>
                <a:spcBef>
                  <a:spcPts val="0"/>
                </a:spcBef>
                <a:spcAft>
                  <a:spcPts val="0"/>
                </a:spcAft>
                <a:buClrTx/>
                <a:buSzTx/>
                <a:buFontTx/>
                <a:buNone/>
                <a:tabLst/>
                <a:defRPr sz="1500" kern="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 </a:t>
              </a:r>
            </a:p>
          </p:txBody>
        </p:sp>
        <p:pic>
          <p:nvPicPr>
            <p:cNvPr id="19" name="Image 18">
              <a:extLst>
                <a:ext uri="{FF2B5EF4-FFF2-40B4-BE49-F238E27FC236}">
                  <a16:creationId xmlns:a16="http://schemas.microsoft.com/office/drawing/2014/main" id="{56CA899F-EB2F-9047-709E-613E1D04F12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878" b="99061" l="9412" r="89412">
                          <a14:foregroundMark x1="55294" y1="87793" x2="54118" y2="94366"/>
                          <a14:foregroundMark x1="32941" y1="7042" x2="69412" y2="9390"/>
                          <a14:foregroundMark x1="77647" y1="2347" x2="51765" y2="2817"/>
                          <a14:foregroundMark x1="45882" y1="99061" x2="45882" y2="99061"/>
                        </a14:backgroundRemoval>
                      </a14:imgEffect>
                    </a14:imgLayer>
                  </a14:imgProps>
                </a:ext>
              </a:extLst>
            </a:blip>
            <a:stretch>
              <a:fillRect/>
            </a:stretch>
          </p:blipFill>
          <p:spPr>
            <a:xfrm>
              <a:off x="8915400" y="4755040"/>
              <a:ext cx="612654" cy="1915760"/>
            </a:xfrm>
            <a:prstGeom prst="rect">
              <a:avLst/>
            </a:prstGeom>
          </p:spPr>
        </p:pic>
        <p:sp>
          <p:nvSpPr>
            <p:cNvPr id="16" name="ZoneTexte 25">
              <a:extLst>
                <a:ext uri="{FF2B5EF4-FFF2-40B4-BE49-F238E27FC236}">
                  <a16:creationId xmlns:a16="http://schemas.microsoft.com/office/drawing/2014/main" id="{773DF8B9-CE38-4D36-85E8-BD2163DD577D}"/>
                </a:ext>
              </a:extLst>
            </p:cNvPr>
            <p:cNvSpPr txBox="1"/>
            <p:nvPr/>
          </p:nvSpPr>
          <p:spPr>
            <a:xfrm>
              <a:off x="4426183" y="5759085"/>
              <a:ext cx="1858497" cy="553998"/>
            </a:xfrm>
            <a:prstGeom prst="rect">
              <a:avLst/>
            </a:prstGeom>
          </p:spPr>
          <p:txBody>
            <a:bodyPr wrap="square">
              <a:spAutoFit/>
            </a:bodyPr>
            <a:lstStyle>
              <a:defPPr>
                <a:defRPr kern="0"/>
              </a:defPPr>
              <a:lvl1pPr marL="0" marR="0" lvl="0" indent="0" algn="ctr" defTabSz="914400" rtl="0" eaLnBrk="1" fontAlgn="auto" latinLnBrk="0" hangingPunct="1">
                <a:lnSpc>
                  <a:spcPct val="100000"/>
                </a:lnSpc>
                <a:spcBef>
                  <a:spcPts val="0"/>
                </a:spcBef>
                <a:spcAft>
                  <a:spcPts val="0"/>
                </a:spcAft>
                <a:buClrTx/>
                <a:buSzTx/>
                <a:buFontTx/>
                <a:buNone/>
                <a:tabLst/>
                <a:defRPr sz="1500" kern="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BOOSTER</a:t>
              </a:r>
            </a:p>
            <a:p>
              <a:r>
                <a:rPr lang="fr-FR" dirty="0"/>
                <a:t>1 à 2 pompes  </a:t>
              </a:r>
            </a:p>
          </p:txBody>
        </p:sp>
        <p:pic>
          <p:nvPicPr>
            <p:cNvPr id="17" name="Image 16">
              <a:extLst>
                <a:ext uri="{FF2B5EF4-FFF2-40B4-BE49-F238E27FC236}">
                  <a16:creationId xmlns:a16="http://schemas.microsoft.com/office/drawing/2014/main" id="{E0034CF2-5F1A-C4AA-B282-4D853AF3F219}"/>
                </a:ext>
              </a:extLst>
            </p:cNvPr>
            <p:cNvPicPr/>
            <p:nvPr/>
          </p:nvPicPr>
          <p:blipFill>
            <a:blip r:embed="rId11">
              <a:extLst>
                <a:ext uri="{BEBA8EAE-BF5A-486C-A8C5-ECC9F3942E4B}">
                  <a14:imgProps xmlns:a14="http://schemas.microsoft.com/office/drawing/2010/main">
                    <a14:imgLayer r:embed="rId12">
                      <a14:imgEffect>
                        <a14:backgroundRemoval t="3150" b="96063" l="2817" r="91549">
                          <a14:foregroundMark x1="48592" y1="14173" x2="48592" y2="14173"/>
                          <a14:foregroundMark x1="73239" y1="25197" x2="73239" y2="25197"/>
                          <a14:foregroundMark x1="80986" y1="48819" x2="80986" y2="48819"/>
                          <a14:foregroundMark x1="73239" y1="74016" x2="73239" y2="74016"/>
                          <a14:foregroundMark x1="50000" y1="85827" x2="50000" y2="85827"/>
                          <a14:foregroundMark x1="25352" y1="73228" x2="25352" y2="73228"/>
                          <a14:foregroundMark x1="18310" y1="48819" x2="18310" y2="48819"/>
                          <a14:foregroundMark x1="25352" y1="25197" x2="25352" y2="25197"/>
                        </a14:backgroundRemoval>
                      </a14:imgEffect>
                    </a14:imgLayer>
                  </a14:imgProps>
                </a:ext>
              </a:extLst>
            </a:blip>
            <a:stretch>
              <a:fillRect/>
            </a:stretch>
          </p:blipFill>
          <p:spPr>
            <a:xfrm>
              <a:off x="5091567" y="5383909"/>
              <a:ext cx="354856" cy="375176"/>
            </a:xfrm>
            <a:prstGeom prst="rect">
              <a:avLst/>
            </a:prstGeom>
          </p:spPr>
        </p:pic>
        <p:pic>
          <p:nvPicPr>
            <p:cNvPr id="18" name="Image 17">
              <a:extLst>
                <a:ext uri="{FF2B5EF4-FFF2-40B4-BE49-F238E27FC236}">
                  <a16:creationId xmlns:a16="http://schemas.microsoft.com/office/drawing/2014/main" id="{B70F74B3-7C93-FFE8-B110-D922B510195A}"/>
                </a:ext>
              </a:extLst>
            </p:cNvPr>
            <p:cNvPicPr/>
            <p:nvPr/>
          </p:nvPicPr>
          <p:blipFill>
            <a:blip r:embed="rId13">
              <a:extLst>
                <a:ext uri="{BEBA8EAE-BF5A-486C-A8C5-ECC9F3942E4B}">
                  <a14:imgProps xmlns:a14="http://schemas.microsoft.com/office/drawing/2010/main">
                    <a14:imgLayer r:embed="rId14">
                      <a14:imgEffect>
                        <a14:backgroundRemoval t="4094" b="93567" l="10000" r="95000"/>
                      </a14:imgEffect>
                    </a14:imgLayer>
                  </a14:imgProps>
                </a:ext>
              </a:extLst>
            </a:blip>
            <a:stretch>
              <a:fillRect/>
            </a:stretch>
          </p:blipFill>
          <p:spPr>
            <a:xfrm>
              <a:off x="5403041" y="5428057"/>
              <a:ext cx="255291" cy="286880"/>
            </a:xfrm>
            <a:prstGeom prst="rect">
              <a:avLst/>
            </a:prstGeom>
          </p:spPr>
        </p:pic>
      </p:grpSp>
      <p:pic>
        <p:nvPicPr>
          <p:cNvPr id="24" name="Image 23">
            <a:extLst>
              <a:ext uri="{FF2B5EF4-FFF2-40B4-BE49-F238E27FC236}">
                <a16:creationId xmlns:a16="http://schemas.microsoft.com/office/drawing/2014/main" id="{5927247B-C432-674A-CD5F-E84A9B8BFF2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091567" y="2969241"/>
            <a:ext cx="1390115" cy="414482"/>
          </a:xfrm>
          <a:prstGeom prst="ellipse">
            <a:avLst/>
          </a:prstGeom>
        </p:spPr>
      </p:pic>
      <p:pic>
        <p:nvPicPr>
          <p:cNvPr id="26" name="Picture 2" descr="ingrédient-quintessence-yon-ka">
            <a:extLst>
              <a:ext uri="{FF2B5EF4-FFF2-40B4-BE49-F238E27FC236}">
                <a16:creationId xmlns:a16="http://schemas.microsoft.com/office/drawing/2014/main" id="{F16696FF-4AD1-BF6D-41C8-2839857A926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29807" y="3641775"/>
            <a:ext cx="685740" cy="726933"/>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78113938-96D4-6E68-DE64-DC1A1264782C}"/>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5000" b="60000" l="42152" r="58734">
                        <a14:foregroundMark x1="42785" y1="50161" x2="42785" y2="50161"/>
                        <a14:foregroundMark x1="43038" y1="47258" x2="43038" y2="47258"/>
                        <a14:foregroundMark x1="42152" y1="47258" x2="42152" y2="47258"/>
                        <a14:foregroundMark x1="51899" y1="60161" x2="51899" y2="60161"/>
                        <a14:foregroundMark x1="58101" y1="52742" x2="58101" y2="52742"/>
                        <a14:foregroundMark x1="58734" y1="50000" x2="58734" y2="50000"/>
                        <a14:foregroundMark x1="57468" y1="43871" x2="57468" y2="43871"/>
                        <a14:foregroundMark x1="57848" y1="46129" x2="55696" y2="42581"/>
                      </a14:backgroundRemoval>
                    </a14:imgEffect>
                    <a14:imgEffect>
                      <a14:brightnessContrast contrast="-20000"/>
                    </a14:imgEffect>
                  </a14:imgLayer>
                </a14:imgProps>
              </a:ext>
            </a:extLst>
          </a:blip>
          <a:srcRect l="40588" t="31991" r="39572" b="36929"/>
          <a:stretch/>
        </p:blipFill>
        <p:spPr>
          <a:xfrm>
            <a:off x="5998735" y="1982999"/>
            <a:ext cx="482947" cy="593725"/>
          </a:xfrm>
          <a:prstGeom prst="rect">
            <a:avLst/>
          </a:prstGeom>
          <a:ln>
            <a:noFill/>
          </a:ln>
          <a:effectLst/>
        </p:spPr>
      </p:pic>
    </p:spTree>
    <p:extLst>
      <p:ext uri="{BB962C8B-B14F-4D97-AF65-F5344CB8AC3E}">
        <p14:creationId xmlns:p14="http://schemas.microsoft.com/office/powerpoint/2010/main" val="3852439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44C727-DC22-AE2D-8636-5469A621D0D7}"/>
              </a:ext>
            </a:extLst>
          </p:cNvPr>
          <p:cNvSpPr txBox="1"/>
          <p:nvPr/>
        </p:nvSpPr>
        <p:spPr>
          <a:xfrm>
            <a:off x="2223867" y="323730"/>
            <a:ext cx="7744264" cy="584775"/>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Astuces  beauté bien être</a:t>
            </a:r>
          </a:p>
        </p:txBody>
      </p:sp>
      <p:grpSp>
        <p:nvGrpSpPr>
          <p:cNvPr id="44" name="Groupe 43">
            <a:extLst>
              <a:ext uri="{FF2B5EF4-FFF2-40B4-BE49-F238E27FC236}">
                <a16:creationId xmlns:a16="http://schemas.microsoft.com/office/drawing/2014/main" id="{7EAC2670-AD9C-C0D2-BBE5-341D504B2B6C}"/>
              </a:ext>
            </a:extLst>
          </p:cNvPr>
          <p:cNvGrpSpPr/>
          <p:nvPr/>
        </p:nvGrpSpPr>
        <p:grpSpPr>
          <a:xfrm>
            <a:off x="99567" y="1291707"/>
            <a:ext cx="2973816" cy="2362200"/>
            <a:chOff x="99567" y="1291707"/>
            <a:chExt cx="2973816" cy="2362200"/>
          </a:xfrm>
        </p:grpSpPr>
        <p:grpSp>
          <p:nvGrpSpPr>
            <p:cNvPr id="21" name="Groupe 20">
              <a:extLst>
                <a:ext uri="{FF2B5EF4-FFF2-40B4-BE49-F238E27FC236}">
                  <a16:creationId xmlns:a16="http://schemas.microsoft.com/office/drawing/2014/main" id="{CAAC59D3-61F9-D72C-0AFB-8F140857E9B6}"/>
                </a:ext>
              </a:extLst>
            </p:cNvPr>
            <p:cNvGrpSpPr/>
            <p:nvPr/>
          </p:nvGrpSpPr>
          <p:grpSpPr>
            <a:xfrm>
              <a:off x="99567" y="1291707"/>
              <a:ext cx="2973816" cy="2362200"/>
              <a:chOff x="-2016" y="1219200"/>
              <a:chExt cx="2973816" cy="2362200"/>
            </a:xfrm>
          </p:grpSpPr>
          <p:grpSp>
            <p:nvGrpSpPr>
              <p:cNvPr id="17" name="Groupe 16">
                <a:extLst>
                  <a:ext uri="{FF2B5EF4-FFF2-40B4-BE49-F238E27FC236}">
                    <a16:creationId xmlns:a16="http://schemas.microsoft.com/office/drawing/2014/main" id="{143A1177-7D42-313A-9DA9-8D34E7D90287}"/>
                  </a:ext>
                </a:extLst>
              </p:cNvPr>
              <p:cNvGrpSpPr/>
              <p:nvPr/>
            </p:nvGrpSpPr>
            <p:grpSpPr>
              <a:xfrm>
                <a:off x="457200" y="1477906"/>
                <a:ext cx="2345104" cy="1640144"/>
                <a:chOff x="118759" y="1396739"/>
                <a:chExt cx="2345104" cy="1640144"/>
              </a:xfrm>
            </p:grpSpPr>
            <p:pic>
              <p:nvPicPr>
                <p:cNvPr id="8" name="Image 7" descr="Une image contenant dessin, art, croquis, noir et blanc&#10;&#10;Description générée automatiquement">
                  <a:extLst>
                    <a:ext uri="{FF2B5EF4-FFF2-40B4-BE49-F238E27FC236}">
                      <a16:creationId xmlns:a16="http://schemas.microsoft.com/office/drawing/2014/main" id="{5CEA96EC-DB83-9854-8D20-EAA750389A8D}"/>
                    </a:ext>
                  </a:extLst>
                </p:cNvPr>
                <p:cNvPicPr>
                  <a:picLocks noChangeAspect="1"/>
                </p:cNvPicPr>
                <p:nvPr/>
              </p:nvPicPr>
              <p:blipFill rotWithShape="1">
                <a:blip r:embed="rId3">
                  <a:extLst>
                    <a:ext uri="{28A0092B-C50C-407E-A947-70E740481C1C}">
                      <a14:useLocalDpi xmlns:a14="http://schemas.microsoft.com/office/drawing/2010/main" val="0"/>
                    </a:ext>
                  </a:extLst>
                </a:blip>
                <a:srcRect r="70451" b="51691"/>
                <a:stretch/>
              </p:blipFill>
              <p:spPr>
                <a:xfrm>
                  <a:off x="118759" y="1823578"/>
                  <a:ext cx="1310369" cy="1213305"/>
                </a:xfrm>
                <a:prstGeom prst="rect">
                  <a:avLst/>
                </a:prstGeom>
              </p:spPr>
            </p:pic>
            <p:pic>
              <p:nvPicPr>
                <p:cNvPr id="9" name="Image 8" descr="Une image contenant dessin, art, croquis, noir et blanc&#10;&#10;Description générée automatiquement">
                  <a:extLst>
                    <a:ext uri="{FF2B5EF4-FFF2-40B4-BE49-F238E27FC236}">
                      <a16:creationId xmlns:a16="http://schemas.microsoft.com/office/drawing/2014/main" id="{C747672B-2F0D-BB4D-C080-0D34C5262E8B}"/>
                    </a:ext>
                  </a:extLst>
                </p:cNvPr>
                <p:cNvPicPr>
                  <a:picLocks noChangeAspect="1"/>
                </p:cNvPicPr>
                <p:nvPr/>
              </p:nvPicPr>
              <p:blipFill rotWithShape="1">
                <a:blip r:embed="rId3">
                  <a:extLst>
                    <a:ext uri="{28A0092B-C50C-407E-A947-70E740481C1C}">
                      <a14:useLocalDpi xmlns:a14="http://schemas.microsoft.com/office/drawing/2010/main" val="0"/>
                    </a:ext>
                  </a:extLst>
                </a:blip>
                <a:srcRect l="28455" t="1933" r="41996" b="49758"/>
                <a:stretch/>
              </p:blipFill>
              <p:spPr>
                <a:xfrm>
                  <a:off x="1153494" y="1396739"/>
                  <a:ext cx="1310369" cy="1213305"/>
                </a:xfrm>
                <a:prstGeom prst="rect">
                  <a:avLst/>
                </a:prstGeom>
              </p:spPr>
            </p:pic>
          </p:grpSp>
          <p:sp>
            <p:nvSpPr>
              <p:cNvPr id="19" name="Cœur 18">
                <a:extLst>
                  <a:ext uri="{FF2B5EF4-FFF2-40B4-BE49-F238E27FC236}">
                    <a16:creationId xmlns:a16="http://schemas.microsoft.com/office/drawing/2014/main" id="{4F262DEB-DAAA-2A45-774E-7BE59DD90CA1}"/>
                  </a:ext>
                </a:extLst>
              </p:cNvPr>
              <p:cNvSpPr/>
              <p:nvPr/>
            </p:nvSpPr>
            <p:spPr>
              <a:xfrm>
                <a:off x="-2016" y="1219200"/>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6" name="ZoneTexte 35">
              <a:extLst>
                <a:ext uri="{FF2B5EF4-FFF2-40B4-BE49-F238E27FC236}">
                  <a16:creationId xmlns:a16="http://schemas.microsoft.com/office/drawing/2014/main" id="{9906FAD5-A383-7322-C75D-9AB2CC5A88C4}"/>
                </a:ext>
              </a:extLst>
            </p:cNvPr>
            <p:cNvSpPr txBox="1"/>
            <p:nvPr/>
          </p:nvSpPr>
          <p:spPr>
            <a:xfrm rot="20050924">
              <a:off x="1145435" y="2883925"/>
              <a:ext cx="1876227" cy="276999"/>
            </a:xfrm>
            <a:prstGeom prst="rect">
              <a:avLst/>
            </a:prstGeom>
            <a:noFill/>
          </p:spPr>
          <p:txBody>
            <a:bodyPr wrap="square" rtlCol="0">
              <a:spAutoFit/>
            </a:bodyPr>
            <a:lstStyle/>
            <a:p>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Masque miel citron</a:t>
              </a:r>
            </a:p>
          </p:txBody>
        </p:sp>
      </p:grpSp>
      <p:grpSp>
        <p:nvGrpSpPr>
          <p:cNvPr id="45" name="Groupe 44">
            <a:extLst>
              <a:ext uri="{FF2B5EF4-FFF2-40B4-BE49-F238E27FC236}">
                <a16:creationId xmlns:a16="http://schemas.microsoft.com/office/drawing/2014/main" id="{000FB927-45BE-CFEB-8D21-E6225C495D4D}"/>
              </a:ext>
            </a:extLst>
          </p:cNvPr>
          <p:cNvGrpSpPr/>
          <p:nvPr/>
        </p:nvGrpSpPr>
        <p:grpSpPr>
          <a:xfrm>
            <a:off x="3836648" y="1779390"/>
            <a:ext cx="2973816" cy="2362200"/>
            <a:chOff x="3836648" y="1779390"/>
            <a:chExt cx="2973816" cy="2362200"/>
          </a:xfrm>
        </p:grpSpPr>
        <p:grpSp>
          <p:nvGrpSpPr>
            <p:cNvPr id="24" name="Groupe 23">
              <a:extLst>
                <a:ext uri="{FF2B5EF4-FFF2-40B4-BE49-F238E27FC236}">
                  <a16:creationId xmlns:a16="http://schemas.microsoft.com/office/drawing/2014/main" id="{625F174D-13F5-D0F9-F52E-3986BA4AC405}"/>
                </a:ext>
              </a:extLst>
            </p:cNvPr>
            <p:cNvGrpSpPr/>
            <p:nvPr/>
          </p:nvGrpSpPr>
          <p:grpSpPr>
            <a:xfrm>
              <a:off x="3836648" y="1779390"/>
              <a:ext cx="2973816" cy="2362200"/>
              <a:chOff x="6294684" y="3490508"/>
              <a:chExt cx="2973816" cy="2362200"/>
            </a:xfrm>
          </p:grpSpPr>
          <p:grpSp>
            <p:nvGrpSpPr>
              <p:cNvPr id="16" name="Groupe 15">
                <a:extLst>
                  <a:ext uri="{FF2B5EF4-FFF2-40B4-BE49-F238E27FC236}">
                    <a16:creationId xmlns:a16="http://schemas.microsoft.com/office/drawing/2014/main" id="{B413B974-2D16-CCD3-0F57-56A967853145}"/>
                  </a:ext>
                </a:extLst>
              </p:cNvPr>
              <p:cNvGrpSpPr/>
              <p:nvPr/>
            </p:nvGrpSpPr>
            <p:grpSpPr>
              <a:xfrm>
                <a:off x="6922511" y="3704125"/>
                <a:ext cx="1718162" cy="2047723"/>
                <a:chOff x="1639931" y="4500796"/>
                <a:chExt cx="1718162" cy="2047723"/>
              </a:xfrm>
            </p:grpSpPr>
            <p:pic>
              <p:nvPicPr>
                <p:cNvPr id="12" name="Image 11" descr="Une image contenant dessin, art, croquis, noir et blanc&#10;&#10;Description générée automatiquement">
                  <a:extLst>
                    <a:ext uri="{FF2B5EF4-FFF2-40B4-BE49-F238E27FC236}">
                      <a16:creationId xmlns:a16="http://schemas.microsoft.com/office/drawing/2014/main" id="{63A473ED-6941-44FB-8883-B136B4A02098}"/>
                    </a:ext>
                  </a:extLst>
                </p:cNvPr>
                <p:cNvPicPr>
                  <a:picLocks noChangeAspect="1"/>
                </p:cNvPicPr>
                <p:nvPr/>
              </p:nvPicPr>
              <p:blipFill rotWithShape="1">
                <a:blip r:embed="rId3">
                  <a:extLst>
                    <a:ext uri="{28A0092B-C50C-407E-A947-70E740481C1C}">
                      <a14:useLocalDpi xmlns:a14="http://schemas.microsoft.com/office/drawing/2010/main" val="0"/>
                    </a:ext>
                  </a:extLst>
                </a:blip>
                <a:srcRect l="1095" t="51500" r="74991" b="191"/>
                <a:stretch/>
              </p:blipFill>
              <p:spPr>
                <a:xfrm>
                  <a:off x="1746545" y="4500796"/>
                  <a:ext cx="1151098" cy="1316958"/>
                </a:xfrm>
                <a:prstGeom prst="rect">
                  <a:avLst/>
                </a:prstGeom>
              </p:spPr>
            </p:pic>
            <p:pic>
              <p:nvPicPr>
                <p:cNvPr id="13" name="Image 12" descr="Une image contenant dessin, art, croquis, noir et blanc&#10;&#10;Description générée automatiquement">
                  <a:extLst>
                    <a:ext uri="{FF2B5EF4-FFF2-40B4-BE49-F238E27FC236}">
                      <a16:creationId xmlns:a16="http://schemas.microsoft.com/office/drawing/2014/main" id="{66D194D7-7362-882E-F153-0D957336A6E5}"/>
                    </a:ext>
                  </a:extLst>
                </p:cNvPr>
                <p:cNvPicPr>
                  <a:picLocks noChangeAspect="1"/>
                </p:cNvPicPr>
                <p:nvPr/>
              </p:nvPicPr>
              <p:blipFill rotWithShape="1">
                <a:blip r:embed="rId3">
                  <a:extLst>
                    <a:ext uri="{28A0092B-C50C-407E-A947-70E740481C1C}">
                      <a14:useLocalDpi xmlns:a14="http://schemas.microsoft.com/office/drawing/2010/main" val="0"/>
                    </a:ext>
                  </a:extLst>
                </a:blip>
                <a:srcRect l="25146" t="52174" r="61349" b="-483"/>
                <a:stretch/>
              </p:blipFill>
              <p:spPr>
                <a:xfrm rot="19820404">
                  <a:off x="2708052" y="5084712"/>
                  <a:ext cx="650041" cy="1316958"/>
                </a:xfrm>
                <a:prstGeom prst="rect">
                  <a:avLst/>
                </a:prstGeom>
              </p:spPr>
            </p:pic>
            <p:pic>
              <p:nvPicPr>
                <p:cNvPr id="14" name="Image 13" descr="Une image contenant dessin, art, croquis, noir et blanc&#10;&#10;Description générée automatiquement">
                  <a:extLst>
                    <a:ext uri="{FF2B5EF4-FFF2-40B4-BE49-F238E27FC236}">
                      <a16:creationId xmlns:a16="http://schemas.microsoft.com/office/drawing/2014/main" id="{73E15E02-8803-F223-ED7E-E22877FB4543}"/>
                    </a:ext>
                  </a:extLst>
                </p:cNvPr>
                <p:cNvPicPr>
                  <a:picLocks noChangeAspect="1"/>
                </p:cNvPicPr>
                <p:nvPr/>
              </p:nvPicPr>
              <p:blipFill rotWithShape="1">
                <a:blip r:embed="rId3">
                  <a:extLst>
                    <a:ext uri="{28A0092B-C50C-407E-A947-70E740481C1C}">
                      <a14:useLocalDpi xmlns:a14="http://schemas.microsoft.com/office/drawing/2010/main" val="0"/>
                    </a:ext>
                  </a:extLst>
                </a:blip>
                <a:srcRect l="38304" t="51335" r="37433" b="356"/>
                <a:stretch/>
              </p:blipFill>
              <p:spPr>
                <a:xfrm rot="19181153">
                  <a:off x="1639931" y="5231561"/>
                  <a:ext cx="1167874" cy="1316958"/>
                </a:xfrm>
                <a:prstGeom prst="rect">
                  <a:avLst/>
                </a:prstGeom>
              </p:spPr>
            </p:pic>
          </p:grpSp>
          <p:sp>
            <p:nvSpPr>
              <p:cNvPr id="23" name="Cœur 22">
                <a:extLst>
                  <a:ext uri="{FF2B5EF4-FFF2-40B4-BE49-F238E27FC236}">
                    <a16:creationId xmlns:a16="http://schemas.microsoft.com/office/drawing/2014/main" id="{CB6BFB1F-A86C-17ED-F7D6-25C913249096}"/>
                  </a:ext>
                </a:extLst>
              </p:cNvPr>
              <p:cNvSpPr/>
              <p:nvPr/>
            </p:nvSpPr>
            <p:spPr>
              <a:xfrm>
                <a:off x="6294684" y="3490508"/>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9" name="ZoneTexte 38">
              <a:extLst>
                <a:ext uri="{FF2B5EF4-FFF2-40B4-BE49-F238E27FC236}">
                  <a16:creationId xmlns:a16="http://schemas.microsoft.com/office/drawing/2014/main" id="{5537F831-0E30-49A1-09F5-A5E0B1D6A040}"/>
                </a:ext>
              </a:extLst>
            </p:cNvPr>
            <p:cNvSpPr txBox="1"/>
            <p:nvPr/>
          </p:nvSpPr>
          <p:spPr>
            <a:xfrm rot="1327098">
              <a:off x="5487840" y="2078597"/>
              <a:ext cx="1315173" cy="821182"/>
            </a:xfrm>
            <a:prstGeom prst="rect">
              <a:avLst/>
            </a:prstGeom>
            <a:noFill/>
          </p:spPr>
          <p:txBody>
            <a:bodyPr wrap="square" tIns="36000" rtlCol="0">
              <a:spAutoFit/>
              <a:scene3d>
                <a:camera prst="orthographicFront">
                  <a:rot lat="0" lon="0" rev="0"/>
                </a:camera>
                <a:lightRig rig="threePt" dir="t"/>
              </a:scene3d>
            </a:bodyPr>
            <a:lstStyle/>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Bain de vapeur </a:t>
              </a:r>
            </a:p>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thym, </a:t>
              </a:r>
            </a:p>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menthe ou eucalyptus</a:t>
              </a:r>
            </a:p>
          </p:txBody>
        </p:sp>
      </p:grpSp>
      <p:grpSp>
        <p:nvGrpSpPr>
          <p:cNvPr id="46" name="Groupe 45">
            <a:extLst>
              <a:ext uri="{FF2B5EF4-FFF2-40B4-BE49-F238E27FC236}">
                <a16:creationId xmlns:a16="http://schemas.microsoft.com/office/drawing/2014/main" id="{34570257-70F0-B0BB-9D8C-4766F8ED885C}"/>
              </a:ext>
            </a:extLst>
          </p:cNvPr>
          <p:cNvGrpSpPr/>
          <p:nvPr/>
        </p:nvGrpSpPr>
        <p:grpSpPr>
          <a:xfrm>
            <a:off x="1585732" y="4385193"/>
            <a:ext cx="3120570" cy="2362200"/>
            <a:chOff x="1585732" y="4385193"/>
            <a:chExt cx="3120570" cy="2362200"/>
          </a:xfrm>
        </p:grpSpPr>
        <p:grpSp>
          <p:nvGrpSpPr>
            <p:cNvPr id="22" name="Groupe 21">
              <a:extLst>
                <a:ext uri="{FF2B5EF4-FFF2-40B4-BE49-F238E27FC236}">
                  <a16:creationId xmlns:a16="http://schemas.microsoft.com/office/drawing/2014/main" id="{F14A08A7-7E3D-ADC1-A58A-458A815DE05A}"/>
                </a:ext>
              </a:extLst>
            </p:cNvPr>
            <p:cNvGrpSpPr/>
            <p:nvPr/>
          </p:nvGrpSpPr>
          <p:grpSpPr>
            <a:xfrm>
              <a:off x="1585732" y="4385193"/>
              <a:ext cx="2973816" cy="2362200"/>
              <a:chOff x="2362200" y="3748574"/>
              <a:chExt cx="2973816" cy="2362200"/>
            </a:xfrm>
          </p:grpSpPr>
          <p:grpSp>
            <p:nvGrpSpPr>
              <p:cNvPr id="18" name="Groupe 17">
                <a:extLst>
                  <a:ext uri="{FF2B5EF4-FFF2-40B4-BE49-F238E27FC236}">
                    <a16:creationId xmlns:a16="http://schemas.microsoft.com/office/drawing/2014/main" id="{AE1FD3D3-3E8E-4FC8-A5E7-98A84BF5A3DA}"/>
                  </a:ext>
                </a:extLst>
              </p:cNvPr>
              <p:cNvGrpSpPr/>
              <p:nvPr/>
            </p:nvGrpSpPr>
            <p:grpSpPr>
              <a:xfrm>
                <a:off x="2821653" y="4076112"/>
                <a:ext cx="2054909" cy="1707123"/>
                <a:chOff x="5851283" y="1626781"/>
                <a:chExt cx="2054909" cy="1707123"/>
              </a:xfrm>
            </p:grpSpPr>
            <p:pic>
              <p:nvPicPr>
                <p:cNvPr id="10" name="Image 9" descr="Une image contenant dessin, art, croquis, noir et blanc&#10;&#10;Description générée automatiquement">
                  <a:extLst>
                    <a:ext uri="{FF2B5EF4-FFF2-40B4-BE49-F238E27FC236}">
                      <a16:creationId xmlns:a16="http://schemas.microsoft.com/office/drawing/2014/main" id="{21C88E3A-FC2B-D24B-09F8-B9A8C7C4D5F8}"/>
                    </a:ext>
                  </a:extLst>
                </p:cNvPr>
                <p:cNvPicPr>
                  <a:picLocks noChangeAspect="1"/>
                </p:cNvPicPr>
                <p:nvPr/>
              </p:nvPicPr>
              <p:blipFill rotWithShape="1">
                <a:blip r:embed="rId3">
                  <a:extLst>
                    <a:ext uri="{28A0092B-C50C-407E-A947-70E740481C1C}">
                      <a14:useLocalDpi xmlns:a14="http://schemas.microsoft.com/office/drawing/2010/main" val="0"/>
                    </a:ext>
                  </a:extLst>
                </a:blip>
                <a:srcRect l="59068" t="315" r="20376" b="51376"/>
                <a:stretch/>
              </p:blipFill>
              <p:spPr>
                <a:xfrm>
                  <a:off x="6723948" y="1626781"/>
                  <a:ext cx="1182244" cy="1573619"/>
                </a:xfrm>
                <a:prstGeom prst="rect">
                  <a:avLst/>
                </a:prstGeom>
              </p:spPr>
            </p:pic>
            <p:pic>
              <p:nvPicPr>
                <p:cNvPr id="11" name="Image 10" descr="Une image contenant dessin, art, croquis, noir et blanc&#10;&#10;Description générée automatiquement">
                  <a:extLst>
                    <a:ext uri="{FF2B5EF4-FFF2-40B4-BE49-F238E27FC236}">
                      <a16:creationId xmlns:a16="http://schemas.microsoft.com/office/drawing/2014/main" id="{313D8AB6-8C81-0752-DBE0-2B297FCAF7C6}"/>
                    </a:ext>
                  </a:extLst>
                </p:cNvPr>
                <p:cNvPicPr>
                  <a:picLocks noChangeAspect="1"/>
                </p:cNvPicPr>
                <p:nvPr/>
              </p:nvPicPr>
              <p:blipFill rotWithShape="1">
                <a:blip r:embed="rId3">
                  <a:extLst>
                    <a:ext uri="{28A0092B-C50C-407E-A947-70E740481C1C}">
                      <a14:useLocalDpi xmlns:a14="http://schemas.microsoft.com/office/drawing/2010/main" val="0"/>
                    </a:ext>
                  </a:extLst>
                </a:blip>
                <a:srcRect l="80040" t="1691" r="-596" b="50000"/>
                <a:stretch/>
              </p:blipFill>
              <p:spPr>
                <a:xfrm>
                  <a:off x="5851283" y="1760285"/>
                  <a:ext cx="1182244" cy="1573619"/>
                </a:xfrm>
                <a:prstGeom prst="rect">
                  <a:avLst/>
                </a:prstGeom>
              </p:spPr>
            </p:pic>
          </p:grpSp>
          <p:sp>
            <p:nvSpPr>
              <p:cNvPr id="20" name="Cœur 19">
                <a:extLst>
                  <a:ext uri="{FF2B5EF4-FFF2-40B4-BE49-F238E27FC236}">
                    <a16:creationId xmlns:a16="http://schemas.microsoft.com/office/drawing/2014/main" id="{F36CB820-2D43-9775-0B57-B5E77450D931}"/>
                  </a:ext>
                </a:extLst>
              </p:cNvPr>
              <p:cNvSpPr/>
              <p:nvPr/>
            </p:nvSpPr>
            <p:spPr>
              <a:xfrm>
                <a:off x="2362200" y="3748574"/>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ZoneTexte 39">
              <a:extLst>
                <a:ext uri="{FF2B5EF4-FFF2-40B4-BE49-F238E27FC236}">
                  <a16:creationId xmlns:a16="http://schemas.microsoft.com/office/drawing/2014/main" id="{06B6DBC7-F72E-A1AF-7C99-5AB6A70D354F}"/>
                </a:ext>
              </a:extLst>
            </p:cNvPr>
            <p:cNvSpPr txBox="1"/>
            <p:nvPr/>
          </p:nvSpPr>
          <p:spPr>
            <a:xfrm rot="19258665">
              <a:off x="2830075" y="6059424"/>
              <a:ext cx="1876227" cy="276999"/>
            </a:xfrm>
            <a:prstGeom prst="rect">
              <a:avLst/>
            </a:prstGeom>
            <a:noFill/>
          </p:spPr>
          <p:txBody>
            <a:bodyPr wrap="square" rtlCol="0">
              <a:spAutoFit/>
            </a:bodyPr>
            <a:lstStyle/>
            <a:p>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Masque curcuma yaourt</a:t>
              </a:r>
            </a:p>
          </p:txBody>
        </p:sp>
      </p:grpSp>
      <p:grpSp>
        <p:nvGrpSpPr>
          <p:cNvPr id="47" name="Groupe 46">
            <a:extLst>
              <a:ext uri="{FF2B5EF4-FFF2-40B4-BE49-F238E27FC236}">
                <a16:creationId xmlns:a16="http://schemas.microsoft.com/office/drawing/2014/main" id="{5B2D0757-EBA7-896B-DEB4-CC6A69C9DF8A}"/>
              </a:ext>
            </a:extLst>
          </p:cNvPr>
          <p:cNvGrpSpPr/>
          <p:nvPr/>
        </p:nvGrpSpPr>
        <p:grpSpPr>
          <a:xfrm>
            <a:off x="5010818" y="4114800"/>
            <a:ext cx="3327864" cy="2362200"/>
            <a:chOff x="5010818" y="4114800"/>
            <a:chExt cx="3327864" cy="2362200"/>
          </a:xfrm>
        </p:grpSpPr>
        <p:grpSp>
          <p:nvGrpSpPr>
            <p:cNvPr id="26" name="Groupe 25">
              <a:extLst>
                <a:ext uri="{FF2B5EF4-FFF2-40B4-BE49-F238E27FC236}">
                  <a16:creationId xmlns:a16="http://schemas.microsoft.com/office/drawing/2014/main" id="{DBCFD7D9-FAA2-C36F-FA75-50C305C119EB}"/>
                </a:ext>
              </a:extLst>
            </p:cNvPr>
            <p:cNvGrpSpPr/>
            <p:nvPr/>
          </p:nvGrpSpPr>
          <p:grpSpPr>
            <a:xfrm>
              <a:off x="5364866" y="4114800"/>
              <a:ext cx="2973816" cy="2362200"/>
              <a:chOff x="6457772" y="4139308"/>
              <a:chExt cx="2973816" cy="2362200"/>
            </a:xfrm>
          </p:grpSpPr>
          <p:pic>
            <p:nvPicPr>
              <p:cNvPr id="15" name="Image 14" descr="Une image contenant dessin, art, croquis, noir et blanc&#10;&#10;Description générée automatiquement">
                <a:extLst>
                  <a:ext uri="{FF2B5EF4-FFF2-40B4-BE49-F238E27FC236}">
                    <a16:creationId xmlns:a16="http://schemas.microsoft.com/office/drawing/2014/main" id="{403E51BA-6347-AF9B-6115-A523A55289FD}"/>
                  </a:ext>
                </a:extLst>
              </p:cNvPr>
              <p:cNvPicPr>
                <a:picLocks noChangeAspect="1"/>
              </p:cNvPicPr>
              <p:nvPr/>
            </p:nvPicPr>
            <p:blipFill rotWithShape="1">
              <a:blip r:embed="rId3">
                <a:extLst>
                  <a:ext uri="{28A0092B-C50C-407E-A947-70E740481C1C}">
                    <a14:useLocalDpi xmlns:a14="http://schemas.microsoft.com/office/drawing/2010/main" val="0"/>
                  </a:ext>
                </a:extLst>
              </a:blip>
              <a:srcRect l="62879" t="51638" r="12393" b="2951"/>
              <a:stretch/>
            </p:blipFill>
            <p:spPr>
              <a:xfrm>
                <a:off x="7063963" y="4510906"/>
                <a:ext cx="1721719" cy="1790700"/>
              </a:xfrm>
              <a:prstGeom prst="rect">
                <a:avLst/>
              </a:prstGeom>
            </p:spPr>
          </p:pic>
          <p:sp>
            <p:nvSpPr>
              <p:cNvPr id="25" name="Cœur 24">
                <a:extLst>
                  <a:ext uri="{FF2B5EF4-FFF2-40B4-BE49-F238E27FC236}">
                    <a16:creationId xmlns:a16="http://schemas.microsoft.com/office/drawing/2014/main" id="{DE23C001-68BF-084A-7937-F273C9642B38}"/>
                  </a:ext>
                </a:extLst>
              </p:cNvPr>
              <p:cNvSpPr/>
              <p:nvPr/>
            </p:nvSpPr>
            <p:spPr>
              <a:xfrm>
                <a:off x="6457772" y="4139308"/>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ZoneTexte 40">
              <a:extLst>
                <a:ext uri="{FF2B5EF4-FFF2-40B4-BE49-F238E27FC236}">
                  <a16:creationId xmlns:a16="http://schemas.microsoft.com/office/drawing/2014/main" id="{19D817E8-2115-D23D-8341-1971952939E0}"/>
                </a:ext>
              </a:extLst>
            </p:cNvPr>
            <p:cNvSpPr txBox="1"/>
            <p:nvPr/>
          </p:nvSpPr>
          <p:spPr>
            <a:xfrm rot="20050924">
              <a:off x="5010818" y="4401834"/>
              <a:ext cx="1876227" cy="461665"/>
            </a:xfrm>
            <a:prstGeom prst="rect">
              <a:avLst/>
            </a:prstGeom>
            <a:noFill/>
          </p:spPr>
          <p:txBody>
            <a:bodyPr wrap="square" rtlCol="0">
              <a:spAutoFit/>
            </a:bodyPr>
            <a:lstStyle/>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Double </a:t>
              </a:r>
            </a:p>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démaquillage</a:t>
              </a:r>
            </a:p>
          </p:txBody>
        </p:sp>
      </p:grpSp>
      <p:grpSp>
        <p:nvGrpSpPr>
          <p:cNvPr id="49" name="Groupe 48">
            <a:extLst>
              <a:ext uri="{FF2B5EF4-FFF2-40B4-BE49-F238E27FC236}">
                <a16:creationId xmlns:a16="http://schemas.microsoft.com/office/drawing/2014/main" id="{92D972E9-C9F7-913B-28D9-5528E774B2C6}"/>
              </a:ext>
            </a:extLst>
          </p:cNvPr>
          <p:cNvGrpSpPr/>
          <p:nvPr/>
        </p:nvGrpSpPr>
        <p:grpSpPr>
          <a:xfrm>
            <a:off x="7573729" y="1219200"/>
            <a:ext cx="2973816" cy="2362200"/>
            <a:chOff x="7573729" y="1219200"/>
            <a:chExt cx="2973816" cy="2362200"/>
          </a:xfrm>
        </p:grpSpPr>
        <p:grpSp>
          <p:nvGrpSpPr>
            <p:cNvPr id="31" name="Groupe 30">
              <a:extLst>
                <a:ext uri="{FF2B5EF4-FFF2-40B4-BE49-F238E27FC236}">
                  <a16:creationId xmlns:a16="http://schemas.microsoft.com/office/drawing/2014/main" id="{EACFD029-5234-64A5-12E8-1BDE884CB745}"/>
                </a:ext>
              </a:extLst>
            </p:cNvPr>
            <p:cNvGrpSpPr/>
            <p:nvPr/>
          </p:nvGrpSpPr>
          <p:grpSpPr>
            <a:xfrm>
              <a:off x="7573729" y="1219200"/>
              <a:ext cx="2973816" cy="2362200"/>
              <a:chOff x="7284777" y="1524000"/>
              <a:chExt cx="2973816" cy="2362200"/>
            </a:xfrm>
          </p:grpSpPr>
          <p:pic>
            <p:nvPicPr>
              <p:cNvPr id="28" name="Image 27" descr="Une image contenant Graphique, Police, symbole, logo&#10;&#10;Description générée automatiquement">
                <a:extLst>
                  <a:ext uri="{FF2B5EF4-FFF2-40B4-BE49-F238E27FC236}">
                    <a16:creationId xmlns:a16="http://schemas.microsoft.com/office/drawing/2014/main" id="{04541818-FD01-BD82-8F23-362E2EFD25C8}"/>
                  </a:ext>
                </a:extLst>
              </p:cNvPr>
              <p:cNvPicPr>
                <a:picLocks noChangeAspect="1"/>
              </p:cNvPicPr>
              <p:nvPr/>
            </p:nvPicPr>
            <p:blipFill rotWithShape="1">
              <a:blip r:embed="rId4">
                <a:extLst>
                  <a:ext uri="{28A0092B-C50C-407E-A947-70E740481C1C}">
                    <a14:useLocalDpi xmlns:a14="http://schemas.microsoft.com/office/drawing/2010/main" val="0"/>
                  </a:ext>
                </a:extLst>
              </a:blip>
              <a:srcRect r="46006"/>
              <a:stretch/>
            </p:blipFill>
            <p:spPr>
              <a:xfrm>
                <a:off x="7550725" y="1972721"/>
                <a:ext cx="2279076" cy="1720517"/>
              </a:xfrm>
              <a:prstGeom prst="rect">
                <a:avLst/>
              </a:prstGeom>
            </p:spPr>
          </p:pic>
          <p:sp>
            <p:nvSpPr>
              <p:cNvPr id="30" name="Cœur 29">
                <a:extLst>
                  <a:ext uri="{FF2B5EF4-FFF2-40B4-BE49-F238E27FC236}">
                    <a16:creationId xmlns:a16="http://schemas.microsoft.com/office/drawing/2014/main" id="{FF4DBD8E-0901-E231-2ACC-70B5E04E34CC}"/>
                  </a:ext>
                </a:extLst>
              </p:cNvPr>
              <p:cNvSpPr/>
              <p:nvPr/>
            </p:nvSpPr>
            <p:spPr>
              <a:xfrm>
                <a:off x="7284777" y="1524000"/>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2" name="ZoneTexte 41">
              <a:extLst>
                <a:ext uri="{FF2B5EF4-FFF2-40B4-BE49-F238E27FC236}">
                  <a16:creationId xmlns:a16="http://schemas.microsoft.com/office/drawing/2014/main" id="{02B375A3-2BEB-BDBC-581F-D492D14F1617}"/>
                </a:ext>
              </a:extLst>
            </p:cNvPr>
            <p:cNvSpPr txBox="1"/>
            <p:nvPr/>
          </p:nvSpPr>
          <p:spPr>
            <a:xfrm rot="19632001">
              <a:off x="8429683" y="2944188"/>
              <a:ext cx="1876227" cy="461665"/>
            </a:xfrm>
            <a:prstGeom prst="rect">
              <a:avLst/>
            </a:prstGeom>
            <a:noFill/>
          </p:spPr>
          <p:txBody>
            <a:bodyPr wrap="square" rtlCol="0">
              <a:spAutoFit/>
            </a:bodyPr>
            <a:lstStyle/>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Alimentation riche en anti-oxydant</a:t>
              </a:r>
            </a:p>
          </p:txBody>
        </p:sp>
      </p:grpSp>
      <p:grpSp>
        <p:nvGrpSpPr>
          <p:cNvPr id="48" name="Groupe 47">
            <a:extLst>
              <a:ext uri="{FF2B5EF4-FFF2-40B4-BE49-F238E27FC236}">
                <a16:creationId xmlns:a16="http://schemas.microsoft.com/office/drawing/2014/main" id="{9EF70BD5-4D20-79C5-C7C4-73ECCCB40159}"/>
              </a:ext>
            </a:extLst>
          </p:cNvPr>
          <p:cNvGrpSpPr/>
          <p:nvPr/>
        </p:nvGrpSpPr>
        <p:grpSpPr>
          <a:xfrm>
            <a:off x="9144000" y="4375276"/>
            <a:ext cx="3193549" cy="2362200"/>
            <a:chOff x="9144000" y="4375276"/>
            <a:chExt cx="3193549" cy="2362200"/>
          </a:xfrm>
        </p:grpSpPr>
        <p:grpSp>
          <p:nvGrpSpPr>
            <p:cNvPr id="33" name="Groupe 32">
              <a:extLst>
                <a:ext uri="{FF2B5EF4-FFF2-40B4-BE49-F238E27FC236}">
                  <a16:creationId xmlns:a16="http://schemas.microsoft.com/office/drawing/2014/main" id="{7CFC02D6-6417-0A18-E5AC-67EABE5769C0}"/>
                </a:ext>
              </a:extLst>
            </p:cNvPr>
            <p:cNvGrpSpPr/>
            <p:nvPr/>
          </p:nvGrpSpPr>
          <p:grpSpPr>
            <a:xfrm>
              <a:off x="9144000" y="4375276"/>
              <a:ext cx="2973816" cy="2362200"/>
              <a:chOff x="8858750" y="3385418"/>
              <a:chExt cx="2973816" cy="2362200"/>
            </a:xfrm>
          </p:grpSpPr>
          <p:pic>
            <p:nvPicPr>
              <p:cNvPr id="29" name="Image 28" descr="Une image contenant Graphique, Police, symbole, logo&#10;&#10;Description générée automatiquement">
                <a:extLst>
                  <a:ext uri="{FF2B5EF4-FFF2-40B4-BE49-F238E27FC236}">
                    <a16:creationId xmlns:a16="http://schemas.microsoft.com/office/drawing/2014/main" id="{EB5D0B69-7A2D-A156-E292-85BAAB437B05}"/>
                  </a:ext>
                </a:extLst>
              </p:cNvPr>
              <p:cNvPicPr>
                <a:picLocks noChangeAspect="1"/>
              </p:cNvPicPr>
              <p:nvPr/>
            </p:nvPicPr>
            <p:blipFill rotWithShape="1">
              <a:blip r:embed="rId4">
                <a:extLst>
                  <a:ext uri="{28A0092B-C50C-407E-A947-70E740481C1C}">
                    <a14:useLocalDpi xmlns:a14="http://schemas.microsoft.com/office/drawing/2010/main" val="0"/>
                  </a:ext>
                </a:extLst>
              </a:blip>
              <a:srcRect l="57179" t="5023" r="8423" b="15693"/>
              <a:stretch/>
            </p:blipFill>
            <p:spPr>
              <a:xfrm>
                <a:off x="9619697" y="3969911"/>
                <a:ext cx="1451923" cy="1364089"/>
              </a:xfrm>
              <a:prstGeom prst="rect">
                <a:avLst/>
              </a:prstGeom>
            </p:spPr>
          </p:pic>
          <p:sp>
            <p:nvSpPr>
              <p:cNvPr id="32" name="Cœur 31">
                <a:extLst>
                  <a:ext uri="{FF2B5EF4-FFF2-40B4-BE49-F238E27FC236}">
                    <a16:creationId xmlns:a16="http://schemas.microsoft.com/office/drawing/2014/main" id="{48B59DF5-296A-A34F-7F91-270EE37A1B49}"/>
                  </a:ext>
                </a:extLst>
              </p:cNvPr>
              <p:cNvSpPr/>
              <p:nvPr/>
            </p:nvSpPr>
            <p:spPr>
              <a:xfrm>
                <a:off x="8858750" y="3385418"/>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3" name="ZoneTexte 42">
              <a:extLst>
                <a:ext uri="{FF2B5EF4-FFF2-40B4-BE49-F238E27FC236}">
                  <a16:creationId xmlns:a16="http://schemas.microsoft.com/office/drawing/2014/main" id="{8AB7E004-F0AD-0E52-955E-A88F173BC18C}"/>
                </a:ext>
              </a:extLst>
            </p:cNvPr>
            <p:cNvSpPr txBox="1"/>
            <p:nvPr/>
          </p:nvSpPr>
          <p:spPr>
            <a:xfrm rot="2671929">
              <a:off x="10461322" y="4951585"/>
              <a:ext cx="1876227" cy="461665"/>
            </a:xfrm>
            <a:prstGeom prst="rect">
              <a:avLst/>
            </a:prstGeom>
            <a:noFill/>
          </p:spPr>
          <p:txBody>
            <a:bodyPr wrap="square" rtlCol="0">
              <a:spAutoFit/>
            </a:bodyPr>
            <a:lstStyle/>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Sommeil régulier</a:t>
              </a:r>
            </a:p>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et réparateur</a:t>
              </a:r>
            </a:p>
          </p:txBody>
        </p:sp>
      </p:grpSp>
    </p:spTree>
    <p:extLst>
      <p:ext uri="{BB962C8B-B14F-4D97-AF65-F5344CB8AC3E}">
        <p14:creationId xmlns:p14="http://schemas.microsoft.com/office/powerpoint/2010/main" val="298309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8B69D0B-1284-A730-6DCC-F54B86322E4B}"/>
              </a:ext>
            </a:extLst>
          </p:cNvPr>
          <p:cNvSpPr txBox="1"/>
          <p:nvPr/>
        </p:nvSpPr>
        <p:spPr>
          <a:xfrm>
            <a:off x="3958798" y="1219200"/>
            <a:ext cx="4274403"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ANTI-OXYDANTS EXOGENES</a:t>
            </a:r>
          </a:p>
        </p:txBody>
      </p:sp>
      <p:sp>
        <p:nvSpPr>
          <p:cNvPr id="5" name="ZoneTexte 4">
            <a:extLst>
              <a:ext uri="{FF2B5EF4-FFF2-40B4-BE49-F238E27FC236}">
                <a16:creationId xmlns:a16="http://schemas.microsoft.com/office/drawing/2014/main" id="{583F3389-38CE-9E94-D937-1C1A3282FAEB}"/>
              </a:ext>
            </a:extLst>
          </p:cNvPr>
          <p:cNvSpPr txBox="1"/>
          <p:nvPr/>
        </p:nvSpPr>
        <p:spPr>
          <a:xfrm>
            <a:off x="1524000" y="1685912"/>
            <a:ext cx="8839200" cy="5078313"/>
          </a:xfrm>
          <a:prstGeom prst="rect">
            <a:avLst/>
          </a:prstGeom>
          <a:noFill/>
        </p:spPr>
        <p:txBody>
          <a:bodyPr wrap="square" rtlCol="0">
            <a:spAutoFit/>
          </a:bodyPr>
          <a:lstStyle/>
          <a:p>
            <a:pPr algn="just"/>
            <a:r>
              <a:rPr lang="fr-FR"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Vitamine C</a:t>
            </a:r>
          </a:p>
          <a:p>
            <a:pPr algn="just"/>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Agit en neutralisant les substances nocives, mais elle est également essentielle au renforcement du système immunitaire et à la synthèse/réparation des tissus dans tout l’organisme (elle est nécessaire à la synthèse du collagène). </a:t>
            </a:r>
          </a:p>
          <a:p>
            <a:pPr algn="just"/>
            <a:r>
              <a:rPr lang="fr-FR" sz="1200" b="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On en trouve dans : </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les oranges, les fraises, les kiwis, les poivrons, les épinards et les brocolis. </a:t>
            </a:r>
          </a:p>
          <a:p>
            <a:pPr algn="just"/>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 </a:t>
            </a:r>
          </a:p>
          <a:p>
            <a:pPr algn="just"/>
            <a:r>
              <a:rPr lang="fr-FR"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Quercétine</a:t>
            </a:r>
          </a:p>
          <a:p>
            <a:pPr algn="just"/>
            <a:r>
              <a:rPr lang="fr-FR" sz="1200" dirty="0">
                <a:solidFill>
                  <a:srgbClr val="323030"/>
                </a:solidFill>
                <a:latin typeface="Roboto Light" panose="02000000000000000000" pitchFamily="2" charset="0"/>
                <a:ea typeface="Roboto Light" panose="02000000000000000000" pitchFamily="2" charset="0"/>
                <a:cs typeface="Roboto Light" panose="02000000000000000000" pitchFamily="2" charset="0"/>
              </a:rPr>
              <a:t>P</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igment végétal qui aide à éliminer les cellules sénescentes ou “vieilles” ; c’est un mécanisme anti-âge. Elle possède également des propriétés anti-inflammatoires. </a:t>
            </a:r>
          </a:p>
          <a:p>
            <a:pPr algn="just"/>
            <a:r>
              <a:rPr lang="fr-FR" sz="1200" b="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On en trouve dans : </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le raisin rouge, les oignons, le thé vert, les pommes ou les baies. </a:t>
            </a:r>
          </a:p>
          <a:p>
            <a:pPr algn="just"/>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 </a:t>
            </a:r>
          </a:p>
          <a:p>
            <a:pPr algn="just"/>
            <a:r>
              <a:rPr lang="fr-FR"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Vitamine E</a:t>
            </a:r>
          </a:p>
          <a:p>
            <a:pPr algn="just"/>
            <a:r>
              <a:rPr lang="fr-FR" sz="1200" b="0" i="0" dirty="0" err="1">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Protége</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 de l’oxydation les acides gras polyinsaturés, tels que les oméga 3, présents dans les membranes cellulaires et le cerveau. </a:t>
            </a:r>
            <a:r>
              <a:rPr lang="fr-FR" sz="1200" dirty="0" err="1">
                <a:solidFill>
                  <a:srgbClr val="323030"/>
                </a:solidFill>
                <a:latin typeface="Roboto Light" panose="02000000000000000000" pitchFamily="2" charset="0"/>
                <a:ea typeface="Roboto Light" panose="02000000000000000000" pitchFamily="2" charset="0"/>
                <a:cs typeface="Roboto Light" panose="02000000000000000000" pitchFamily="2" charset="0"/>
              </a:rPr>
              <a:t>E</a:t>
            </a:r>
            <a:r>
              <a:rPr lang="fr-FR" sz="1200" b="0" i="0" dirty="0" err="1">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galement</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 important pour le maintien de tissus sains tels que la peau et les yeux, participe à la formation des globules rouges et possède des propriétés anti-inflammatoires.  </a:t>
            </a:r>
          </a:p>
          <a:p>
            <a:pPr algn="just"/>
            <a:r>
              <a:rPr lang="fr-FR" sz="1200" b="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On en trouve dans : </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les huiles végétales (germe de blé la plus riche en vit E) et, dans une moindre mesure, les graines et les céréales. </a:t>
            </a:r>
          </a:p>
          <a:p>
            <a:pPr algn="just"/>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 </a:t>
            </a:r>
          </a:p>
          <a:p>
            <a:pPr algn="just"/>
            <a:r>
              <a:rPr lang="fr-FR"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Trans-Resvératrol</a:t>
            </a:r>
          </a:p>
          <a:p>
            <a:pPr algn="just"/>
            <a:r>
              <a:rPr lang="fr-FR" sz="1200" dirty="0">
                <a:solidFill>
                  <a:srgbClr val="323030"/>
                </a:solidFill>
                <a:latin typeface="Roboto Light" panose="02000000000000000000" pitchFamily="2" charset="0"/>
                <a:ea typeface="Roboto Light" panose="02000000000000000000" pitchFamily="2" charset="0"/>
                <a:cs typeface="Roboto Light" panose="02000000000000000000" pitchFamily="2" charset="0"/>
              </a:rPr>
              <a:t>P</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igment végétal aux propriétés anti-âge grâce à son activité antioxydante. </a:t>
            </a:r>
          </a:p>
          <a:p>
            <a:pPr algn="just"/>
            <a:r>
              <a:rPr lang="fr-FR" sz="1200" b="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On en trouve dans : </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la peau des raisins rouges, des groseilles, des mûres et des cacahuètes. </a:t>
            </a:r>
          </a:p>
          <a:p>
            <a:pPr algn="just"/>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 </a:t>
            </a:r>
          </a:p>
          <a:p>
            <a:pPr algn="just"/>
            <a:r>
              <a:rPr lang="fr-FR" sz="1200" b="1" i="0" dirty="0" err="1">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Astaxanthine</a:t>
            </a:r>
            <a:endParaRPr lang="fr-FR"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endParaRPr>
          </a:p>
          <a:p>
            <a:pPr algn="just"/>
            <a:r>
              <a:rPr lang="fr-FR" sz="1200" dirty="0">
                <a:solidFill>
                  <a:srgbClr val="323030"/>
                </a:solidFill>
                <a:latin typeface="Roboto Light" panose="02000000000000000000" pitchFamily="2" charset="0"/>
                <a:ea typeface="Roboto Light" panose="02000000000000000000" pitchFamily="2" charset="0"/>
                <a:cs typeface="Roboto Light" panose="02000000000000000000" pitchFamily="2" charset="0"/>
              </a:rPr>
              <a:t>P</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igment caroténoïde naturel doté de puissantes propriétés antioxydantes. Elle a un pouvoir antioxydant 14 fois supérieur à celui de la vitamine E et 64 fois supérieur à la vitamine C. Propriétés anti-inflammatoires, protection contre les dommages causés par les rayons UV du soleil et l’amélioration de la santé de la peau. </a:t>
            </a:r>
          </a:p>
          <a:p>
            <a:pPr algn="just"/>
            <a:r>
              <a:rPr lang="fr-FR" sz="1200" b="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On en trouve dans : </a:t>
            </a:r>
            <a:r>
              <a:rPr lang="fr-FR" sz="1200" b="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les fruits de mer, le saumon, la truite, les crevettes, les écrevisses.</a:t>
            </a:r>
          </a:p>
          <a:p>
            <a:pPr algn="just"/>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6" name="ZoneTexte 5">
            <a:extLst>
              <a:ext uri="{FF2B5EF4-FFF2-40B4-BE49-F238E27FC236}">
                <a16:creationId xmlns:a16="http://schemas.microsoft.com/office/drawing/2014/main" id="{68A70A59-6B9E-779D-D1E9-834357FB0B18}"/>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Annexe</a:t>
            </a:r>
          </a:p>
        </p:txBody>
      </p:sp>
    </p:spTree>
    <p:extLst>
      <p:ext uri="{BB962C8B-B14F-4D97-AF65-F5344CB8AC3E}">
        <p14:creationId xmlns:p14="http://schemas.microsoft.com/office/powerpoint/2010/main" val="3651366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DCCBDDC-CD77-EDB1-4833-9DFFB4F209CB}"/>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Annexe</a:t>
            </a:r>
          </a:p>
        </p:txBody>
      </p:sp>
      <p:sp>
        <p:nvSpPr>
          <p:cNvPr id="7" name="ZoneTexte 6">
            <a:extLst>
              <a:ext uri="{FF2B5EF4-FFF2-40B4-BE49-F238E27FC236}">
                <a16:creationId xmlns:a16="http://schemas.microsoft.com/office/drawing/2014/main" id="{80DCD24F-3B89-2879-6B94-AC5D94A65857}"/>
              </a:ext>
            </a:extLst>
          </p:cNvPr>
          <p:cNvSpPr txBox="1"/>
          <p:nvPr/>
        </p:nvSpPr>
        <p:spPr>
          <a:xfrm>
            <a:off x="1149531" y="1822598"/>
            <a:ext cx="2551612" cy="523220"/>
          </a:xfrm>
          <a:prstGeom prst="rect">
            <a:avLst/>
          </a:prstGeom>
          <a:noFill/>
        </p:spPr>
        <p:txBody>
          <a:bodyPr wrap="square">
            <a:spAutoFit/>
          </a:bodyPr>
          <a:lstStyle/>
          <a:p>
            <a:pPr lvl="0" algn="ctr" defTabSz="1219170"/>
            <a:r>
              <a:rPr lang="en-US" sz="1400" dirty="0">
                <a:solidFill>
                  <a:prstClr val="black"/>
                </a:solidFill>
                <a:latin typeface="Roboto Light"/>
                <a:ea typeface="Roboto" panose="02000000000000000000" pitchFamily="2" charset="0"/>
              </a:rPr>
              <a:t>NUDE PERFECT </a:t>
            </a:r>
          </a:p>
          <a:p>
            <a:pPr lvl="0" algn="ctr" defTabSz="1219170"/>
            <a:r>
              <a:rPr lang="en-US" sz="1400" dirty="0" err="1">
                <a:solidFill>
                  <a:prstClr val="black"/>
                </a:solidFill>
                <a:latin typeface="Roboto Light"/>
                <a:ea typeface="Roboto" panose="02000000000000000000" pitchFamily="2" charset="0"/>
              </a:rPr>
              <a:t>Fluide</a:t>
            </a:r>
            <a:endParaRPr lang="en-US" sz="1400" dirty="0">
              <a:solidFill>
                <a:prstClr val="black"/>
              </a:solidFill>
              <a:latin typeface="Roboto Light"/>
              <a:ea typeface="Roboto" panose="02000000000000000000" pitchFamily="2" charset="0"/>
            </a:endParaRPr>
          </a:p>
        </p:txBody>
      </p:sp>
      <p:sp>
        <p:nvSpPr>
          <p:cNvPr id="10" name="ZoneTexte 9">
            <a:extLst>
              <a:ext uri="{FF2B5EF4-FFF2-40B4-BE49-F238E27FC236}">
                <a16:creationId xmlns:a16="http://schemas.microsoft.com/office/drawing/2014/main" id="{A1E4A62F-F863-AC41-56B1-2982CBD0A881}"/>
              </a:ext>
            </a:extLst>
          </p:cNvPr>
          <p:cNvSpPr txBox="1"/>
          <p:nvPr/>
        </p:nvSpPr>
        <p:spPr>
          <a:xfrm>
            <a:off x="3901440" y="1822598"/>
            <a:ext cx="2621280" cy="523220"/>
          </a:xfrm>
          <a:prstGeom prst="rect">
            <a:avLst/>
          </a:prstGeom>
          <a:noFill/>
        </p:spPr>
        <p:txBody>
          <a:bodyPr wrap="square">
            <a:spAutoFit/>
          </a:bodyPr>
          <a:lstStyle/>
          <a:p>
            <a:pPr algn="ctr" defTabSz="1219170">
              <a:defRPr/>
            </a:pPr>
            <a:r>
              <a:rPr lang="en-US" sz="1400" dirty="0">
                <a:solidFill>
                  <a:prstClr val="black"/>
                </a:solidFill>
                <a:latin typeface="Roboto Light"/>
                <a:ea typeface="Roboto" panose="02000000000000000000" pitchFamily="2" charset="0"/>
              </a:rPr>
              <a:t>VITAL DEFENSE </a:t>
            </a:r>
          </a:p>
          <a:p>
            <a:pPr algn="ctr" defTabSz="1219170">
              <a:defRPr/>
            </a:pPr>
            <a:r>
              <a:rPr lang="en-US" sz="1400" dirty="0">
                <a:solidFill>
                  <a:prstClr val="black"/>
                </a:solidFill>
                <a:latin typeface="Roboto Light"/>
                <a:ea typeface="Roboto" panose="02000000000000000000" pitchFamily="2" charset="0"/>
              </a:rPr>
              <a:t>Crème</a:t>
            </a:r>
            <a:endParaRPr lang="fr-FR" sz="1400" dirty="0">
              <a:solidFill>
                <a:srgbClr val="3E3E3E"/>
              </a:solidFill>
              <a:latin typeface="Roboto Light" panose="02000000000000000000" pitchFamily="2" charset="0"/>
              <a:ea typeface="Roboto Light" panose="02000000000000000000" pitchFamily="2" charset="0"/>
            </a:endParaRPr>
          </a:p>
        </p:txBody>
      </p:sp>
      <p:sp>
        <p:nvSpPr>
          <p:cNvPr id="11" name="ZoneTexte 10">
            <a:extLst>
              <a:ext uri="{FF2B5EF4-FFF2-40B4-BE49-F238E27FC236}">
                <a16:creationId xmlns:a16="http://schemas.microsoft.com/office/drawing/2014/main" id="{273AA480-8A6E-6668-15D8-9FABC4B5307E}"/>
              </a:ext>
            </a:extLst>
          </p:cNvPr>
          <p:cNvSpPr txBox="1"/>
          <p:nvPr/>
        </p:nvSpPr>
        <p:spPr>
          <a:xfrm>
            <a:off x="6942623" y="1930319"/>
            <a:ext cx="2080516" cy="307777"/>
          </a:xfrm>
          <a:prstGeom prst="rect">
            <a:avLst/>
          </a:prstGeom>
          <a:noFill/>
        </p:spPr>
        <p:txBody>
          <a:bodyPr wrap="square">
            <a:spAutoFit/>
          </a:bodyPr>
          <a:lstStyle/>
          <a:p>
            <a:pPr algn="ctr" defTabSz="1219170"/>
            <a:r>
              <a:rPr lang="fr-FR" sz="1400" dirty="0">
                <a:solidFill>
                  <a:srgbClr val="3E3E3E"/>
                </a:solidFill>
                <a:latin typeface="Roboto Light" panose="02000000000000000000" pitchFamily="2" charset="0"/>
                <a:ea typeface="Roboto Light" panose="02000000000000000000" pitchFamily="2" charset="0"/>
              </a:rPr>
              <a:t>DEFENSE +</a:t>
            </a:r>
          </a:p>
        </p:txBody>
      </p:sp>
      <p:sp>
        <p:nvSpPr>
          <p:cNvPr id="12" name="ZoneTexte 11">
            <a:extLst>
              <a:ext uri="{FF2B5EF4-FFF2-40B4-BE49-F238E27FC236}">
                <a16:creationId xmlns:a16="http://schemas.microsoft.com/office/drawing/2014/main" id="{D2EAB2D6-95D1-FF9A-4B6E-924D47234E3E}"/>
              </a:ext>
            </a:extLst>
          </p:cNvPr>
          <p:cNvSpPr txBox="1"/>
          <p:nvPr/>
        </p:nvSpPr>
        <p:spPr>
          <a:xfrm>
            <a:off x="9801640" y="1825111"/>
            <a:ext cx="2083222" cy="523220"/>
          </a:xfrm>
          <a:prstGeom prst="rect">
            <a:avLst/>
          </a:prstGeom>
          <a:noFill/>
        </p:spPr>
        <p:txBody>
          <a:bodyPr wrap="square">
            <a:spAutoFit/>
          </a:bodyPr>
          <a:lstStyle/>
          <a:p>
            <a:pPr algn="ctr" defTabSz="1219170">
              <a:defRPr/>
            </a:pPr>
            <a:r>
              <a:rPr lang="fr-FR" sz="1400" dirty="0">
                <a:solidFill>
                  <a:srgbClr val="3E3E3E"/>
                </a:solidFill>
                <a:latin typeface="Roboto Light" panose="02000000000000000000" pitchFamily="2" charset="0"/>
                <a:ea typeface="Roboto Light" panose="02000000000000000000" pitchFamily="2" charset="0"/>
              </a:rPr>
              <a:t>VITAL DEFENSE</a:t>
            </a:r>
          </a:p>
          <a:p>
            <a:pPr algn="ctr" defTabSz="1219170">
              <a:defRPr/>
            </a:pPr>
            <a:r>
              <a:rPr lang="fr-FR" sz="1400" dirty="0">
                <a:solidFill>
                  <a:srgbClr val="3E3E3E"/>
                </a:solidFill>
                <a:latin typeface="Roboto Light" panose="02000000000000000000" pitchFamily="2" charset="0"/>
                <a:ea typeface="Roboto Light" panose="02000000000000000000" pitchFamily="2" charset="0"/>
              </a:rPr>
              <a:t>Brume multi-protection</a:t>
            </a:r>
          </a:p>
        </p:txBody>
      </p:sp>
      <p:pic>
        <p:nvPicPr>
          <p:cNvPr id="13" name="Image 12">
            <a:extLst>
              <a:ext uri="{FF2B5EF4-FFF2-40B4-BE49-F238E27FC236}">
                <a16:creationId xmlns:a16="http://schemas.microsoft.com/office/drawing/2014/main" id="{0A3688A8-1485-239B-A820-085ADF8B9043}"/>
              </a:ext>
            </a:extLst>
          </p:cNvPr>
          <p:cNvPicPr>
            <a:picLocks noChangeAspect="1"/>
          </p:cNvPicPr>
          <p:nvPr/>
        </p:nvPicPr>
        <p:blipFill rotWithShape="1">
          <a:blip r:embed="rId2">
            <a:extLst>
              <a:ext uri="{28A0092B-C50C-407E-A947-70E740481C1C}">
                <a14:useLocalDpi xmlns:a14="http://schemas.microsoft.com/office/drawing/2010/main" val="0"/>
              </a:ext>
            </a:extLst>
          </a:blip>
          <a:srcRect l="2946" t="36761" r="3839" b="12223"/>
          <a:stretch/>
        </p:blipFill>
        <p:spPr>
          <a:xfrm>
            <a:off x="-1" y="2345818"/>
            <a:ext cx="12191999" cy="3753392"/>
          </a:xfrm>
          <a:prstGeom prst="rect">
            <a:avLst/>
          </a:prstGeom>
        </p:spPr>
      </p:pic>
    </p:spTree>
    <p:extLst>
      <p:ext uri="{BB962C8B-B14F-4D97-AF65-F5344CB8AC3E}">
        <p14:creationId xmlns:p14="http://schemas.microsoft.com/office/powerpoint/2010/main" val="141878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952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074C27-F23A-BEC6-97AE-3C87E176B81F}"/>
              </a:ext>
            </a:extLst>
          </p:cNvPr>
          <p:cNvSpPr txBox="1"/>
          <p:nvPr/>
        </p:nvSpPr>
        <p:spPr>
          <a:xfrm>
            <a:off x="2223867" y="323730"/>
            <a:ext cx="7744264" cy="1015663"/>
          </a:xfrm>
          <a:prstGeom prst="rect">
            <a:avLst/>
          </a:prstGeom>
          <a:noFill/>
        </p:spPr>
        <p:txBody>
          <a:bodyPr wrap="square">
            <a:spAutoFit/>
          </a:bodyPr>
          <a:lstStyle/>
          <a:p>
            <a:pPr algn="ctr"/>
            <a:r>
              <a:rPr lang="en-US" sz="3000" dirty="0">
                <a:solidFill>
                  <a:srgbClr val="3E3E3E"/>
                </a:solidFill>
                <a:effectLst/>
                <a:latin typeface="KyivType Sans2" pitchFamily="2" charset="77"/>
              </a:rPr>
              <a:t>Impact de la pollution de </a:t>
            </a:r>
            <a:r>
              <a:rPr lang="en-US" sz="3000" dirty="0" err="1">
                <a:solidFill>
                  <a:srgbClr val="3E3E3E"/>
                </a:solidFill>
                <a:effectLst/>
                <a:latin typeface="KyivType Sans2" pitchFamily="2" charset="77"/>
              </a:rPr>
              <a:t>l’air</a:t>
            </a:r>
            <a:endParaRPr lang="en-US" sz="3000" dirty="0">
              <a:solidFill>
                <a:srgbClr val="3E3E3E"/>
              </a:solidFill>
              <a:effectLst/>
              <a:latin typeface="KyivType Sans2" pitchFamily="2" charset="77"/>
            </a:endParaRPr>
          </a:p>
          <a:p>
            <a:pPr algn="ctr"/>
            <a:r>
              <a:rPr lang="en-US" sz="3000" dirty="0">
                <a:solidFill>
                  <a:srgbClr val="3E3E3E"/>
                </a:solidFill>
                <a:effectLst/>
                <a:latin typeface="KyivType Sans2" pitchFamily="2" charset="77"/>
              </a:rPr>
              <a:t>sur la </a:t>
            </a:r>
            <a:r>
              <a:rPr lang="en-US" sz="3000" dirty="0" err="1">
                <a:solidFill>
                  <a:srgbClr val="3E3E3E"/>
                </a:solidFill>
                <a:effectLst/>
                <a:latin typeface="KyivType Sans2" pitchFamily="2" charset="77"/>
              </a:rPr>
              <a:t>santé</a:t>
            </a:r>
            <a:r>
              <a:rPr lang="en-US" sz="3000" dirty="0">
                <a:solidFill>
                  <a:srgbClr val="3E3E3E"/>
                </a:solidFill>
                <a:effectLst/>
                <a:latin typeface="KyivType Sans2" pitchFamily="2" charset="77"/>
              </a:rPr>
              <a:t> </a:t>
            </a:r>
            <a:r>
              <a:rPr lang="en-US" sz="3000" dirty="0" err="1">
                <a:solidFill>
                  <a:srgbClr val="3E3E3E"/>
                </a:solidFill>
                <a:effectLst/>
                <a:latin typeface="KyivType Sans2" pitchFamily="2" charset="77"/>
              </a:rPr>
              <a:t>en</a:t>
            </a:r>
            <a:r>
              <a:rPr lang="en-US" sz="3000" dirty="0">
                <a:solidFill>
                  <a:srgbClr val="3E3E3E"/>
                </a:solidFill>
                <a:effectLst/>
                <a:latin typeface="KyivType Sans2" pitchFamily="2" charset="77"/>
              </a:rPr>
              <a:t> </a:t>
            </a:r>
            <a:r>
              <a:rPr lang="en-US" sz="3000" dirty="0" err="1">
                <a:solidFill>
                  <a:srgbClr val="3E3E3E"/>
                </a:solidFill>
                <a:effectLst/>
                <a:latin typeface="KyivType Sans2" pitchFamily="2" charset="77"/>
              </a:rPr>
              <a:t>général</a:t>
            </a:r>
            <a:r>
              <a:rPr lang="en-US" sz="3000" dirty="0">
                <a:solidFill>
                  <a:srgbClr val="3E3E3E"/>
                </a:solidFill>
                <a:effectLst/>
                <a:latin typeface="KyivType Sans2" pitchFamily="2" charset="77"/>
              </a:rPr>
              <a:t> </a:t>
            </a:r>
            <a:r>
              <a:rPr lang="en-US" sz="3000" dirty="0" err="1">
                <a:solidFill>
                  <a:srgbClr val="3E3E3E"/>
                </a:solidFill>
                <a:effectLst/>
                <a:latin typeface="KyivType Sans2" pitchFamily="2" charset="77"/>
              </a:rPr>
              <a:t>selon</a:t>
            </a:r>
            <a:r>
              <a:rPr lang="en-US" sz="3000" dirty="0">
                <a:solidFill>
                  <a:srgbClr val="3E3E3E"/>
                </a:solidFill>
                <a:effectLst/>
                <a:latin typeface="KyivType Sans2" pitchFamily="2" charset="77"/>
              </a:rPr>
              <a:t> </a:t>
            </a:r>
            <a:r>
              <a:rPr lang="en-US" sz="3000" dirty="0" err="1">
                <a:solidFill>
                  <a:srgbClr val="3E3E3E"/>
                </a:solidFill>
                <a:effectLst/>
                <a:latin typeface="KyivType Sans2" pitchFamily="2" charset="77"/>
              </a:rPr>
              <a:t>l’OMS</a:t>
            </a:r>
            <a:endParaRPr lang="en-US" sz="3000" dirty="0">
              <a:solidFill>
                <a:srgbClr val="3E3E3E"/>
              </a:solidFill>
              <a:effectLst/>
              <a:latin typeface="KyivType Sans2" pitchFamily="2" charset="77"/>
            </a:endParaRPr>
          </a:p>
        </p:txBody>
      </p:sp>
      <p:pic>
        <p:nvPicPr>
          <p:cNvPr id="4" name="Image 3">
            <a:extLst>
              <a:ext uri="{FF2B5EF4-FFF2-40B4-BE49-F238E27FC236}">
                <a16:creationId xmlns:a16="http://schemas.microsoft.com/office/drawing/2014/main" id="{2EBFE375-C053-DDB1-AB71-C7A311D87E05}"/>
              </a:ext>
            </a:extLst>
          </p:cNvPr>
          <p:cNvPicPr>
            <a:picLocks noChangeAspect="1"/>
          </p:cNvPicPr>
          <p:nvPr/>
        </p:nvPicPr>
        <p:blipFill rotWithShape="1">
          <a:blip r:embed="rId3"/>
          <a:srcRect l="75985" t="52925" r="3173" b="1439"/>
          <a:stretch/>
        </p:blipFill>
        <p:spPr>
          <a:xfrm>
            <a:off x="152400" y="4359172"/>
            <a:ext cx="1933136" cy="2362200"/>
          </a:xfrm>
          <a:prstGeom prst="rect">
            <a:avLst/>
          </a:prstGeom>
        </p:spPr>
      </p:pic>
      <p:grpSp>
        <p:nvGrpSpPr>
          <p:cNvPr id="6" name="Groupe 5">
            <a:extLst>
              <a:ext uri="{FF2B5EF4-FFF2-40B4-BE49-F238E27FC236}">
                <a16:creationId xmlns:a16="http://schemas.microsoft.com/office/drawing/2014/main" id="{47B86508-F73A-D9A3-0903-B3E18862248E}"/>
              </a:ext>
            </a:extLst>
          </p:cNvPr>
          <p:cNvGrpSpPr/>
          <p:nvPr/>
        </p:nvGrpSpPr>
        <p:grpSpPr>
          <a:xfrm>
            <a:off x="471267" y="1828800"/>
            <a:ext cx="3505200" cy="2308860"/>
            <a:chOff x="133350" y="1990725"/>
            <a:chExt cx="2546498" cy="2308860"/>
          </a:xfrm>
        </p:grpSpPr>
        <p:sp>
          <p:nvSpPr>
            <p:cNvPr id="7" name="ZoneTexte 6">
              <a:extLst>
                <a:ext uri="{FF2B5EF4-FFF2-40B4-BE49-F238E27FC236}">
                  <a16:creationId xmlns:a16="http://schemas.microsoft.com/office/drawing/2014/main" id="{64A819BB-1C8A-B0CD-11DE-94AE51D56E0D}"/>
                </a:ext>
              </a:extLst>
            </p:cNvPr>
            <p:cNvSpPr txBox="1"/>
            <p:nvPr/>
          </p:nvSpPr>
          <p:spPr>
            <a:xfrm rot="5400000">
              <a:off x="571943" y="155213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20 </a:t>
              </a:r>
              <a:r>
                <a:rPr lang="fr-FR" sz="2400" dirty="0">
                  <a:solidFill>
                    <a:srgbClr val="B7A1C7"/>
                  </a:solidFill>
                </a:rPr>
                <a:t>à</a:t>
              </a:r>
              <a:r>
                <a:rPr lang="fr-FR" sz="5400" dirty="0">
                  <a:solidFill>
                    <a:srgbClr val="B7A1C7"/>
                  </a:solidFill>
                </a:rPr>
                <a:t> 30%</a:t>
              </a:r>
            </a:p>
          </p:txBody>
        </p:sp>
        <p:sp>
          <p:nvSpPr>
            <p:cNvPr id="8" name="Rectangle 7">
              <a:extLst>
                <a:ext uri="{FF2B5EF4-FFF2-40B4-BE49-F238E27FC236}">
                  <a16:creationId xmlns:a16="http://schemas.microsoft.com/office/drawing/2014/main" id="{60BC0605-2213-4C75-A415-50D824BB4E2E}"/>
                </a:ext>
              </a:extLst>
            </p:cNvPr>
            <p:cNvSpPr/>
            <p:nvPr/>
          </p:nvSpPr>
          <p:spPr>
            <a:xfrm>
              <a:off x="133350" y="3345478"/>
              <a:ext cx="2546497" cy="954107"/>
            </a:xfrm>
            <a:prstGeom prst="rect">
              <a:avLst/>
            </a:prstGeom>
          </p:spPr>
          <p:txBody>
            <a:bodyPr wrap="square">
              <a:spAutoFit/>
            </a:bodyP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L'exposition à la pollution de l'air augmente de 20 à 30 % le risque de crises cardiaques et d'accidents vasculaires cérébraux</a:t>
              </a:r>
            </a:p>
          </p:txBody>
        </p:sp>
      </p:grpSp>
      <p:grpSp>
        <p:nvGrpSpPr>
          <p:cNvPr id="9" name="Groupe 8">
            <a:extLst>
              <a:ext uri="{FF2B5EF4-FFF2-40B4-BE49-F238E27FC236}">
                <a16:creationId xmlns:a16="http://schemas.microsoft.com/office/drawing/2014/main" id="{3EB3D263-A055-BD0F-5557-CD87A3975673}"/>
              </a:ext>
            </a:extLst>
          </p:cNvPr>
          <p:cNvGrpSpPr/>
          <p:nvPr/>
        </p:nvGrpSpPr>
        <p:grpSpPr>
          <a:xfrm>
            <a:off x="5020408" y="1828800"/>
            <a:ext cx="2529839" cy="1877973"/>
            <a:chOff x="133350" y="1990725"/>
            <a:chExt cx="2546498" cy="1877973"/>
          </a:xfrm>
        </p:grpSpPr>
        <p:sp>
          <p:nvSpPr>
            <p:cNvPr id="10" name="ZoneTexte 9">
              <a:extLst>
                <a:ext uri="{FF2B5EF4-FFF2-40B4-BE49-F238E27FC236}">
                  <a16:creationId xmlns:a16="http://schemas.microsoft.com/office/drawing/2014/main" id="{6E111E75-C562-8BC1-C0FC-954158E0DA26}"/>
                </a:ext>
              </a:extLst>
            </p:cNvPr>
            <p:cNvSpPr txBox="1"/>
            <p:nvPr/>
          </p:nvSpPr>
          <p:spPr>
            <a:xfrm rot="5400000">
              <a:off x="571943" y="155213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40%</a:t>
              </a:r>
            </a:p>
          </p:txBody>
        </p:sp>
        <p:sp>
          <p:nvSpPr>
            <p:cNvPr id="11" name="Rectangle 10">
              <a:extLst>
                <a:ext uri="{FF2B5EF4-FFF2-40B4-BE49-F238E27FC236}">
                  <a16:creationId xmlns:a16="http://schemas.microsoft.com/office/drawing/2014/main" id="{9ED6C838-7CF0-00D1-63E6-02C87D8B0DA4}"/>
                </a:ext>
              </a:extLst>
            </p:cNvPr>
            <p:cNvSpPr/>
            <p:nvPr/>
          </p:nvSpPr>
          <p:spPr>
            <a:xfrm>
              <a:off x="133350" y="3345478"/>
              <a:ext cx="2546497" cy="523220"/>
            </a:xfrm>
            <a:prstGeom prst="rect">
              <a:avLst/>
            </a:prstGeom>
          </p:spPr>
          <p:txBody>
            <a:bodyPr wrap="square">
              <a:spAutoFit/>
            </a:bodyP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Environ 40 % des cas d'asthme chez les enfants sont liés à la pollution de l'air </a:t>
              </a:r>
            </a:p>
          </p:txBody>
        </p:sp>
      </p:grpSp>
      <p:grpSp>
        <p:nvGrpSpPr>
          <p:cNvPr id="12" name="Groupe 11">
            <a:extLst>
              <a:ext uri="{FF2B5EF4-FFF2-40B4-BE49-F238E27FC236}">
                <a16:creationId xmlns:a16="http://schemas.microsoft.com/office/drawing/2014/main" id="{A83207E1-BBF6-4EA4-6CC3-CA6F235A0BB4}"/>
              </a:ext>
            </a:extLst>
          </p:cNvPr>
          <p:cNvGrpSpPr/>
          <p:nvPr/>
        </p:nvGrpSpPr>
        <p:grpSpPr>
          <a:xfrm>
            <a:off x="8700870" y="1828800"/>
            <a:ext cx="2529839" cy="2308860"/>
            <a:chOff x="133350" y="1990725"/>
            <a:chExt cx="2546498" cy="2308860"/>
          </a:xfrm>
        </p:grpSpPr>
        <p:sp>
          <p:nvSpPr>
            <p:cNvPr id="13" name="ZoneTexte 12">
              <a:extLst>
                <a:ext uri="{FF2B5EF4-FFF2-40B4-BE49-F238E27FC236}">
                  <a16:creationId xmlns:a16="http://schemas.microsoft.com/office/drawing/2014/main" id="{ABDAD1C0-90B3-14CB-9C34-2968D06B494A}"/>
                </a:ext>
              </a:extLst>
            </p:cNvPr>
            <p:cNvSpPr txBox="1"/>
            <p:nvPr/>
          </p:nvSpPr>
          <p:spPr>
            <a:xfrm rot="5400000">
              <a:off x="571943" y="155213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50%</a:t>
              </a:r>
            </a:p>
          </p:txBody>
        </p:sp>
        <p:sp>
          <p:nvSpPr>
            <p:cNvPr id="14" name="Rectangle 13">
              <a:extLst>
                <a:ext uri="{FF2B5EF4-FFF2-40B4-BE49-F238E27FC236}">
                  <a16:creationId xmlns:a16="http://schemas.microsoft.com/office/drawing/2014/main" id="{2B961EB8-2615-BE1A-EF62-14D21D15FB43}"/>
                </a:ext>
              </a:extLst>
            </p:cNvPr>
            <p:cNvSpPr/>
            <p:nvPr/>
          </p:nvSpPr>
          <p:spPr>
            <a:xfrm>
              <a:off x="133350" y="3345478"/>
              <a:ext cx="2546497" cy="954107"/>
            </a:xfrm>
            <a:prstGeom prst="rect">
              <a:avLst/>
            </a:prstGeom>
          </p:spPr>
          <p:txBody>
            <a:bodyPr wrap="square">
              <a:spAutoFit/>
            </a:bodyP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Une réduction de 50 % des niveaux de PM2.5 pourrait sauver environ 2,5 millions de vies par an </a:t>
              </a:r>
            </a:p>
          </p:txBody>
        </p:sp>
      </p:grpSp>
      <p:sp>
        <p:nvSpPr>
          <p:cNvPr id="15" name="ZoneTexte 14">
            <a:extLst>
              <a:ext uri="{FF2B5EF4-FFF2-40B4-BE49-F238E27FC236}">
                <a16:creationId xmlns:a16="http://schemas.microsoft.com/office/drawing/2014/main" id="{48BCE825-E234-384A-EC44-48CA23FF62DC}"/>
              </a:ext>
            </a:extLst>
          </p:cNvPr>
          <p:cNvSpPr txBox="1"/>
          <p:nvPr/>
        </p:nvSpPr>
        <p:spPr>
          <a:xfrm>
            <a:off x="2596655" y="4975769"/>
            <a:ext cx="1770775" cy="510778"/>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Maladies </a:t>
            </a:r>
          </a:p>
          <a:p>
            <a:pPr algn="ctr"/>
            <a:r>
              <a:rPr lang="fr-FR" sz="1200" dirty="0">
                <a:latin typeface="Roboto Light" panose="02000000000000000000" pitchFamily="2" charset="0"/>
                <a:ea typeface="Roboto Light" panose="02000000000000000000" pitchFamily="2" charset="0"/>
              </a:rPr>
              <a:t>respiratoires</a:t>
            </a:r>
          </a:p>
        </p:txBody>
      </p:sp>
      <p:sp>
        <p:nvSpPr>
          <p:cNvPr id="16" name="ZoneTexte 15">
            <a:extLst>
              <a:ext uri="{FF2B5EF4-FFF2-40B4-BE49-F238E27FC236}">
                <a16:creationId xmlns:a16="http://schemas.microsoft.com/office/drawing/2014/main" id="{B32808F5-DE95-794E-41A4-1203142719CD}"/>
              </a:ext>
            </a:extLst>
          </p:cNvPr>
          <p:cNvSpPr txBox="1"/>
          <p:nvPr/>
        </p:nvSpPr>
        <p:spPr>
          <a:xfrm>
            <a:off x="3908474" y="5980272"/>
            <a:ext cx="1770775" cy="510778"/>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Maladies cardiovasculaires</a:t>
            </a:r>
          </a:p>
        </p:txBody>
      </p:sp>
      <p:sp>
        <p:nvSpPr>
          <p:cNvPr id="17" name="ZoneTexte 16">
            <a:extLst>
              <a:ext uri="{FF2B5EF4-FFF2-40B4-BE49-F238E27FC236}">
                <a16:creationId xmlns:a16="http://schemas.microsoft.com/office/drawing/2014/main" id="{39326EF0-FFFA-0FBD-FD69-6506D14C3F5F}"/>
              </a:ext>
            </a:extLst>
          </p:cNvPr>
          <p:cNvSpPr txBox="1"/>
          <p:nvPr/>
        </p:nvSpPr>
        <p:spPr>
          <a:xfrm>
            <a:off x="6095999" y="5300270"/>
            <a:ext cx="1770775" cy="510778"/>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Cancer </a:t>
            </a:r>
          </a:p>
          <a:p>
            <a:pPr algn="ctr"/>
            <a:r>
              <a:rPr lang="fr-FR" sz="1200" dirty="0">
                <a:latin typeface="Roboto Light" panose="02000000000000000000" pitchFamily="2" charset="0"/>
                <a:ea typeface="Roboto Light" panose="02000000000000000000" pitchFamily="2" charset="0"/>
              </a:rPr>
              <a:t>du poumon</a:t>
            </a:r>
          </a:p>
        </p:txBody>
      </p:sp>
      <p:sp>
        <p:nvSpPr>
          <p:cNvPr id="18" name="ZoneTexte 17">
            <a:extLst>
              <a:ext uri="{FF2B5EF4-FFF2-40B4-BE49-F238E27FC236}">
                <a16:creationId xmlns:a16="http://schemas.microsoft.com/office/drawing/2014/main" id="{AFE84FD4-7EA0-9C5D-569D-42A63226E2CC}"/>
              </a:ext>
            </a:extLst>
          </p:cNvPr>
          <p:cNvSpPr txBox="1"/>
          <p:nvPr/>
        </p:nvSpPr>
        <p:spPr>
          <a:xfrm>
            <a:off x="8001000" y="6023492"/>
            <a:ext cx="1770775" cy="510778"/>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Réduction de la capacité immunitaire</a:t>
            </a:r>
          </a:p>
        </p:txBody>
      </p:sp>
      <p:sp>
        <p:nvSpPr>
          <p:cNvPr id="19" name="ZoneTexte 18">
            <a:extLst>
              <a:ext uri="{FF2B5EF4-FFF2-40B4-BE49-F238E27FC236}">
                <a16:creationId xmlns:a16="http://schemas.microsoft.com/office/drawing/2014/main" id="{EEF19874-D60F-D161-D7BD-5463FD3053A1}"/>
              </a:ext>
            </a:extLst>
          </p:cNvPr>
          <p:cNvSpPr txBox="1"/>
          <p:nvPr/>
        </p:nvSpPr>
        <p:spPr>
          <a:xfrm>
            <a:off x="10106462" y="4975769"/>
            <a:ext cx="1770775" cy="715089"/>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Effets sur la Grossesse et le Développement </a:t>
            </a:r>
          </a:p>
        </p:txBody>
      </p:sp>
    </p:spTree>
    <p:extLst>
      <p:ext uri="{BB962C8B-B14F-4D97-AF65-F5344CB8AC3E}">
        <p14:creationId xmlns:p14="http://schemas.microsoft.com/office/powerpoint/2010/main" val="33334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86C09EA-BBCC-EA73-A621-F70505313367}"/>
              </a:ext>
            </a:extLst>
          </p:cNvPr>
          <p:cNvSpPr txBox="1"/>
          <p:nvPr/>
        </p:nvSpPr>
        <p:spPr>
          <a:xfrm>
            <a:off x="2223867" y="323730"/>
            <a:ext cx="7744264" cy="1015663"/>
          </a:xfrm>
          <a:prstGeom prst="rect">
            <a:avLst/>
          </a:prstGeom>
          <a:noFill/>
        </p:spPr>
        <p:txBody>
          <a:bodyPr wrap="square">
            <a:spAutoFit/>
          </a:bodyPr>
          <a:lstStyle/>
          <a:p>
            <a:pPr algn="ctr"/>
            <a:r>
              <a:rPr lang="en-US" sz="3000" dirty="0">
                <a:solidFill>
                  <a:srgbClr val="3E3E3E"/>
                </a:solidFill>
                <a:effectLst/>
                <a:latin typeface="KyivType Sans2" pitchFamily="2" charset="77"/>
              </a:rPr>
              <a:t>Impact de la pollution de </a:t>
            </a:r>
            <a:r>
              <a:rPr lang="en-US" sz="3000" dirty="0" err="1">
                <a:solidFill>
                  <a:srgbClr val="3E3E3E"/>
                </a:solidFill>
                <a:effectLst/>
                <a:latin typeface="KyivType Sans2" pitchFamily="2" charset="77"/>
              </a:rPr>
              <a:t>l’air</a:t>
            </a:r>
            <a:endParaRPr lang="en-US" sz="3000" dirty="0">
              <a:solidFill>
                <a:srgbClr val="3E3E3E"/>
              </a:solidFill>
              <a:effectLst/>
              <a:latin typeface="KyivType Sans2" pitchFamily="2" charset="77"/>
            </a:endParaRPr>
          </a:p>
          <a:p>
            <a:pPr algn="ctr"/>
            <a:r>
              <a:rPr lang="en-US" sz="3000" dirty="0">
                <a:solidFill>
                  <a:srgbClr val="3E3E3E"/>
                </a:solidFill>
                <a:effectLst/>
                <a:latin typeface="KyivType Sans2" pitchFamily="2" charset="77"/>
              </a:rPr>
              <a:t>sur </a:t>
            </a:r>
            <a:r>
              <a:rPr lang="en-US" sz="3000" dirty="0" err="1">
                <a:solidFill>
                  <a:srgbClr val="3E3E3E"/>
                </a:solidFill>
                <a:effectLst/>
                <a:latin typeface="KyivType Sans2" pitchFamily="2" charset="77"/>
              </a:rPr>
              <a:t>l’environnement</a:t>
            </a:r>
            <a:endParaRPr lang="en-US" sz="3000" dirty="0">
              <a:solidFill>
                <a:srgbClr val="3E3E3E"/>
              </a:solidFill>
              <a:effectLst/>
              <a:latin typeface="KyivType Sans2" pitchFamily="2" charset="77"/>
            </a:endParaRPr>
          </a:p>
        </p:txBody>
      </p:sp>
      <p:pic>
        <p:nvPicPr>
          <p:cNvPr id="5" name="Image 4">
            <a:extLst>
              <a:ext uri="{FF2B5EF4-FFF2-40B4-BE49-F238E27FC236}">
                <a16:creationId xmlns:a16="http://schemas.microsoft.com/office/drawing/2014/main" id="{4F1022B7-B593-8CF5-80D2-1D105B19DD88}"/>
              </a:ext>
            </a:extLst>
          </p:cNvPr>
          <p:cNvPicPr>
            <a:picLocks noChangeAspect="1"/>
          </p:cNvPicPr>
          <p:nvPr/>
        </p:nvPicPr>
        <p:blipFill rotWithShape="1">
          <a:blip r:embed="rId3"/>
          <a:srcRect l="1413" t="2036" r="-1"/>
          <a:stretch/>
        </p:blipFill>
        <p:spPr>
          <a:xfrm>
            <a:off x="3733800" y="2209800"/>
            <a:ext cx="5315702" cy="3667647"/>
          </a:xfrm>
          <a:prstGeom prst="wedgeRectCallout">
            <a:avLst/>
          </a:prstGeom>
        </p:spPr>
      </p:pic>
      <p:sp>
        <p:nvSpPr>
          <p:cNvPr id="6" name="ZoneTexte 5">
            <a:extLst>
              <a:ext uri="{FF2B5EF4-FFF2-40B4-BE49-F238E27FC236}">
                <a16:creationId xmlns:a16="http://schemas.microsoft.com/office/drawing/2014/main" id="{3118CE32-CC7B-E3D4-B2F2-B984AD0F5C35}"/>
              </a:ext>
            </a:extLst>
          </p:cNvPr>
          <p:cNvSpPr txBox="1"/>
          <p:nvPr/>
        </p:nvSpPr>
        <p:spPr>
          <a:xfrm>
            <a:off x="1143000" y="2053410"/>
            <a:ext cx="1770775" cy="1015663"/>
          </a:xfrm>
          <a:prstGeom prst="rect">
            <a:avLst/>
          </a:prstGeom>
          <a:noFill/>
          <a:ln w="3175">
            <a:solidFill>
              <a:schemeClr val="tx1">
                <a:lumMod val="50000"/>
                <a:lumOff val="50000"/>
              </a:schemeClr>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ACIDIFICATION</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Pluies acides affectant les sols, les lacs et les forêts</a:t>
            </a:r>
          </a:p>
        </p:txBody>
      </p:sp>
      <p:sp>
        <p:nvSpPr>
          <p:cNvPr id="7" name="ZoneTexte 6">
            <a:extLst>
              <a:ext uri="{FF2B5EF4-FFF2-40B4-BE49-F238E27FC236}">
                <a16:creationId xmlns:a16="http://schemas.microsoft.com/office/drawing/2014/main" id="{854D333E-1940-D015-DAF7-D9FF3362A36A}"/>
              </a:ext>
            </a:extLst>
          </p:cNvPr>
          <p:cNvSpPr txBox="1"/>
          <p:nvPr/>
        </p:nvSpPr>
        <p:spPr>
          <a:xfrm>
            <a:off x="544533" y="4953000"/>
            <a:ext cx="1770775" cy="1200329"/>
          </a:xfrm>
          <a:prstGeom prst="rect">
            <a:avLst/>
          </a:prstGeom>
          <a:noFill/>
          <a:ln w="3175">
            <a:solidFill>
              <a:schemeClr val="tx1">
                <a:lumMod val="50000"/>
                <a:lumOff val="50000"/>
              </a:schemeClr>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EUTROPHISATION</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Dépôt de nutriments dans les écosystèmes aquatiques provoquant la prolifération d’algues</a:t>
            </a:r>
          </a:p>
        </p:txBody>
      </p:sp>
      <p:sp>
        <p:nvSpPr>
          <p:cNvPr id="8" name="ZoneTexte 7">
            <a:extLst>
              <a:ext uri="{FF2B5EF4-FFF2-40B4-BE49-F238E27FC236}">
                <a16:creationId xmlns:a16="http://schemas.microsoft.com/office/drawing/2014/main" id="{1E43E9DF-FB6A-F085-8A17-0DDAB011AAEA}"/>
              </a:ext>
            </a:extLst>
          </p:cNvPr>
          <p:cNvSpPr txBox="1"/>
          <p:nvPr/>
        </p:nvSpPr>
        <p:spPr>
          <a:xfrm>
            <a:off x="9674047" y="1794301"/>
            <a:ext cx="2289353" cy="830997"/>
          </a:xfrm>
          <a:prstGeom prst="rect">
            <a:avLst/>
          </a:prstGeom>
          <a:noFill/>
          <a:ln w="3175">
            <a:solidFill>
              <a:schemeClr val="tx1">
                <a:lumMod val="50000"/>
                <a:lumOff val="50000"/>
              </a:schemeClr>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DOMMAGES AUX CULTURES</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L’ozone troposphérique endommage les plantes</a:t>
            </a:r>
          </a:p>
        </p:txBody>
      </p:sp>
      <p:sp>
        <p:nvSpPr>
          <p:cNvPr id="9" name="ZoneTexte 8">
            <a:extLst>
              <a:ext uri="{FF2B5EF4-FFF2-40B4-BE49-F238E27FC236}">
                <a16:creationId xmlns:a16="http://schemas.microsoft.com/office/drawing/2014/main" id="{D648C2C0-A9AA-6F7F-8B0E-5CD58E2C60C4}"/>
              </a:ext>
            </a:extLst>
          </p:cNvPr>
          <p:cNvSpPr txBox="1"/>
          <p:nvPr/>
        </p:nvSpPr>
        <p:spPr>
          <a:xfrm>
            <a:off x="9582606" y="5137665"/>
            <a:ext cx="2380794" cy="830997"/>
          </a:xfrm>
          <a:prstGeom prst="rect">
            <a:avLst/>
          </a:prstGeom>
          <a:noFill/>
          <a:ln w="3175">
            <a:solidFill>
              <a:schemeClr val="tx1">
                <a:lumMod val="50000"/>
                <a:lumOff val="50000"/>
              </a:schemeClr>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CHANGEMENTS CLIMATIQUES</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Gaz à effet de serre contribuent au réchauffement climatique</a:t>
            </a:r>
          </a:p>
        </p:txBody>
      </p:sp>
    </p:spTree>
    <p:extLst>
      <p:ext uri="{BB962C8B-B14F-4D97-AF65-F5344CB8AC3E}">
        <p14:creationId xmlns:p14="http://schemas.microsoft.com/office/powerpoint/2010/main" val="110858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426E59-DF04-E9A3-E78D-F6A6E7A06DCE}"/>
              </a:ext>
            </a:extLst>
          </p:cNvPr>
          <p:cNvSpPr txBox="1"/>
          <p:nvPr/>
        </p:nvSpPr>
        <p:spPr>
          <a:xfrm>
            <a:off x="2223867" y="323730"/>
            <a:ext cx="7744264" cy="553998"/>
          </a:xfrm>
          <a:prstGeom prst="rect">
            <a:avLst/>
          </a:prstGeom>
          <a:noFill/>
        </p:spPr>
        <p:txBody>
          <a:bodyPr wrap="square">
            <a:spAutoFit/>
          </a:bodyPr>
          <a:lstStyle/>
          <a:p>
            <a:pPr algn="ctr"/>
            <a:r>
              <a:rPr lang="fr-FR" sz="3000" dirty="0">
                <a:solidFill>
                  <a:srgbClr val="3E3E3E"/>
                </a:solidFill>
                <a:effectLst/>
                <a:latin typeface="KyivType Sans2" pitchFamily="2" charset="77"/>
              </a:rPr>
              <a:t>Pollution domestique</a:t>
            </a:r>
          </a:p>
        </p:txBody>
      </p:sp>
      <p:sp>
        <p:nvSpPr>
          <p:cNvPr id="4" name="Rectangle 3">
            <a:extLst>
              <a:ext uri="{FF2B5EF4-FFF2-40B4-BE49-F238E27FC236}">
                <a16:creationId xmlns:a16="http://schemas.microsoft.com/office/drawing/2014/main" id="{97CA2230-8252-9ECD-3DAE-94B0565DA3A0}"/>
              </a:ext>
            </a:extLst>
          </p:cNvPr>
          <p:cNvSpPr/>
          <p:nvPr/>
        </p:nvSpPr>
        <p:spPr>
          <a:xfrm>
            <a:off x="1210175" y="1447800"/>
            <a:ext cx="9771647" cy="1169551"/>
          </a:xfrm>
          <a:prstGeom prst="rect">
            <a:avLst/>
          </a:prstGeom>
          <a:noFill/>
          <a:ln>
            <a:noFill/>
          </a:ln>
        </p:spPr>
        <p:txBody>
          <a:bodyPr wrap="square">
            <a:spAutoFit/>
          </a:bodyPr>
          <a:lstStyle/>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lnSpc>
                <a:spcPct val="150000"/>
              </a:lnSpc>
            </a:pP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Contamination de l'air, de l'eau, et des surfaces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à l'intérieur des habitations et des bâtiments </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par des substances nocives. </a:t>
            </a:r>
          </a:p>
          <a:p>
            <a:pPr algn="just">
              <a:lnSpc>
                <a:spcPct val="150000"/>
              </a:lnSpc>
            </a:pP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Ces polluants peuvent provenir de diverses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sources internes </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et peuvent avoir des effets néfastes sur la santé humaine et l'environnement intérieur.</a:t>
            </a:r>
          </a:p>
        </p:txBody>
      </p:sp>
      <p:sp>
        <p:nvSpPr>
          <p:cNvPr id="11" name="Rectangle 10">
            <a:extLst>
              <a:ext uri="{FF2B5EF4-FFF2-40B4-BE49-F238E27FC236}">
                <a16:creationId xmlns:a16="http://schemas.microsoft.com/office/drawing/2014/main" id="{39CFC583-9780-19AD-5553-9B8E671EFBC2}"/>
              </a:ext>
            </a:extLst>
          </p:cNvPr>
          <p:cNvSpPr/>
          <p:nvPr/>
        </p:nvSpPr>
        <p:spPr>
          <a:xfrm>
            <a:off x="724321"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Produits de nettoyage</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EBADF471-B6FA-70A3-86B8-996A02A17371}"/>
              </a:ext>
            </a:extLst>
          </p:cNvPr>
          <p:cNvSpPr/>
          <p:nvPr/>
        </p:nvSpPr>
        <p:spPr>
          <a:xfrm>
            <a:off x="9675716"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Pesticides et produits chimiques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B3492E6F-ED26-CF4F-3C42-C6F292B5AE7A}"/>
              </a:ext>
            </a:extLst>
          </p:cNvPr>
          <p:cNvSpPr/>
          <p:nvPr/>
        </p:nvSpPr>
        <p:spPr>
          <a:xfrm>
            <a:off x="6095158"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Matériaux de construction</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97693E23-B051-F5A0-B8B7-A99689E9DB1E}"/>
              </a:ext>
            </a:extLst>
          </p:cNvPr>
          <p:cNvSpPr/>
          <p:nvPr/>
        </p:nvSpPr>
        <p:spPr>
          <a:xfrm>
            <a:off x="4304879"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Appareils de combustions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EFBB75A9-7A4F-71B5-0268-97FEFB7DF665}"/>
              </a:ext>
            </a:extLst>
          </p:cNvPr>
          <p:cNvSpPr/>
          <p:nvPr/>
        </p:nvSpPr>
        <p:spPr>
          <a:xfrm>
            <a:off x="2514600"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Fumée </a:t>
            </a:r>
          </a:p>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de tabac</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6" name="Rectangle 15">
            <a:extLst>
              <a:ext uri="{FF2B5EF4-FFF2-40B4-BE49-F238E27FC236}">
                <a16:creationId xmlns:a16="http://schemas.microsoft.com/office/drawing/2014/main" id="{93D50767-6E5D-D627-54F0-142A2F234C66}"/>
              </a:ext>
            </a:extLst>
          </p:cNvPr>
          <p:cNvSpPr/>
          <p:nvPr/>
        </p:nvSpPr>
        <p:spPr>
          <a:xfrm>
            <a:off x="7885437"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Moisissures et allergènes</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pic>
        <p:nvPicPr>
          <p:cNvPr id="20" name="Image 19" descr="Une image contenant texte, Police, conception, typographie&#10;&#10;Description générée automatiquement">
            <a:extLst>
              <a:ext uri="{FF2B5EF4-FFF2-40B4-BE49-F238E27FC236}">
                <a16:creationId xmlns:a16="http://schemas.microsoft.com/office/drawing/2014/main" id="{C2A82C2B-2C00-4F88-6535-1366C14446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9" r="76421" b="49961"/>
          <a:stretch/>
        </p:blipFill>
        <p:spPr>
          <a:xfrm>
            <a:off x="954056" y="2885420"/>
            <a:ext cx="1219914" cy="1305580"/>
          </a:xfrm>
          <a:prstGeom prst="rect">
            <a:avLst/>
          </a:prstGeom>
        </p:spPr>
      </p:pic>
      <p:pic>
        <p:nvPicPr>
          <p:cNvPr id="21" name="Image 20" descr="Une image contenant texte, Police, conception, typographie&#10;&#10;Description générée automatiquement">
            <a:extLst>
              <a:ext uri="{FF2B5EF4-FFF2-40B4-BE49-F238E27FC236}">
                <a16:creationId xmlns:a16="http://schemas.microsoft.com/office/drawing/2014/main" id="{43161D61-6FB5-B612-DC5B-B03E7E6718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06" t="1500" r="48415" b="50000"/>
          <a:stretch/>
        </p:blipFill>
        <p:spPr>
          <a:xfrm>
            <a:off x="2744335" y="2885420"/>
            <a:ext cx="1219914" cy="1305580"/>
          </a:xfrm>
          <a:prstGeom prst="rect">
            <a:avLst/>
          </a:prstGeom>
        </p:spPr>
      </p:pic>
      <p:pic>
        <p:nvPicPr>
          <p:cNvPr id="22" name="Image 21" descr="Une image contenant texte, Police, conception, typographie&#10;&#10;Description générée automatiquement">
            <a:extLst>
              <a:ext uri="{FF2B5EF4-FFF2-40B4-BE49-F238E27FC236}">
                <a16:creationId xmlns:a16="http://schemas.microsoft.com/office/drawing/2014/main" id="{CBF72FCA-46D5-722F-4981-5613550F44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02" t="1500" r="24719" b="50000"/>
          <a:stretch/>
        </p:blipFill>
        <p:spPr>
          <a:xfrm>
            <a:off x="4534614" y="2885420"/>
            <a:ext cx="1219914" cy="1305580"/>
          </a:xfrm>
          <a:prstGeom prst="rect">
            <a:avLst/>
          </a:prstGeom>
        </p:spPr>
      </p:pic>
      <p:pic>
        <p:nvPicPr>
          <p:cNvPr id="23" name="Image 22" descr="Une image contenant texte, Police, conception, typographie&#10;&#10;Description générée automatiquement">
            <a:extLst>
              <a:ext uri="{FF2B5EF4-FFF2-40B4-BE49-F238E27FC236}">
                <a16:creationId xmlns:a16="http://schemas.microsoft.com/office/drawing/2014/main" id="{EF032842-BD9E-D7D7-4791-64FA2E9E92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90" t="1500" r="-823" b="50000"/>
          <a:stretch/>
        </p:blipFill>
        <p:spPr>
          <a:xfrm>
            <a:off x="6324892" y="2885420"/>
            <a:ext cx="1295107" cy="1305580"/>
          </a:xfrm>
          <a:prstGeom prst="rect">
            <a:avLst/>
          </a:prstGeom>
        </p:spPr>
      </p:pic>
      <p:pic>
        <p:nvPicPr>
          <p:cNvPr id="24" name="Image 23" descr="Une image contenant texte, Police, conception, typographie&#10;&#10;Description générée automatiquement">
            <a:extLst>
              <a:ext uri="{FF2B5EF4-FFF2-40B4-BE49-F238E27FC236}">
                <a16:creationId xmlns:a16="http://schemas.microsoft.com/office/drawing/2014/main" id="{8187DBAE-D181-799F-85A4-FFFE2E7227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7" t="56040" r="74214" b="-4540"/>
          <a:stretch/>
        </p:blipFill>
        <p:spPr>
          <a:xfrm>
            <a:off x="8115172" y="2885420"/>
            <a:ext cx="1219914" cy="1305580"/>
          </a:xfrm>
          <a:prstGeom prst="rect">
            <a:avLst/>
          </a:prstGeom>
        </p:spPr>
      </p:pic>
      <p:pic>
        <p:nvPicPr>
          <p:cNvPr id="25" name="Image 24" descr="Une image contenant texte, Police, conception, typographie&#10;&#10;Description générée automatiquement">
            <a:extLst>
              <a:ext uri="{FF2B5EF4-FFF2-40B4-BE49-F238E27FC236}">
                <a16:creationId xmlns:a16="http://schemas.microsoft.com/office/drawing/2014/main" id="{19959925-BF29-4E29-E8D8-784A9F62E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196" t="55249" r="47225" b="-3749"/>
          <a:stretch/>
        </p:blipFill>
        <p:spPr>
          <a:xfrm>
            <a:off x="9905451" y="2885420"/>
            <a:ext cx="1219914" cy="1305580"/>
          </a:xfrm>
          <a:prstGeom prst="rect">
            <a:avLst/>
          </a:prstGeom>
        </p:spPr>
      </p:pic>
      <p:sp>
        <p:nvSpPr>
          <p:cNvPr id="26" name="Rectangle 25">
            <a:extLst>
              <a:ext uri="{FF2B5EF4-FFF2-40B4-BE49-F238E27FC236}">
                <a16:creationId xmlns:a16="http://schemas.microsoft.com/office/drawing/2014/main" id="{FC4E4238-2C45-D82B-4F3F-035510328CFF}"/>
              </a:ext>
            </a:extLst>
          </p:cNvPr>
          <p:cNvSpPr/>
          <p:nvPr/>
        </p:nvSpPr>
        <p:spPr>
          <a:xfrm>
            <a:off x="724321" y="5685113"/>
            <a:ext cx="10630779" cy="702756"/>
          </a:xfrm>
          <a:prstGeom prst="rect">
            <a:avLst/>
          </a:prstGeom>
          <a:solidFill>
            <a:srgbClr val="E5E5E5"/>
          </a:solidFill>
          <a:ln>
            <a:noFill/>
          </a:ln>
        </p:spPr>
        <p:txBody>
          <a:bodyPr wrap="square">
            <a:spAutoFit/>
          </a:bodyPr>
          <a:lstStyle/>
          <a:p>
            <a:pPr algn="ctr">
              <a:lnSpc>
                <a:spcPct val="150000"/>
              </a:lnSpc>
            </a:pP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La pollution domestique est une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préoccupation majeure pour la santé publique</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mais peut être gérée efficacement grâce à des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mesures préventives</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En prenant des mesures pour la minimiser, on peut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créer un environnement intérieur plus sain </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pour tous les occupants.</a:t>
            </a:r>
          </a:p>
        </p:txBody>
      </p:sp>
    </p:spTree>
    <p:extLst>
      <p:ext uri="{BB962C8B-B14F-4D97-AF65-F5344CB8AC3E}">
        <p14:creationId xmlns:p14="http://schemas.microsoft.com/office/powerpoint/2010/main" val="236517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95F342-D9A4-157B-8159-825DB2117F5B}"/>
              </a:ext>
            </a:extLst>
          </p:cNvPr>
          <p:cNvSpPr txBox="1"/>
          <p:nvPr/>
        </p:nvSpPr>
        <p:spPr>
          <a:xfrm>
            <a:off x="2223867" y="323730"/>
            <a:ext cx="7744264" cy="553998"/>
          </a:xfrm>
          <a:prstGeom prst="rect">
            <a:avLst/>
          </a:prstGeom>
          <a:noFill/>
        </p:spPr>
        <p:txBody>
          <a:bodyPr wrap="square">
            <a:spAutoFit/>
          </a:bodyPr>
          <a:lstStyle/>
          <a:p>
            <a:pPr algn="ctr"/>
            <a:r>
              <a:rPr lang="fr-FR" sz="3000" dirty="0">
                <a:solidFill>
                  <a:srgbClr val="3E3E3E"/>
                </a:solidFill>
                <a:effectLst/>
                <a:latin typeface="KyivType Sans2" pitchFamily="2" charset="77"/>
              </a:rPr>
              <a:t>La pollution et la peau</a:t>
            </a:r>
          </a:p>
        </p:txBody>
      </p:sp>
      <p:pic>
        <p:nvPicPr>
          <p:cNvPr id="4" name="Image 3">
            <a:extLst>
              <a:ext uri="{FF2B5EF4-FFF2-40B4-BE49-F238E27FC236}">
                <a16:creationId xmlns:a16="http://schemas.microsoft.com/office/drawing/2014/main" id="{251C3160-554C-6BE7-913F-DB1291E8CE5B}"/>
              </a:ext>
            </a:extLst>
          </p:cNvPr>
          <p:cNvPicPr>
            <a:picLocks noChangeAspect="1"/>
          </p:cNvPicPr>
          <p:nvPr/>
        </p:nvPicPr>
        <p:blipFill rotWithShape="1">
          <a:blip r:embed="rId3"/>
          <a:srcRect l="20539" t="2273" r="16119"/>
          <a:stretch/>
        </p:blipFill>
        <p:spPr>
          <a:xfrm>
            <a:off x="4267200" y="1599939"/>
            <a:ext cx="3657600" cy="3658121"/>
          </a:xfrm>
          <a:prstGeom prst="rect">
            <a:avLst/>
          </a:prstGeom>
        </p:spPr>
      </p:pic>
      <p:pic>
        <p:nvPicPr>
          <p:cNvPr id="8" name="Image 7" descr="Une image contenant cercle, conception, art, noir et blanc&#10;&#10;Description générée automatiquement avec une confiance moyenne">
            <a:extLst>
              <a:ext uri="{FF2B5EF4-FFF2-40B4-BE49-F238E27FC236}">
                <a16:creationId xmlns:a16="http://schemas.microsoft.com/office/drawing/2014/main" id="{C78E09EE-36F2-482A-3479-6574B4AAD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33662" y="2090736"/>
            <a:ext cx="2590800" cy="2676525"/>
          </a:xfrm>
          <a:prstGeom prst="rect">
            <a:avLst/>
          </a:prstGeom>
        </p:spPr>
      </p:pic>
      <p:sp>
        <p:nvSpPr>
          <p:cNvPr id="9" name="Rectangle 8">
            <a:extLst>
              <a:ext uri="{FF2B5EF4-FFF2-40B4-BE49-F238E27FC236}">
                <a16:creationId xmlns:a16="http://schemas.microsoft.com/office/drawing/2014/main" id="{D286E4E4-7799-2DE1-6592-A078460D847A}"/>
              </a:ext>
            </a:extLst>
          </p:cNvPr>
          <p:cNvSpPr/>
          <p:nvPr/>
        </p:nvSpPr>
        <p:spPr>
          <a:xfrm>
            <a:off x="1713848" y="5775266"/>
            <a:ext cx="8764301" cy="738664"/>
          </a:xfrm>
          <a:prstGeom prst="rect">
            <a:avLst/>
          </a:prstGeom>
          <a:solidFill>
            <a:srgbClr val="E5E5E5"/>
          </a:solid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dirty="0"/>
              <a:t>La pollution de l'air a des </a:t>
            </a:r>
            <a:r>
              <a:rPr lang="fr-FR" sz="1400" b="1" dirty="0"/>
              <a:t>effets significatifs sur la peau</a:t>
            </a:r>
            <a:r>
              <a:rPr lang="fr-FR" sz="1400" dirty="0"/>
              <a:t>, qui est le plus grand organe du corps humain et sert de </a:t>
            </a:r>
            <a:r>
              <a:rPr lang="fr-FR" sz="1400" b="1" dirty="0"/>
              <a:t>première ligne de défense </a:t>
            </a:r>
            <a:r>
              <a:rPr lang="fr-FR" sz="1400" dirty="0"/>
              <a:t>contre les agressions extérieures.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dirty="0"/>
              <a:t>Elle dispose de plusieurs mécanismes de défense pour se protéger contre les agressions de la pollution. </a:t>
            </a:r>
          </a:p>
        </p:txBody>
      </p:sp>
    </p:spTree>
    <p:extLst>
      <p:ext uri="{BB962C8B-B14F-4D97-AF65-F5344CB8AC3E}">
        <p14:creationId xmlns:p14="http://schemas.microsoft.com/office/powerpoint/2010/main" val="41804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A7EE62-9598-928C-165D-479EC795C4C7}"/>
              </a:ext>
            </a:extLst>
          </p:cNvPr>
          <p:cNvSpPr txBox="1"/>
          <p:nvPr/>
        </p:nvSpPr>
        <p:spPr>
          <a:xfrm>
            <a:off x="2223867" y="323730"/>
            <a:ext cx="7744264" cy="1015663"/>
          </a:xfrm>
          <a:prstGeom prst="rect">
            <a:avLst/>
          </a:prstGeom>
          <a:noFill/>
        </p:spPr>
        <p:txBody>
          <a:bodyPr wrap="square">
            <a:spAutoFit/>
          </a:bodyPr>
          <a:lstStyle/>
          <a:p>
            <a:pPr algn="ctr"/>
            <a:r>
              <a:rPr lang="en-US" sz="3000" dirty="0" err="1">
                <a:solidFill>
                  <a:srgbClr val="3E3E3E"/>
                </a:solidFill>
                <a:effectLst/>
                <a:latin typeface="KyivType Sans2" pitchFamily="2" charset="77"/>
              </a:rPr>
              <a:t>Quels</a:t>
            </a:r>
            <a:r>
              <a:rPr lang="en-US" sz="3000" dirty="0">
                <a:solidFill>
                  <a:srgbClr val="3E3E3E"/>
                </a:solidFill>
                <a:effectLst/>
                <a:latin typeface="KyivType Sans2" pitchFamily="2" charset="77"/>
              </a:rPr>
              <a:t> </a:t>
            </a:r>
            <a:r>
              <a:rPr lang="en-US" sz="3000" dirty="0" err="1">
                <a:solidFill>
                  <a:srgbClr val="3E3E3E"/>
                </a:solidFill>
                <a:effectLst/>
                <a:latin typeface="KyivType Sans2" pitchFamily="2" charset="77"/>
              </a:rPr>
              <a:t>sont</a:t>
            </a:r>
            <a:r>
              <a:rPr lang="en-US" sz="3000" dirty="0">
                <a:solidFill>
                  <a:srgbClr val="3E3E3E"/>
                </a:solidFill>
                <a:effectLst/>
                <a:latin typeface="KyivType Sans2" pitchFamily="2" charset="77"/>
              </a:rPr>
              <a:t> les impacts </a:t>
            </a:r>
          </a:p>
          <a:p>
            <a:pPr algn="ctr"/>
            <a:r>
              <a:rPr lang="en-US" sz="3000" dirty="0">
                <a:solidFill>
                  <a:srgbClr val="3E3E3E"/>
                </a:solidFill>
                <a:effectLst/>
                <a:latin typeface="KyivType Sans2" pitchFamily="2" charset="77"/>
              </a:rPr>
              <a:t>de la pollution de </a:t>
            </a:r>
            <a:r>
              <a:rPr lang="en-US" sz="3000" dirty="0" err="1">
                <a:solidFill>
                  <a:srgbClr val="3E3E3E"/>
                </a:solidFill>
                <a:effectLst/>
                <a:latin typeface="KyivType Sans2" pitchFamily="2" charset="77"/>
              </a:rPr>
              <a:t>l’air</a:t>
            </a:r>
            <a:r>
              <a:rPr lang="en-US" sz="3000" dirty="0">
                <a:solidFill>
                  <a:srgbClr val="3E3E3E"/>
                </a:solidFill>
                <a:effectLst/>
                <a:latin typeface="KyivType Sans2" pitchFamily="2" charset="77"/>
              </a:rPr>
              <a:t> sur la </a:t>
            </a:r>
            <a:r>
              <a:rPr lang="en-US" sz="3000" dirty="0" err="1">
                <a:solidFill>
                  <a:srgbClr val="3E3E3E"/>
                </a:solidFill>
                <a:effectLst/>
                <a:latin typeface="KyivType Sans2" pitchFamily="2" charset="77"/>
              </a:rPr>
              <a:t>peau</a:t>
            </a:r>
            <a:r>
              <a:rPr lang="en-US" sz="3000" dirty="0">
                <a:solidFill>
                  <a:srgbClr val="3E3E3E"/>
                </a:solidFill>
                <a:effectLst/>
                <a:latin typeface="KyivType Sans2" pitchFamily="2" charset="77"/>
              </a:rPr>
              <a:t> ?</a:t>
            </a:r>
            <a:endParaRPr lang="fr-FR" sz="3000" dirty="0">
              <a:solidFill>
                <a:srgbClr val="3E3E3E"/>
              </a:solidFill>
              <a:effectLst/>
              <a:latin typeface="KyivType Sans2" pitchFamily="2" charset="77"/>
            </a:endParaRPr>
          </a:p>
        </p:txBody>
      </p:sp>
      <p:sp>
        <p:nvSpPr>
          <p:cNvPr id="5" name="ZoneTexte 4">
            <a:extLst>
              <a:ext uri="{FF2B5EF4-FFF2-40B4-BE49-F238E27FC236}">
                <a16:creationId xmlns:a16="http://schemas.microsoft.com/office/drawing/2014/main" id="{01E46CDA-CC09-03ED-C39E-D04210829A9F}"/>
              </a:ext>
            </a:extLst>
          </p:cNvPr>
          <p:cNvSpPr txBox="1"/>
          <p:nvPr/>
        </p:nvSpPr>
        <p:spPr>
          <a:xfrm>
            <a:off x="436160" y="2448278"/>
            <a:ext cx="1836000" cy="504000"/>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VIEILLISSEMENT PRÉMATURÉ</a:t>
            </a:r>
          </a:p>
        </p:txBody>
      </p:sp>
      <p:sp>
        <p:nvSpPr>
          <p:cNvPr id="8" name="ZoneTexte 7">
            <a:extLst>
              <a:ext uri="{FF2B5EF4-FFF2-40B4-BE49-F238E27FC236}">
                <a16:creationId xmlns:a16="http://schemas.microsoft.com/office/drawing/2014/main" id="{5EAD25A3-D951-46E4-DC8A-5654D3F81B6B}"/>
              </a:ext>
            </a:extLst>
          </p:cNvPr>
          <p:cNvSpPr txBox="1"/>
          <p:nvPr/>
        </p:nvSpPr>
        <p:spPr>
          <a:xfrm>
            <a:off x="2374408" y="2448278"/>
            <a:ext cx="1836000" cy="504000"/>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INFLAMMATION ET IRRITATION</a:t>
            </a:r>
          </a:p>
        </p:txBody>
      </p:sp>
      <p:sp>
        <p:nvSpPr>
          <p:cNvPr id="11" name="ZoneTexte 10">
            <a:extLst>
              <a:ext uri="{FF2B5EF4-FFF2-40B4-BE49-F238E27FC236}">
                <a16:creationId xmlns:a16="http://schemas.microsoft.com/office/drawing/2014/main" id="{60662A87-2262-AF4F-D11F-EA1A69AA668C}"/>
              </a:ext>
            </a:extLst>
          </p:cNvPr>
          <p:cNvSpPr txBox="1"/>
          <p:nvPr/>
        </p:nvSpPr>
        <p:spPr>
          <a:xfrm>
            <a:off x="4312656" y="2448278"/>
            <a:ext cx="1836000" cy="504000"/>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ACNE ET ERUPTIONS CUTANEES</a:t>
            </a:r>
          </a:p>
        </p:txBody>
      </p:sp>
      <p:sp>
        <p:nvSpPr>
          <p:cNvPr id="14" name="ZoneTexte 13">
            <a:extLst>
              <a:ext uri="{FF2B5EF4-FFF2-40B4-BE49-F238E27FC236}">
                <a16:creationId xmlns:a16="http://schemas.microsoft.com/office/drawing/2014/main" id="{5913667B-A00E-5308-85BD-416085D64EDE}"/>
              </a:ext>
            </a:extLst>
          </p:cNvPr>
          <p:cNvSpPr txBox="1"/>
          <p:nvPr/>
        </p:nvSpPr>
        <p:spPr>
          <a:xfrm>
            <a:off x="6250904" y="2448278"/>
            <a:ext cx="1836000" cy="504000"/>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HYPERPIGMENTATION</a:t>
            </a:r>
          </a:p>
        </p:txBody>
      </p:sp>
      <p:sp>
        <p:nvSpPr>
          <p:cNvPr id="17" name="ZoneTexte 16">
            <a:extLst>
              <a:ext uri="{FF2B5EF4-FFF2-40B4-BE49-F238E27FC236}">
                <a16:creationId xmlns:a16="http://schemas.microsoft.com/office/drawing/2014/main" id="{77BBCFD3-36DC-5D45-F88C-11AE61CE52B2}"/>
              </a:ext>
            </a:extLst>
          </p:cNvPr>
          <p:cNvSpPr txBox="1"/>
          <p:nvPr/>
        </p:nvSpPr>
        <p:spPr>
          <a:xfrm>
            <a:off x="8189152" y="2448278"/>
            <a:ext cx="1836000" cy="504000"/>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DESHYDRATATION ET SECHERESSE</a:t>
            </a:r>
          </a:p>
        </p:txBody>
      </p:sp>
      <p:sp>
        <p:nvSpPr>
          <p:cNvPr id="21" name="ZoneTexte 20">
            <a:extLst>
              <a:ext uri="{FF2B5EF4-FFF2-40B4-BE49-F238E27FC236}">
                <a16:creationId xmlns:a16="http://schemas.microsoft.com/office/drawing/2014/main" id="{D3C7BE31-98BB-F062-353E-E632775E0EFC}"/>
              </a:ext>
            </a:extLst>
          </p:cNvPr>
          <p:cNvSpPr txBox="1"/>
          <p:nvPr/>
        </p:nvSpPr>
        <p:spPr>
          <a:xfrm>
            <a:off x="10127400" y="2448278"/>
            <a:ext cx="1836000" cy="504000"/>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CANCERS DE LA PEAU</a:t>
            </a:r>
          </a:p>
        </p:txBody>
      </p:sp>
      <p:sp>
        <p:nvSpPr>
          <p:cNvPr id="26" name="ZoneTexte 25">
            <a:extLst>
              <a:ext uri="{FF2B5EF4-FFF2-40B4-BE49-F238E27FC236}">
                <a16:creationId xmlns:a16="http://schemas.microsoft.com/office/drawing/2014/main" id="{E4431B18-444A-21A9-B915-9A9246F67CCE}"/>
              </a:ext>
            </a:extLst>
          </p:cNvPr>
          <p:cNvSpPr txBox="1"/>
          <p:nvPr/>
        </p:nvSpPr>
        <p:spPr>
          <a:xfrm>
            <a:off x="436160" y="3462278"/>
            <a:ext cx="1836000" cy="2862322"/>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Radicaux libres  </a:t>
            </a:r>
            <a:r>
              <a:rPr lang="fr-FR" sz="1200" dirty="0">
                <a:latin typeface="Roboto Light" panose="02000000000000000000" pitchFamily="2" charset="0"/>
                <a:ea typeface="Roboto Light" panose="02000000000000000000" pitchFamily="2" charset="0"/>
              </a:rPr>
              <a:t>endommagent les cellules cutanées. Cela accélère le vieillissement cutané, entraînant l'apparition de rides, de ridules et de taches de vieillesse.</a:t>
            </a:r>
          </a:p>
          <a:p>
            <a:pPr algn="ctr"/>
            <a:endParaRPr lang="fr-FR" sz="1200" dirty="0">
              <a:latin typeface="Roboto Light" panose="02000000000000000000" pitchFamily="2" charset="0"/>
              <a:ea typeface="Roboto Light" panose="02000000000000000000" pitchFamily="2" charset="0"/>
            </a:endParaRPr>
          </a:p>
          <a:p>
            <a:pPr algn="ctr"/>
            <a:r>
              <a:rPr lang="fr-FR" sz="1200" b="1" dirty="0">
                <a:latin typeface="Roboto Light" panose="02000000000000000000" pitchFamily="2" charset="0"/>
                <a:ea typeface="Roboto Light" panose="02000000000000000000" pitchFamily="2" charset="0"/>
              </a:rPr>
              <a:t>Diminution de l'Élasticité </a:t>
            </a:r>
            <a:r>
              <a:rPr lang="fr-FR" sz="1200" dirty="0">
                <a:latin typeface="Roboto Light" panose="02000000000000000000" pitchFamily="2" charset="0"/>
                <a:ea typeface="Roboto Light" panose="02000000000000000000" pitchFamily="2" charset="0"/>
              </a:rPr>
              <a:t>Les polluants peuvent dégrader le collagène et l'élastine.</a:t>
            </a:r>
          </a:p>
          <a:p>
            <a:pPr algn="ctr"/>
            <a:endParaRPr lang="fr-FR" sz="1200" dirty="0">
              <a:latin typeface="Roboto Light" panose="02000000000000000000" pitchFamily="2" charset="0"/>
              <a:ea typeface="Roboto Light" panose="02000000000000000000" pitchFamily="2" charset="0"/>
            </a:endParaRPr>
          </a:p>
          <a:p>
            <a:pPr algn="ctr"/>
            <a:endParaRPr lang="fr-FR" sz="1200" dirty="0">
              <a:latin typeface="Roboto Light" panose="02000000000000000000" pitchFamily="2" charset="0"/>
              <a:ea typeface="Roboto Light" panose="02000000000000000000" pitchFamily="2" charset="0"/>
            </a:endParaRPr>
          </a:p>
        </p:txBody>
      </p:sp>
      <p:sp>
        <p:nvSpPr>
          <p:cNvPr id="27" name="ZoneTexte 26">
            <a:extLst>
              <a:ext uri="{FF2B5EF4-FFF2-40B4-BE49-F238E27FC236}">
                <a16:creationId xmlns:a16="http://schemas.microsoft.com/office/drawing/2014/main" id="{993F7D9C-FE0F-E463-DF78-AA48AB387B7C}"/>
              </a:ext>
            </a:extLst>
          </p:cNvPr>
          <p:cNvSpPr txBox="1"/>
          <p:nvPr/>
        </p:nvSpPr>
        <p:spPr>
          <a:xfrm>
            <a:off x="2374408" y="3440051"/>
            <a:ext cx="1836000" cy="2492990"/>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Démangeaisons et Rougeurs </a:t>
            </a:r>
          </a:p>
          <a:p>
            <a:pPr algn="ctr"/>
            <a:r>
              <a:rPr lang="fr-FR" sz="1200" dirty="0">
                <a:latin typeface="Roboto Light" panose="02000000000000000000" pitchFamily="2" charset="0"/>
                <a:ea typeface="Roboto Light" panose="02000000000000000000" pitchFamily="2" charset="0"/>
              </a:rPr>
              <a:t>Les polluants peuvent provoquer des réactions inflammatoires dans la peau.</a:t>
            </a:r>
          </a:p>
          <a:p>
            <a:pPr algn="ctr"/>
            <a:endParaRPr lang="fr-FR" sz="1200" dirty="0">
              <a:latin typeface="Roboto Light" panose="02000000000000000000" pitchFamily="2" charset="0"/>
              <a:ea typeface="Roboto Light" panose="02000000000000000000" pitchFamily="2" charset="0"/>
            </a:endParaRPr>
          </a:p>
          <a:p>
            <a:pPr algn="ctr"/>
            <a:r>
              <a:rPr lang="fr-FR" sz="1200" b="1" dirty="0">
                <a:latin typeface="Roboto Light" panose="02000000000000000000" pitchFamily="2" charset="0"/>
                <a:ea typeface="Roboto Light" panose="02000000000000000000" pitchFamily="2" charset="0"/>
              </a:rPr>
              <a:t>Dermatite </a:t>
            </a:r>
            <a:r>
              <a:rPr lang="fr-FR" sz="1200" b="1" dirty="0" err="1">
                <a:latin typeface="Roboto Light" panose="02000000000000000000" pitchFamily="2" charset="0"/>
                <a:ea typeface="Roboto Light" panose="02000000000000000000" pitchFamily="2" charset="0"/>
              </a:rPr>
              <a:t>Atopique</a:t>
            </a:r>
            <a:r>
              <a:rPr lang="fr-FR" sz="1200" b="1" dirty="0">
                <a:latin typeface="Roboto Light" panose="02000000000000000000" pitchFamily="2" charset="0"/>
                <a:ea typeface="Roboto Light" panose="02000000000000000000" pitchFamily="2" charset="0"/>
              </a:rPr>
              <a:t> </a:t>
            </a:r>
            <a:r>
              <a:rPr lang="fr-FR" sz="1200" dirty="0">
                <a:latin typeface="Roboto Light" panose="02000000000000000000" pitchFamily="2" charset="0"/>
                <a:ea typeface="Roboto Light" panose="02000000000000000000" pitchFamily="2" charset="0"/>
              </a:rPr>
              <a:t> L'exposition à la pollution de l'air peut exacerber les conditions inflammatoires chroniques.</a:t>
            </a:r>
          </a:p>
        </p:txBody>
      </p:sp>
      <p:sp>
        <p:nvSpPr>
          <p:cNvPr id="28" name="ZoneTexte 27">
            <a:extLst>
              <a:ext uri="{FF2B5EF4-FFF2-40B4-BE49-F238E27FC236}">
                <a16:creationId xmlns:a16="http://schemas.microsoft.com/office/drawing/2014/main" id="{2010CD6A-24C8-5E4E-A725-453409818700}"/>
              </a:ext>
            </a:extLst>
          </p:cNvPr>
          <p:cNvSpPr txBox="1"/>
          <p:nvPr/>
        </p:nvSpPr>
        <p:spPr>
          <a:xfrm>
            <a:off x="4312656" y="3440051"/>
            <a:ext cx="1836000" cy="2123658"/>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Obstruction des Pores</a:t>
            </a:r>
          </a:p>
          <a:p>
            <a:pPr algn="ctr"/>
            <a:r>
              <a:rPr lang="fr-FR" sz="1200" dirty="0">
                <a:latin typeface="Roboto Light" panose="02000000000000000000" pitchFamily="2" charset="0"/>
                <a:ea typeface="Roboto Light" panose="02000000000000000000" pitchFamily="2" charset="0"/>
              </a:rPr>
              <a:t>entraînant des éruptions cutanées, des points noirs et de l'acné.</a:t>
            </a:r>
          </a:p>
          <a:p>
            <a:pPr algn="ctr"/>
            <a:endParaRPr lang="fr-FR" sz="1200" dirty="0">
              <a:latin typeface="Roboto Light" panose="02000000000000000000" pitchFamily="2" charset="0"/>
              <a:ea typeface="Roboto Light" panose="02000000000000000000" pitchFamily="2" charset="0"/>
            </a:endParaRPr>
          </a:p>
          <a:p>
            <a:pPr algn="ctr"/>
            <a:r>
              <a:rPr lang="fr-FR" sz="1200" b="1" dirty="0">
                <a:latin typeface="Roboto Light" panose="02000000000000000000" pitchFamily="2" charset="0"/>
                <a:ea typeface="Roboto Light" panose="02000000000000000000" pitchFamily="2" charset="0"/>
              </a:rPr>
              <a:t>Augmentation de la Sécrétion Sébacée</a:t>
            </a:r>
          </a:p>
          <a:p>
            <a:pPr algn="ctr"/>
            <a:r>
              <a:rPr lang="fr-FR" sz="1200" dirty="0">
                <a:latin typeface="Roboto Light" panose="02000000000000000000" pitchFamily="2" charset="0"/>
                <a:ea typeface="Roboto Light" panose="02000000000000000000" pitchFamily="2" charset="0"/>
              </a:rPr>
              <a:t>contribuant ainsi à l'acné.</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 </a:t>
            </a:r>
          </a:p>
        </p:txBody>
      </p:sp>
      <p:sp>
        <p:nvSpPr>
          <p:cNvPr id="29" name="ZoneTexte 28">
            <a:extLst>
              <a:ext uri="{FF2B5EF4-FFF2-40B4-BE49-F238E27FC236}">
                <a16:creationId xmlns:a16="http://schemas.microsoft.com/office/drawing/2014/main" id="{ED906AFC-3BF4-4DB2-E56A-5226004109EE}"/>
              </a:ext>
            </a:extLst>
          </p:cNvPr>
          <p:cNvSpPr txBox="1"/>
          <p:nvPr/>
        </p:nvSpPr>
        <p:spPr>
          <a:xfrm>
            <a:off x="6250904" y="3427642"/>
            <a:ext cx="1836000" cy="2862322"/>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Taches Sombres </a:t>
            </a:r>
          </a:p>
          <a:p>
            <a:pPr algn="ctr"/>
            <a:r>
              <a:rPr lang="fr-FR" sz="1200" dirty="0">
                <a:latin typeface="Roboto Light" panose="02000000000000000000" pitchFamily="2" charset="0"/>
                <a:ea typeface="Roboto Light" panose="02000000000000000000" pitchFamily="2" charset="0"/>
              </a:rPr>
              <a:t>La pollution peut induire la production de mélanine, le pigment de la peau.</a:t>
            </a:r>
          </a:p>
          <a:p>
            <a:pPr algn="ctr"/>
            <a:endParaRPr lang="fr-FR" sz="1200" dirty="0">
              <a:latin typeface="Roboto Light" panose="02000000000000000000" pitchFamily="2" charset="0"/>
              <a:ea typeface="Roboto Light" panose="02000000000000000000" pitchFamily="2" charset="0"/>
            </a:endParaRPr>
          </a:p>
          <a:p>
            <a:pPr algn="ctr"/>
            <a:r>
              <a:rPr lang="fr-FR" sz="1200" b="1" dirty="0" err="1">
                <a:latin typeface="Roboto Light" panose="02000000000000000000" pitchFamily="2" charset="0"/>
                <a:ea typeface="Roboto Light" panose="02000000000000000000" pitchFamily="2" charset="0"/>
              </a:rPr>
              <a:t>Mélasma</a:t>
            </a:r>
            <a:r>
              <a:rPr lang="fr-FR" sz="1200" b="1" dirty="0">
                <a:latin typeface="Roboto Light" panose="02000000000000000000" pitchFamily="2" charset="0"/>
                <a:ea typeface="Roboto Light" panose="02000000000000000000" pitchFamily="2" charset="0"/>
              </a:rPr>
              <a:t> </a:t>
            </a:r>
          </a:p>
          <a:p>
            <a:pPr algn="ctr"/>
            <a:r>
              <a:rPr lang="fr-FR" sz="1200" dirty="0">
                <a:latin typeface="Roboto Light" panose="02000000000000000000" pitchFamily="2" charset="0"/>
                <a:ea typeface="Roboto Light" panose="02000000000000000000" pitchFamily="2" charset="0"/>
              </a:rPr>
              <a:t>Les femmes sont t susceptibles de développer des taches brunes sur le visage, en raison de l'exposition à des niveaux élevés de pollution.</a:t>
            </a:r>
          </a:p>
          <a:p>
            <a:pPr algn="ctr"/>
            <a:endParaRPr lang="fr-FR" sz="1200" dirty="0">
              <a:latin typeface="Roboto Light" panose="02000000000000000000" pitchFamily="2" charset="0"/>
              <a:ea typeface="Roboto Light" panose="02000000000000000000" pitchFamily="2" charset="0"/>
            </a:endParaRPr>
          </a:p>
        </p:txBody>
      </p:sp>
      <p:sp>
        <p:nvSpPr>
          <p:cNvPr id="30" name="ZoneTexte 29">
            <a:extLst>
              <a:ext uri="{FF2B5EF4-FFF2-40B4-BE49-F238E27FC236}">
                <a16:creationId xmlns:a16="http://schemas.microsoft.com/office/drawing/2014/main" id="{EC773BC5-A49C-1531-B104-7DEBEFB27289}"/>
              </a:ext>
            </a:extLst>
          </p:cNvPr>
          <p:cNvSpPr txBox="1"/>
          <p:nvPr/>
        </p:nvSpPr>
        <p:spPr>
          <a:xfrm>
            <a:off x="8189152" y="3462278"/>
            <a:ext cx="1836000" cy="2862322"/>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Barrière Cutanée Compromise </a:t>
            </a:r>
          </a:p>
          <a:p>
            <a:pPr algn="ctr"/>
            <a:r>
              <a:rPr lang="fr-FR" sz="1200" dirty="0">
                <a:latin typeface="Roboto Light" panose="02000000000000000000" pitchFamily="2" charset="0"/>
                <a:ea typeface="Roboto Light" panose="02000000000000000000" pitchFamily="2" charset="0"/>
              </a:rPr>
              <a:t>Altération de la fonction de barrière de la peau, entraînant une perte accrue en eau </a:t>
            </a:r>
            <a:r>
              <a:rPr lang="fr-FR" sz="1200" dirty="0" err="1">
                <a:latin typeface="Roboto Light" panose="02000000000000000000" pitchFamily="2" charset="0"/>
                <a:ea typeface="Roboto Light" panose="02000000000000000000" pitchFamily="2" charset="0"/>
              </a:rPr>
              <a:t>transépidermique</a:t>
            </a:r>
            <a:r>
              <a:rPr lang="fr-FR" sz="1200" dirty="0">
                <a:latin typeface="Roboto Light" panose="02000000000000000000" pitchFamily="2" charset="0"/>
                <a:ea typeface="Roboto Light" panose="02000000000000000000" pitchFamily="2" charset="0"/>
              </a:rPr>
              <a:t> ce qui rend la peau plus sèche.</a:t>
            </a:r>
          </a:p>
          <a:p>
            <a:pPr algn="ctr"/>
            <a:endParaRPr lang="fr-FR" sz="1200" dirty="0">
              <a:latin typeface="Roboto Light" panose="02000000000000000000" pitchFamily="2" charset="0"/>
              <a:ea typeface="Roboto Light" panose="02000000000000000000" pitchFamily="2" charset="0"/>
            </a:endParaRPr>
          </a:p>
          <a:p>
            <a:pPr algn="ctr"/>
            <a:r>
              <a:rPr lang="fr-FR" sz="1200" b="1" dirty="0">
                <a:latin typeface="Roboto Light" panose="02000000000000000000" pitchFamily="2" charset="0"/>
                <a:ea typeface="Roboto Light" panose="02000000000000000000" pitchFamily="2" charset="0"/>
              </a:rPr>
              <a:t>Réduction des Lipides </a:t>
            </a:r>
            <a:r>
              <a:rPr lang="fr-FR" sz="1200" dirty="0">
                <a:latin typeface="Roboto Light" panose="02000000000000000000" pitchFamily="2" charset="0"/>
                <a:ea typeface="Roboto Light" panose="02000000000000000000" pitchFamily="2" charset="0"/>
              </a:rPr>
              <a:t>Les polluants peuvent dégrader les lipides cutanés entrainant perte d’hydratation et de souplesse.</a:t>
            </a:r>
          </a:p>
        </p:txBody>
      </p:sp>
      <p:sp>
        <p:nvSpPr>
          <p:cNvPr id="31" name="ZoneTexte 30">
            <a:extLst>
              <a:ext uri="{FF2B5EF4-FFF2-40B4-BE49-F238E27FC236}">
                <a16:creationId xmlns:a16="http://schemas.microsoft.com/office/drawing/2014/main" id="{4CC1ADD3-2C1C-2283-8A0B-B59C9ED90E0A}"/>
              </a:ext>
            </a:extLst>
          </p:cNvPr>
          <p:cNvSpPr txBox="1"/>
          <p:nvPr/>
        </p:nvSpPr>
        <p:spPr>
          <a:xfrm>
            <a:off x="10127400" y="3462278"/>
            <a:ext cx="1836000" cy="120032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rPr>
              <a:t>Certains polluants atmosphériques sont des cancérogènes connus et peuvent augmenter le risque de cancers de la peau.</a:t>
            </a:r>
          </a:p>
        </p:txBody>
      </p:sp>
      <p:pic>
        <p:nvPicPr>
          <p:cNvPr id="4" name="Image 3">
            <a:extLst>
              <a:ext uri="{FF2B5EF4-FFF2-40B4-BE49-F238E27FC236}">
                <a16:creationId xmlns:a16="http://schemas.microsoft.com/office/drawing/2014/main" id="{E24E9FF8-BB6F-5756-E376-DBA11209BA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13" b="93562" l="9091" r="93802">
                        <a14:foregroundMark x1="17355" y1="16309" x2="17355" y2="16309"/>
                        <a14:foregroundMark x1="28512" y1="41202" x2="28512" y2="41202"/>
                        <a14:foregroundMark x1="19835" y1="65236" x2="19835" y2="65236"/>
                        <a14:foregroundMark x1="68595" y1="67811" x2="68595" y2="67811"/>
                        <a14:foregroundMark x1="70661" y1="45494" x2="70661" y2="45494"/>
                        <a14:foregroundMark x1="46281" y1="44206" x2="46281" y2="44206"/>
                        <a14:foregroundMark x1="49587" y1="28326" x2="49587" y2="28326"/>
                        <a14:foregroundMark x1="71488" y1="30472" x2="71488" y2="30472"/>
                        <a14:foregroundMark x1="91322" y1="72961" x2="91322" y2="72961"/>
                        <a14:foregroundMark x1="93802" y1="46352" x2="93802" y2="46352"/>
                        <a14:foregroundMark x1="55372" y1="93562" x2="55372" y2="93562"/>
                      </a14:backgroundRemoval>
                    </a14:imgEffect>
                  </a14:imgLayer>
                </a14:imgProps>
              </a:ext>
            </a:extLst>
          </a:blip>
          <a:stretch>
            <a:fillRect/>
          </a:stretch>
        </p:blipFill>
        <p:spPr>
          <a:xfrm>
            <a:off x="5114958" y="1755722"/>
            <a:ext cx="1962081" cy="1889112"/>
          </a:xfrm>
          <a:prstGeom prst="rect">
            <a:avLst/>
          </a:prstGeom>
        </p:spPr>
      </p:pic>
    </p:spTree>
    <p:extLst>
      <p:ext uri="{BB962C8B-B14F-4D97-AF65-F5344CB8AC3E}">
        <p14:creationId xmlns:p14="http://schemas.microsoft.com/office/powerpoint/2010/main" val="283986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P spid="17" grpId="0" animBg="1"/>
      <p:bldP spid="21" grpId="0" animBg="1"/>
      <p:bldP spid="26" grpId="0"/>
      <p:bldP spid="27" grpId="0"/>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E986F1-0E39-B4BF-963C-5CD516A3D7C7}"/>
              </a:ext>
            </a:extLst>
          </p:cNvPr>
          <p:cNvSpPr txBox="1"/>
          <p:nvPr/>
        </p:nvSpPr>
        <p:spPr>
          <a:xfrm>
            <a:off x="2223867" y="323730"/>
            <a:ext cx="7744264" cy="1015663"/>
          </a:xfrm>
          <a:prstGeom prst="rect">
            <a:avLst/>
          </a:prstGeom>
          <a:noFill/>
        </p:spPr>
        <p:txBody>
          <a:bodyPr wrap="square">
            <a:spAutoFit/>
          </a:bodyPr>
          <a:lstStyle/>
          <a:p>
            <a:pPr algn="ctr"/>
            <a:r>
              <a:rPr lang="en-US" sz="3000" dirty="0" err="1">
                <a:solidFill>
                  <a:srgbClr val="3E3E3E"/>
                </a:solidFill>
                <a:effectLst/>
                <a:latin typeface="KyivType Sans2" pitchFamily="2" charset="77"/>
              </a:rPr>
              <a:t>Quels</a:t>
            </a:r>
            <a:r>
              <a:rPr lang="en-US" sz="3000" dirty="0">
                <a:solidFill>
                  <a:srgbClr val="3E3E3E"/>
                </a:solidFill>
                <a:effectLst/>
                <a:latin typeface="KyivType Sans2" pitchFamily="2" charset="77"/>
              </a:rPr>
              <a:t> </a:t>
            </a:r>
            <a:r>
              <a:rPr lang="en-US" sz="3000" dirty="0" err="1">
                <a:solidFill>
                  <a:srgbClr val="3E3E3E"/>
                </a:solidFill>
                <a:effectLst/>
                <a:latin typeface="KyivType Sans2" pitchFamily="2" charset="77"/>
              </a:rPr>
              <a:t>sont</a:t>
            </a:r>
            <a:r>
              <a:rPr lang="en-US" sz="3000" dirty="0">
                <a:solidFill>
                  <a:srgbClr val="3E3E3E"/>
                </a:solidFill>
                <a:effectLst/>
                <a:latin typeface="KyivType Sans2" pitchFamily="2" charset="77"/>
              </a:rPr>
              <a:t> les impacts </a:t>
            </a:r>
          </a:p>
          <a:p>
            <a:pPr algn="ctr"/>
            <a:r>
              <a:rPr lang="en-US" sz="3000" dirty="0">
                <a:solidFill>
                  <a:srgbClr val="3E3E3E"/>
                </a:solidFill>
                <a:effectLst/>
                <a:latin typeface="KyivType Sans2" pitchFamily="2" charset="77"/>
              </a:rPr>
              <a:t>de la pollution de </a:t>
            </a:r>
            <a:r>
              <a:rPr lang="en-US" sz="3000" dirty="0" err="1">
                <a:solidFill>
                  <a:srgbClr val="3E3E3E"/>
                </a:solidFill>
                <a:effectLst/>
                <a:latin typeface="KyivType Sans2" pitchFamily="2" charset="77"/>
              </a:rPr>
              <a:t>l’air</a:t>
            </a:r>
            <a:r>
              <a:rPr lang="en-US" sz="3000" dirty="0">
                <a:solidFill>
                  <a:srgbClr val="3E3E3E"/>
                </a:solidFill>
                <a:effectLst/>
                <a:latin typeface="KyivType Sans2" pitchFamily="2" charset="77"/>
              </a:rPr>
              <a:t> sur </a:t>
            </a:r>
            <a:r>
              <a:rPr lang="en-US" sz="3000" dirty="0" err="1">
                <a:solidFill>
                  <a:srgbClr val="3E3E3E"/>
                </a:solidFill>
                <a:effectLst/>
                <a:latin typeface="KyivType Sans2" pitchFamily="2" charset="77"/>
              </a:rPr>
              <a:t>l’épiderme</a:t>
            </a:r>
            <a:r>
              <a:rPr lang="en-US" sz="3000" dirty="0">
                <a:solidFill>
                  <a:srgbClr val="3E3E3E"/>
                </a:solidFill>
                <a:effectLst/>
                <a:latin typeface="KyivType Sans2" pitchFamily="2" charset="77"/>
              </a:rPr>
              <a:t> ?</a:t>
            </a:r>
            <a:endParaRPr lang="fr-FR" sz="3000" dirty="0">
              <a:solidFill>
                <a:srgbClr val="3E3E3E"/>
              </a:solidFill>
              <a:effectLst/>
              <a:latin typeface="KyivType Sans2" pitchFamily="2" charset="77"/>
            </a:endParaRPr>
          </a:p>
        </p:txBody>
      </p:sp>
      <p:pic>
        <p:nvPicPr>
          <p:cNvPr id="4" name="Image 3" descr="Une image contenant boîte, conteneur, conception&#10;&#10;Description générée automatiquement">
            <a:extLst>
              <a:ext uri="{FF2B5EF4-FFF2-40B4-BE49-F238E27FC236}">
                <a16:creationId xmlns:a16="http://schemas.microsoft.com/office/drawing/2014/main" id="{140D277E-5316-BACC-6436-67CAAE451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6" t="4721" r="46757" b="8879"/>
          <a:stretch/>
        </p:blipFill>
        <p:spPr>
          <a:xfrm>
            <a:off x="4511406" y="2133600"/>
            <a:ext cx="3169186" cy="4495800"/>
          </a:xfrm>
          <a:prstGeom prst="rect">
            <a:avLst/>
          </a:prstGeom>
        </p:spPr>
      </p:pic>
      <p:pic>
        <p:nvPicPr>
          <p:cNvPr id="6" name="Image 5" descr="Une image contenant capture d’écran, art&#10;&#10;Description générée automatiquement">
            <a:extLst>
              <a:ext uri="{FF2B5EF4-FFF2-40B4-BE49-F238E27FC236}">
                <a16:creationId xmlns:a16="http://schemas.microsoft.com/office/drawing/2014/main" id="{C5556ED2-792F-EA7C-EEAE-84A61DEDAE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02" t="7299" r="60508" b="8609"/>
          <a:stretch/>
        </p:blipFill>
        <p:spPr>
          <a:xfrm flipH="1">
            <a:off x="7102208" y="3124200"/>
            <a:ext cx="578384" cy="3505200"/>
          </a:xfrm>
          <a:prstGeom prst="rect">
            <a:avLst/>
          </a:prstGeom>
        </p:spPr>
      </p:pic>
      <p:pic>
        <p:nvPicPr>
          <p:cNvPr id="7" name="Image 6" descr="Une image contenant capture d’écran, art&#10;&#10;Description générée automatiquement">
            <a:extLst>
              <a:ext uri="{FF2B5EF4-FFF2-40B4-BE49-F238E27FC236}">
                <a16:creationId xmlns:a16="http://schemas.microsoft.com/office/drawing/2014/main" id="{FF264E76-856B-F77F-CDCB-E828FA5295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44" t="7312" r="55766" b="87204"/>
          <a:stretch/>
        </p:blipFill>
        <p:spPr>
          <a:xfrm flipH="1">
            <a:off x="7102208" y="3124200"/>
            <a:ext cx="289192" cy="228600"/>
          </a:xfrm>
          <a:prstGeom prst="rect">
            <a:avLst/>
          </a:prstGeom>
        </p:spPr>
      </p:pic>
      <p:sp>
        <p:nvSpPr>
          <p:cNvPr id="8" name="ZoneTexte 7">
            <a:extLst>
              <a:ext uri="{FF2B5EF4-FFF2-40B4-BE49-F238E27FC236}">
                <a16:creationId xmlns:a16="http://schemas.microsoft.com/office/drawing/2014/main" id="{8C985606-C975-1C32-152F-1E23F8DD42DD}"/>
              </a:ext>
            </a:extLst>
          </p:cNvPr>
          <p:cNvSpPr txBox="1"/>
          <p:nvPr/>
        </p:nvSpPr>
        <p:spPr>
          <a:xfrm>
            <a:off x="8473440" y="2261697"/>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Apparition de rides, de ridules </a:t>
            </a:r>
          </a:p>
        </p:txBody>
      </p:sp>
      <p:sp>
        <p:nvSpPr>
          <p:cNvPr id="9" name="ZoneTexte 8">
            <a:extLst>
              <a:ext uri="{FF2B5EF4-FFF2-40B4-BE49-F238E27FC236}">
                <a16:creationId xmlns:a16="http://schemas.microsoft.com/office/drawing/2014/main" id="{A315A25F-75AA-0624-0AED-FA6B531D319E}"/>
              </a:ext>
            </a:extLst>
          </p:cNvPr>
          <p:cNvSpPr txBox="1"/>
          <p:nvPr/>
        </p:nvSpPr>
        <p:spPr>
          <a:xfrm>
            <a:off x="1076177" y="3075801"/>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Déshydratation et sècheresse </a:t>
            </a:r>
          </a:p>
        </p:txBody>
      </p:sp>
      <p:sp>
        <p:nvSpPr>
          <p:cNvPr id="12" name="ZoneTexte 11">
            <a:extLst>
              <a:ext uri="{FF2B5EF4-FFF2-40B4-BE49-F238E27FC236}">
                <a16:creationId xmlns:a16="http://schemas.microsoft.com/office/drawing/2014/main" id="{CEAC3F06-A597-7268-2B1F-BF6EFEBE8CC7}"/>
              </a:ext>
            </a:extLst>
          </p:cNvPr>
          <p:cNvSpPr txBox="1"/>
          <p:nvPr/>
        </p:nvSpPr>
        <p:spPr>
          <a:xfrm>
            <a:off x="8456021" y="3200400"/>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Tache pigmentaire, </a:t>
            </a:r>
            <a:r>
              <a:rPr lang="fr-FR" sz="1200" dirty="0" err="1">
                <a:latin typeface="Roboto Light" panose="02000000000000000000" pitchFamily="2" charset="0"/>
                <a:ea typeface="Roboto Light" panose="02000000000000000000" pitchFamily="2" charset="0"/>
                <a:cs typeface="Roboto Light" panose="02000000000000000000" pitchFamily="2" charset="0"/>
              </a:rPr>
              <a:t>mélasma</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13" name="Connecteur droit avec flèche 12">
            <a:extLst>
              <a:ext uri="{FF2B5EF4-FFF2-40B4-BE49-F238E27FC236}">
                <a16:creationId xmlns:a16="http://schemas.microsoft.com/office/drawing/2014/main" id="{17763E09-A791-62A7-7CEA-C70364F00A61}"/>
              </a:ext>
            </a:extLst>
          </p:cNvPr>
          <p:cNvCxnSpPr>
            <a:cxnSpLocks/>
          </p:cNvCxnSpPr>
          <p:nvPr/>
        </p:nvCxnSpPr>
        <p:spPr>
          <a:xfrm flipH="1">
            <a:off x="5891249" y="2381054"/>
            <a:ext cx="2414551"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AEB0494B-2D6E-9645-958C-BD05E14D86AF}"/>
              </a:ext>
            </a:extLst>
          </p:cNvPr>
          <p:cNvCxnSpPr>
            <a:cxnSpLocks/>
          </p:cNvCxnSpPr>
          <p:nvPr/>
        </p:nvCxnSpPr>
        <p:spPr>
          <a:xfrm>
            <a:off x="3657600" y="3218134"/>
            <a:ext cx="23622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75EEAD34-D1C9-9AA7-9781-D0B5543E1732}"/>
              </a:ext>
            </a:extLst>
          </p:cNvPr>
          <p:cNvCxnSpPr>
            <a:cxnSpLocks/>
          </p:cNvCxnSpPr>
          <p:nvPr/>
        </p:nvCxnSpPr>
        <p:spPr>
          <a:xfrm flipH="1">
            <a:off x="7363137" y="3333908"/>
            <a:ext cx="94266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Larme 20">
            <a:extLst>
              <a:ext uri="{FF2B5EF4-FFF2-40B4-BE49-F238E27FC236}">
                <a16:creationId xmlns:a16="http://schemas.microsoft.com/office/drawing/2014/main" id="{F55D7712-776A-80CA-300E-290A80B65437}"/>
              </a:ext>
            </a:extLst>
          </p:cNvPr>
          <p:cNvSpPr/>
          <p:nvPr/>
        </p:nvSpPr>
        <p:spPr>
          <a:xfrm rot="9149518">
            <a:off x="3835252" y="2338623"/>
            <a:ext cx="1843494" cy="2771237"/>
          </a:xfrm>
          <a:custGeom>
            <a:avLst/>
            <a:gdLst>
              <a:gd name="connsiteX0" fmla="*/ 0 w 606637"/>
              <a:gd name="connsiteY0" fmla="*/ 335785 h 671569"/>
              <a:gd name="connsiteX1" fmla="*/ 303319 w 606637"/>
              <a:gd name="connsiteY1" fmla="*/ 0 h 671569"/>
              <a:gd name="connsiteX2" fmla="*/ 580497 w 606637"/>
              <a:gd name="connsiteY2" fmla="*/ 28938 h 671569"/>
              <a:gd name="connsiteX3" fmla="*/ 606637 w 606637"/>
              <a:gd name="connsiteY3" fmla="*/ 335785 h 671569"/>
              <a:gd name="connsiteX4" fmla="*/ 303318 w 606637"/>
              <a:gd name="connsiteY4" fmla="*/ 671570 h 671569"/>
              <a:gd name="connsiteX5" fmla="*/ -1 w 606637"/>
              <a:gd name="connsiteY5" fmla="*/ 335785 h 671569"/>
              <a:gd name="connsiteX6" fmla="*/ 0 w 606637"/>
              <a:gd name="connsiteY6" fmla="*/ 335785 h 671569"/>
              <a:gd name="connsiteX0" fmla="*/ 1 w 581927"/>
              <a:gd name="connsiteY0" fmla="*/ 335785 h 671570"/>
              <a:gd name="connsiteX1" fmla="*/ 303320 w 581927"/>
              <a:gd name="connsiteY1" fmla="*/ 0 h 671570"/>
              <a:gd name="connsiteX2" fmla="*/ 580498 w 581927"/>
              <a:gd name="connsiteY2" fmla="*/ 28938 h 671570"/>
              <a:gd name="connsiteX3" fmla="*/ 450234 w 581927"/>
              <a:gd name="connsiteY3" fmla="*/ 372163 h 671570"/>
              <a:gd name="connsiteX4" fmla="*/ 303319 w 581927"/>
              <a:gd name="connsiteY4" fmla="*/ 671570 h 671570"/>
              <a:gd name="connsiteX5" fmla="*/ 0 w 581927"/>
              <a:gd name="connsiteY5" fmla="*/ 335785 h 671570"/>
              <a:gd name="connsiteX6" fmla="*/ 1 w 581927"/>
              <a:gd name="connsiteY6" fmla="*/ 335785 h 671570"/>
              <a:gd name="connsiteX0" fmla="*/ 2245 w 581927"/>
              <a:gd name="connsiteY0" fmla="*/ 209680 h 681757"/>
              <a:gd name="connsiteX1" fmla="*/ 303320 w 581927"/>
              <a:gd name="connsiteY1" fmla="*/ 10187 h 681757"/>
              <a:gd name="connsiteX2" fmla="*/ 580498 w 581927"/>
              <a:gd name="connsiteY2" fmla="*/ 39125 h 681757"/>
              <a:gd name="connsiteX3" fmla="*/ 450234 w 581927"/>
              <a:gd name="connsiteY3" fmla="*/ 382350 h 681757"/>
              <a:gd name="connsiteX4" fmla="*/ 303319 w 581927"/>
              <a:gd name="connsiteY4" fmla="*/ 681757 h 681757"/>
              <a:gd name="connsiteX5" fmla="*/ 0 w 581927"/>
              <a:gd name="connsiteY5" fmla="*/ 345972 h 681757"/>
              <a:gd name="connsiteX6" fmla="*/ 2245 w 581927"/>
              <a:gd name="connsiteY6" fmla="*/ 209680 h 681757"/>
              <a:gd name="connsiteX0" fmla="*/ 2245 w 581933"/>
              <a:gd name="connsiteY0" fmla="*/ 209680 h 685943"/>
              <a:gd name="connsiteX1" fmla="*/ 303320 w 581933"/>
              <a:gd name="connsiteY1" fmla="*/ 10187 h 685943"/>
              <a:gd name="connsiteX2" fmla="*/ 580498 w 581933"/>
              <a:gd name="connsiteY2" fmla="*/ 39125 h 685943"/>
              <a:gd name="connsiteX3" fmla="*/ 450234 w 581933"/>
              <a:gd name="connsiteY3" fmla="*/ 382350 h 685943"/>
              <a:gd name="connsiteX4" fmla="*/ 576240 w 581933"/>
              <a:gd name="connsiteY4" fmla="*/ 482217 h 685943"/>
              <a:gd name="connsiteX5" fmla="*/ 303319 w 581933"/>
              <a:gd name="connsiteY5" fmla="*/ 681757 h 685943"/>
              <a:gd name="connsiteX6" fmla="*/ 0 w 581933"/>
              <a:gd name="connsiteY6" fmla="*/ 345972 h 685943"/>
              <a:gd name="connsiteX7" fmla="*/ 2245 w 581933"/>
              <a:gd name="connsiteY7" fmla="*/ 209680 h 685943"/>
              <a:gd name="connsiteX0" fmla="*/ 2245 w 596136"/>
              <a:gd name="connsiteY0" fmla="*/ 212300 h 688563"/>
              <a:gd name="connsiteX1" fmla="*/ 303320 w 596136"/>
              <a:gd name="connsiteY1" fmla="*/ 12807 h 688563"/>
              <a:gd name="connsiteX2" fmla="*/ 580498 w 596136"/>
              <a:gd name="connsiteY2" fmla="*/ 41745 h 688563"/>
              <a:gd name="connsiteX3" fmla="*/ 560616 w 596136"/>
              <a:gd name="connsiteY3" fmla="*/ 250873 h 688563"/>
              <a:gd name="connsiteX4" fmla="*/ 450234 w 596136"/>
              <a:gd name="connsiteY4" fmla="*/ 384970 h 688563"/>
              <a:gd name="connsiteX5" fmla="*/ 576240 w 596136"/>
              <a:gd name="connsiteY5" fmla="*/ 484837 h 688563"/>
              <a:gd name="connsiteX6" fmla="*/ 303319 w 596136"/>
              <a:gd name="connsiteY6" fmla="*/ 684377 h 688563"/>
              <a:gd name="connsiteX7" fmla="*/ 0 w 596136"/>
              <a:gd name="connsiteY7" fmla="*/ 348592 h 688563"/>
              <a:gd name="connsiteX8" fmla="*/ 2245 w 596136"/>
              <a:gd name="connsiteY8" fmla="*/ 212300 h 688563"/>
              <a:gd name="connsiteX0" fmla="*/ 2245 w 596136"/>
              <a:gd name="connsiteY0" fmla="*/ 212300 h 688563"/>
              <a:gd name="connsiteX1" fmla="*/ 303320 w 596136"/>
              <a:gd name="connsiteY1" fmla="*/ 12807 h 688563"/>
              <a:gd name="connsiteX2" fmla="*/ 580498 w 596136"/>
              <a:gd name="connsiteY2" fmla="*/ 41745 h 688563"/>
              <a:gd name="connsiteX3" fmla="*/ 560616 w 596136"/>
              <a:gd name="connsiteY3" fmla="*/ 250873 h 688563"/>
              <a:gd name="connsiteX4" fmla="*/ 496578 w 596136"/>
              <a:gd name="connsiteY4" fmla="*/ 409104 h 688563"/>
              <a:gd name="connsiteX5" fmla="*/ 576240 w 596136"/>
              <a:gd name="connsiteY5" fmla="*/ 484837 h 688563"/>
              <a:gd name="connsiteX6" fmla="*/ 303319 w 596136"/>
              <a:gd name="connsiteY6" fmla="*/ 684377 h 688563"/>
              <a:gd name="connsiteX7" fmla="*/ 0 w 596136"/>
              <a:gd name="connsiteY7" fmla="*/ 348592 h 688563"/>
              <a:gd name="connsiteX8" fmla="*/ 2245 w 596136"/>
              <a:gd name="connsiteY8" fmla="*/ 212300 h 688563"/>
              <a:gd name="connsiteX0" fmla="*/ 2245 w 767186"/>
              <a:gd name="connsiteY0" fmla="*/ 454585 h 930848"/>
              <a:gd name="connsiteX1" fmla="*/ 303320 w 767186"/>
              <a:gd name="connsiteY1" fmla="*/ 255092 h 930848"/>
              <a:gd name="connsiteX2" fmla="*/ 763197 w 767186"/>
              <a:gd name="connsiteY2" fmla="*/ 3760 h 930848"/>
              <a:gd name="connsiteX3" fmla="*/ 560616 w 767186"/>
              <a:gd name="connsiteY3" fmla="*/ 493158 h 930848"/>
              <a:gd name="connsiteX4" fmla="*/ 496578 w 767186"/>
              <a:gd name="connsiteY4" fmla="*/ 651389 h 930848"/>
              <a:gd name="connsiteX5" fmla="*/ 576240 w 767186"/>
              <a:gd name="connsiteY5" fmla="*/ 727122 h 930848"/>
              <a:gd name="connsiteX6" fmla="*/ 303319 w 767186"/>
              <a:gd name="connsiteY6" fmla="*/ 926662 h 930848"/>
              <a:gd name="connsiteX7" fmla="*/ 0 w 767186"/>
              <a:gd name="connsiteY7" fmla="*/ 590877 h 930848"/>
              <a:gd name="connsiteX8" fmla="*/ 2245 w 767186"/>
              <a:gd name="connsiteY8" fmla="*/ 454585 h 930848"/>
              <a:gd name="connsiteX0" fmla="*/ 5 w 848081"/>
              <a:gd name="connsiteY0" fmla="*/ 410313 h 930740"/>
              <a:gd name="connsiteX1" fmla="*/ 384215 w 848081"/>
              <a:gd name="connsiteY1" fmla="*/ 254984 h 930740"/>
              <a:gd name="connsiteX2" fmla="*/ 844092 w 848081"/>
              <a:gd name="connsiteY2" fmla="*/ 3652 h 930740"/>
              <a:gd name="connsiteX3" fmla="*/ 641511 w 848081"/>
              <a:gd name="connsiteY3" fmla="*/ 493050 h 930740"/>
              <a:gd name="connsiteX4" fmla="*/ 577473 w 848081"/>
              <a:gd name="connsiteY4" fmla="*/ 651281 h 930740"/>
              <a:gd name="connsiteX5" fmla="*/ 657135 w 848081"/>
              <a:gd name="connsiteY5" fmla="*/ 727014 h 930740"/>
              <a:gd name="connsiteX6" fmla="*/ 384214 w 848081"/>
              <a:gd name="connsiteY6" fmla="*/ 926554 h 930740"/>
              <a:gd name="connsiteX7" fmla="*/ 80895 w 848081"/>
              <a:gd name="connsiteY7" fmla="*/ 590769 h 930740"/>
              <a:gd name="connsiteX8" fmla="*/ 5 w 848081"/>
              <a:gd name="connsiteY8" fmla="*/ 410313 h 930740"/>
              <a:gd name="connsiteX0" fmla="*/ 20 w 848096"/>
              <a:gd name="connsiteY0" fmla="*/ 410312 h 930739"/>
              <a:gd name="connsiteX1" fmla="*/ 384230 w 848096"/>
              <a:gd name="connsiteY1" fmla="*/ 254983 h 930739"/>
              <a:gd name="connsiteX2" fmla="*/ 844107 w 848096"/>
              <a:gd name="connsiteY2" fmla="*/ 3651 h 930739"/>
              <a:gd name="connsiteX3" fmla="*/ 641526 w 848096"/>
              <a:gd name="connsiteY3" fmla="*/ 493049 h 930739"/>
              <a:gd name="connsiteX4" fmla="*/ 577488 w 848096"/>
              <a:gd name="connsiteY4" fmla="*/ 651280 h 930739"/>
              <a:gd name="connsiteX5" fmla="*/ 657150 w 848096"/>
              <a:gd name="connsiteY5" fmla="*/ 727013 h 930739"/>
              <a:gd name="connsiteX6" fmla="*/ 384229 w 848096"/>
              <a:gd name="connsiteY6" fmla="*/ 926553 h 930739"/>
              <a:gd name="connsiteX7" fmla="*/ 18128 w 848096"/>
              <a:gd name="connsiteY7" fmla="*/ 584368 h 930739"/>
              <a:gd name="connsiteX8" fmla="*/ 20 w 848096"/>
              <a:gd name="connsiteY8" fmla="*/ 410312 h 930739"/>
              <a:gd name="connsiteX0" fmla="*/ 20 w 848096"/>
              <a:gd name="connsiteY0" fmla="*/ 410312 h 930054"/>
              <a:gd name="connsiteX1" fmla="*/ 384230 w 848096"/>
              <a:gd name="connsiteY1" fmla="*/ 254983 h 930054"/>
              <a:gd name="connsiteX2" fmla="*/ 844107 w 848096"/>
              <a:gd name="connsiteY2" fmla="*/ 3651 h 930054"/>
              <a:gd name="connsiteX3" fmla="*/ 641526 w 848096"/>
              <a:gd name="connsiteY3" fmla="*/ 493049 h 930054"/>
              <a:gd name="connsiteX4" fmla="*/ 577488 w 848096"/>
              <a:gd name="connsiteY4" fmla="*/ 651280 h 930054"/>
              <a:gd name="connsiteX5" fmla="*/ 656378 w 848096"/>
              <a:gd name="connsiteY5" fmla="*/ 686068 h 930054"/>
              <a:gd name="connsiteX6" fmla="*/ 384229 w 848096"/>
              <a:gd name="connsiteY6" fmla="*/ 926553 h 930054"/>
              <a:gd name="connsiteX7" fmla="*/ 18128 w 848096"/>
              <a:gd name="connsiteY7" fmla="*/ 584368 h 930054"/>
              <a:gd name="connsiteX8" fmla="*/ 20 w 848096"/>
              <a:gd name="connsiteY8" fmla="*/ 410312 h 930054"/>
              <a:gd name="connsiteX0" fmla="*/ 281 w 2453116"/>
              <a:gd name="connsiteY0" fmla="*/ 3272655 h 3792397"/>
              <a:gd name="connsiteX1" fmla="*/ 384491 w 2453116"/>
              <a:gd name="connsiteY1" fmla="*/ 3117326 h 3792397"/>
              <a:gd name="connsiteX2" fmla="*/ 2452596 w 2453116"/>
              <a:gd name="connsiteY2" fmla="*/ 337 h 3792397"/>
              <a:gd name="connsiteX3" fmla="*/ 641787 w 2453116"/>
              <a:gd name="connsiteY3" fmla="*/ 3355392 h 3792397"/>
              <a:gd name="connsiteX4" fmla="*/ 577749 w 2453116"/>
              <a:gd name="connsiteY4" fmla="*/ 3513623 h 3792397"/>
              <a:gd name="connsiteX5" fmla="*/ 656639 w 2453116"/>
              <a:gd name="connsiteY5" fmla="*/ 3548411 h 3792397"/>
              <a:gd name="connsiteX6" fmla="*/ 384490 w 2453116"/>
              <a:gd name="connsiteY6" fmla="*/ 3788896 h 3792397"/>
              <a:gd name="connsiteX7" fmla="*/ 18389 w 2453116"/>
              <a:gd name="connsiteY7" fmla="*/ 3446711 h 3792397"/>
              <a:gd name="connsiteX8" fmla="*/ 281 w 2453116"/>
              <a:gd name="connsiteY8" fmla="*/ 3272655 h 3792397"/>
              <a:gd name="connsiteX0" fmla="*/ 281 w 2453142"/>
              <a:gd name="connsiteY0" fmla="*/ 3272655 h 3792397"/>
              <a:gd name="connsiteX1" fmla="*/ 384491 w 2453142"/>
              <a:gd name="connsiteY1" fmla="*/ 3117326 h 3792397"/>
              <a:gd name="connsiteX2" fmla="*/ 2452596 w 2453142"/>
              <a:gd name="connsiteY2" fmla="*/ 337 h 3792397"/>
              <a:gd name="connsiteX3" fmla="*/ 727298 w 2453142"/>
              <a:gd name="connsiteY3" fmla="*/ 3409044 h 3792397"/>
              <a:gd name="connsiteX4" fmla="*/ 577749 w 2453142"/>
              <a:gd name="connsiteY4" fmla="*/ 3513623 h 3792397"/>
              <a:gd name="connsiteX5" fmla="*/ 656639 w 2453142"/>
              <a:gd name="connsiteY5" fmla="*/ 3548411 h 3792397"/>
              <a:gd name="connsiteX6" fmla="*/ 384490 w 2453142"/>
              <a:gd name="connsiteY6" fmla="*/ 3788896 h 3792397"/>
              <a:gd name="connsiteX7" fmla="*/ 18389 w 2453142"/>
              <a:gd name="connsiteY7" fmla="*/ 3446711 h 3792397"/>
              <a:gd name="connsiteX8" fmla="*/ 281 w 2453142"/>
              <a:gd name="connsiteY8" fmla="*/ 3272655 h 3792397"/>
              <a:gd name="connsiteX0" fmla="*/ 281 w 2453141"/>
              <a:gd name="connsiteY0" fmla="*/ 3272655 h 3792397"/>
              <a:gd name="connsiteX1" fmla="*/ 384491 w 2453141"/>
              <a:gd name="connsiteY1" fmla="*/ 3117326 h 3792397"/>
              <a:gd name="connsiteX2" fmla="*/ 2452596 w 2453141"/>
              <a:gd name="connsiteY2" fmla="*/ 337 h 3792397"/>
              <a:gd name="connsiteX3" fmla="*/ 727298 w 2453141"/>
              <a:gd name="connsiteY3" fmla="*/ 3409044 h 3792397"/>
              <a:gd name="connsiteX4" fmla="*/ 634845 w 2453141"/>
              <a:gd name="connsiteY4" fmla="*/ 3543953 h 3792397"/>
              <a:gd name="connsiteX5" fmla="*/ 656639 w 2453141"/>
              <a:gd name="connsiteY5" fmla="*/ 3548411 h 3792397"/>
              <a:gd name="connsiteX6" fmla="*/ 384490 w 2453141"/>
              <a:gd name="connsiteY6" fmla="*/ 3788896 h 3792397"/>
              <a:gd name="connsiteX7" fmla="*/ 18389 w 2453141"/>
              <a:gd name="connsiteY7" fmla="*/ 3446711 h 3792397"/>
              <a:gd name="connsiteX8" fmla="*/ 281 w 2453141"/>
              <a:gd name="connsiteY8" fmla="*/ 3272655 h 3792397"/>
              <a:gd name="connsiteX0" fmla="*/ 98451 w 2434752"/>
              <a:gd name="connsiteY0" fmla="*/ 3186495 h 3792396"/>
              <a:gd name="connsiteX1" fmla="*/ 366102 w 2434752"/>
              <a:gd name="connsiteY1" fmla="*/ 3117325 h 3792396"/>
              <a:gd name="connsiteX2" fmla="*/ 2434207 w 2434752"/>
              <a:gd name="connsiteY2" fmla="*/ 336 h 3792396"/>
              <a:gd name="connsiteX3" fmla="*/ 708909 w 2434752"/>
              <a:gd name="connsiteY3" fmla="*/ 3409043 h 3792396"/>
              <a:gd name="connsiteX4" fmla="*/ 616456 w 2434752"/>
              <a:gd name="connsiteY4" fmla="*/ 3543952 h 3792396"/>
              <a:gd name="connsiteX5" fmla="*/ 638250 w 2434752"/>
              <a:gd name="connsiteY5" fmla="*/ 3548410 h 3792396"/>
              <a:gd name="connsiteX6" fmla="*/ 366101 w 2434752"/>
              <a:gd name="connsiteY6" fmla="*/ 3788895 h 3792396"/>
              <a:gd name="connsiteX7" fmla="*/ 0 w 2434752"/>
              <a:gd name="connsiteY7" fmla="*/ 3446710 h 3792396"/>
              <a:gd name="connsiteX8" fmla="*/ 98451 w 2434752"/>
              <a:gd name="connsiteY8" fmla="*/ 3186495 h 3792396"/>
              <a:gd name="connsiteX0" fmla="*/ 142858 w 2479159"/>
              <a:gd name="connsiteY0" fmla="*/ 3186494 h 3792395"/>
              <a:gd name="connsiteX1" fmla="*/ 410509 w 2479159"/>
              <a:gd name="connsiteY1" fmla="*/ 3117324 h 3792395"/>
              <a:gd name="connsiteX2" fmla="*/ 2478614 w 2479159"/>
              <a:gd name="connsiteY2" fmla="*/ 335 h 3792395"/>
              <a:gd name="connsiteX3" fmla="*/ 753316 w 2479159"/>
              <a:gd name="connsiteY3" fmla="*/ 3409042 h 3792395"/>
              <a:gd name="connsiteX4" fmla="*/ 660863 w 2479159"/>
              <a:gd name="connsiteY4" fmla="*/ 3543951 h 3792395"/>
              <a:gd name="connsiteX5" fmla="*/ 682657 w 2479159"/>
              <a:gd name="connsiteY5" fmla="*/ 3548409 h 3792395"/>
              <a:gd name="connsiteX6" fmla="*/ 410508 w 2479159"/>
              <a:gd name="connsiteY6" fmla="*/ 3788894 h 3792395"/>
              <a:gd name="connsiteX7" fmla="*/ 0 w 2479159"/>
              <a:gd name="connsiteY7" fmla="*/ 3423119 h 3792395"/>
              <a:gd name="connsiteX8" fmla="*/ 142858 w 2479159"/>
              <a:gd name="connsiteY8" fmla="*/ 3186494 h 3792395"/>
              <a:gd name="connsiteX0" fmla="*/ 142858 w 2479159"/>
              <a:gd name="connsiteY0" fmla="*/ 3186491 h 3792392"/>
              <a:gd name="connsiteX1" fmla="*/ 387647 w 2479159"/>
              <a:gd name="connsiteY1" fmla="*/ 3146312 h 3792392"/>
              <a:gd name="connsiteX2" fmla="*/ 2478614 w 2479159"/>
              <a:gd name="connsiteY2" fmla="*/ 332 h 3792392"/>
              <a:gd name="connsiteX3" fmla="*/ 753316 w 2479159"/>
              <a:gd name="connsiteY3" fmla="*/ 3409039 h 3792392"/>
              <a:gd name="connsiteX4" fmla="*/ 660863 w 2479159"/>
              <a:gd name="connsiteY4" fmla="*/ 3543948 h 3792392"/>
              <a:gd name="connsiteX5" fmla="*/ 682657 w 2479159"/>
              <a:gd name="connsiteY5" fmla="*/ 3548406 h 3792392"/>
              <a:gd name="connsiteX6" fmla="*/ 410508 w 2479159"/>
              <a:gd name="connsiteY6" fmla="*/ 3788891 h 3792392"/>
              <a:gd name="connsiteX7" fmla="*/ 0 w 2479159"/>
              <a:gd name="connsiteY7" fmla="*/ 3423116 h 3792392"/>
              <a:gd name="connsiteX8" fmla="*/ 142858 w 2479159"/>
              <a:gd name="connsiteY8" fmla="*/ 3186491 h 3792392"/>
              <a:gd name="connsiteX0" fmla="*/ 97807 w 2479159"/>
              <a:gd name="connsiteY0" fmla="*/ 3401131 h 3792395"/>
              <a:gd name="connsiteX1" fmla="*/ 387647 w 2479159"/>
              <a:gd name="connsiteY1" fmla="*/ 3146315 h 3792395"/>
              <a:gd name="connsiteX2" fmla="*/ 2478614 w 2479159"/>
              <a:gd name="connsiteY2" fmla="*/ 335 h 3792395"/>
              <a:gd name="connsiteX3" fmla="*/ 753316 w 2479159"/>
              <a:gd name="connsiteY3" fmla="*/ 3409042 h 3792395"/>
              <a:gd name="connsiteX4" fmla="*/ 660863 w 2479159"/>
              <a:gd name="connsiteY4" fmla="*/ 3543951 h 3792395"/>
              <a:gd name="connsiteX5" fmla="*/ 682657 w 2479159"/>
              <a:gd name="connsiteY5" fmla="*/ 3548409 h 3792395"/>
              <a:gd name="connsiteX6" fmla="*/ 410508 w 2479159"/>
              <a:gd name="connsiteY6" fmla="*/ 3788894 h 3792395"/>
              <a:gd name="connsiteX7" fmla="*/ 0 w 2479159"/>
              <a:gd name="connsiteY7" fmla="*/ 3423119 h 3792395"/>
              <a:gd name="connsiteX8" fmla="*/ 97807 w 2479159"/>
              <a:gd name="connsiteY8" fmla="*/ 3401131 h 3792395"/>
              <a:gd name="connsiteX0" fmla="*/ 13124 w 2394476"/>
              <a:gd name="connsiteY0" fmla="*/ 3401131 h 3792395"/>
              <a:gd name="connsiteX1" fmla="*/ 302964 w 2394476"/>
              <a:gd name="connsiteY1" fmla="*/ 3146315 h 3792395"/>
              <a:gd name="connsiteX2" fmla="*/ 2393931 w 2394476"/>
              <a:gd name="connsiteY2" fmla="*/ 335 h 3792395"/>
              <a:gd name="connsiteX3" fmla="*/ 668633 w 2394476"/>
              <a:gd name="connsiteY3" fmla="*/ 3409042 h 3792395"/>
              <a:gd name="connsiteX4" fmla="*/ 576180 w 2394476"/>
              <a:gd name="connsiteY4" fmla="*/ 3543951 h 3792395"/>
              <a:gd name="connsiteX5" fmla="*/ 597974 w 2394476"/>
              <a:gd name="connsiteY5" fmla="*/ 3548409 h 3792395"/>
              <a:gd name="connsiteX6" fmla="*/ 325825 w 2394476"/>
              <a:gd name="connsiteY6" fmla="*/ 3788894 h 3792395"/>
              <a:gd name="connsiteX7" fmla="*/ 165766 w 2394476"/>
              <a:gd name="connsiteY7" fmla="*/ 3564393 h 3792395"/>
              <a:gd name="connsiteX8" fmla="*/ 13124 w 2394476"/>
              <a:gd name="connsiteY8" fmla="*/ 3401131 h 3792395"/>
              <a:gd name="connsiteX0" fmla="*/ 156912 w 2245394"/>
              <a:gd name="connsiteY0" fmla="*/ 3490903 h 3792396"/>
              <a:gd name="connsiteX1" fmla="*/ 153882 w 2245394"/>
              <a:gd name="connsiteY1" fmla="*/ 3146316 h 3792396"/>
              <a:gd name="connsiteX2" fmla="*/ 2244849 w 2245394"/>
              <a:gd name="connsiteY2" fmla="*/ 336 h 3792396"/>
              <a:gd name="connsiteX3" fmla="*/ 519551 w 2245394"/>
              <a:gd name="connsiteY3" fmla="*/ 3409043 h 3792396"/>
              <a:gd name="connsiteX4" fmla="*/ 427098 w 2245394"/>
              <a:gd name="connsiteY4" fmla="*/ 3543952 h 3792396"/>
              <a:gd name="connsiteX5" fmla="*/ 448892 w 2245394"/>
              <a:gd name="connsiteY5" fmla="*/ 3548410 h 3792396"/>
              <a:gd name="connsiteX6" fmla="*/ 176743 w 2245394"/>
              <a:gd name="connsiteY6" fmla="*/ 3788895 h 3792396"/>
              <a:gd name="connsiteX7" fmla="*/ 16684 w 2245394"/>
              <a:gd name="connsiteY7" fmla="*/ 3564394 h 3792396"/>
              <a:gd name="connsiteX8" fmla="*/ 156912 w 2245394"/>
              <a:gd name="connsiteY8" fmla="*/ 3490903 h 3792396"/>
              <a:gd name="connsiteX0" fmla="*/ 156911 w 2245393"/>
              <a:gd name="connsiteY0" fmla="*/ 3490904 h 3792397"/>
              <a:gd name="connsiteX1" fmla="*/ 153881 w 2245393"/>
              <a:gd name="connsiteY1" fmla="*/ 3146317 h 3792397"/>
              <a:gd name="connsiteX2" fmla="*/ 2244848 w 2245393"/>
              <a:gd name="connsiteY2" fmla="*/ 337 h 3792397"/>
              <a:gd name="connsiteX3" fmla="*/ 519550 w 2245393"/>
              <a:gd name="connsiteY3" fmla="*/ 3409044 h 3792397"/>
              <a:gd name="connsiteX4" fmla="*/ 427097 w 2245393"/>
              <a:gd name="connsiteY4" fmla="*/ 3543953 h 3792397"/>
              <a:gd name="connsiteX5" fmla="*/ 448891 w 2245393"/>
              <a:gd name="connsiteY5" fmla="*/ 3548411 h 3792397"/>
              <a:gd name="connsiteX6" fmla="*/ 176742 w 2245393"/>
              <a:gd name="connsiteY6" fmla="*/ 3788896 h 3792397"/>
              <a:gd name="connsiteX7" fmla="*/ 137215 w 2245393"/>
              <a:gd name="connsiteY7" fmla="*/ 3628427 h 3792397"/>
              <a:gd name="connsiteX8" fmla="*/ 156911 w 2245393"/>
              <a:gd name="connsiteY8" fmla="*/ 3490904 h 3792397"/>
              <a:gd name="connsiteX0" fmla="*/ 156911 w 2245393"/>
              <a:gd name="connsiteY0" fmla="*/ 3490904 h 3819812"/>
              <a:gd name="connsiteX1" fmla="*/ 153881 w 2245393"/>
              <a:gd name="connsiteY1" fmla="*/ 3146317 h 3819812"/>
              <a:gd name="connsiteX2" fmla="*/ 2244848 w 2245393"/>
              <a:gd name="connsiteY2" fmla="*/ 337 h 3819812"/>
              <a:gd name="connsiteX3" fmla="*/ 519550 w 2245393"/>
              <a:gd name="connsiteY3" fmla="*/ 3409044 h 3819812"/>
              <a:gd name="connsiteX4" fmla="*/ 427097 w 2245393"/>
              <a:gd name="connsiteY4" fmla="*/ 3543953 h 3819812"/>
              <a:gd name="connsiteX5" fmla="*/ 448891 w 2245393"/>
              <a:gd name="connsiteY5" fmla="*/ 3548411 h 3819812"/>
              <a:gd name="connsiteX6" fmla="*/ 275467 w 2245393"/>
              <a:gd name="connsiteY6" fmla="*/ 3816661 h 3819812"/>
              <a:gd name="connsiteX7" fmla="*/ 137215 w 2245393"/>
              <a:gd name="connsiteY7" fmla="*/ 3628427 h 3819812"/>
              <a:gd name="connsiteX8" fmla="*/ 156911 w 2245393"/>
              <a:gd name="connsiteY8" fmla="*/ 3490904 h 3819812"/>
              <a:gd name="connsiteX0" fmla="*/ 19696 w 2108178"/>
              <a:gd name="connsiteY0" fmla="*/ 3490966 h 3819874"/>
              <a:gd name="connsiteX1" fmla="*/ 279106 w 2108178"/>
              <a:gd name="connsiteY1" fmla="*/ 2742842 h 3819874"/>
              <a:gd name="connsiteX2" fmla="*/ 2107633 w 2108178"/>
              <a:gd name="connsiteY2" fmla="*/ 399 h 3819874"/>
              <a:gd name="connsiteX3" fmla="*/ 382335 w 2108178"/>
              <a:gd name="connsiteY3" fmla="*/ 3409106 h 3819874"/>
              <a:gd name="connsiteX4" fmla="*/ 289882 w 2108178"/>
              <a:gd name="connsiteY4" fmla="*/ 3544015 h 3819874"/>
              <a:gd name="connsiteX5" fmla="*/ 311676 w 2108178"/>
              <a:gd name="connsiteY5" fmla="*/ 3548473 h 3819874"/>
              <a:gd name="connsiteX6" fmla="*/ 138252 w 2108178"/>
              <a:gd name="connsiteY6" fmla="*/ 3816723 h 3819874"/>
              <a:gd name="connsiteX7" fmla="*/ 0 w 2108178"/>
              <a:gd name="connsiteY7" fmla="*/ 3628489 h 3819874"/>
              <a:gd name="connsiteX8" fmla="*/ 19696 w 2108178"/>
              <a:gd name="connsiteY8" fmla="*/ 3490966 h 3819874"/>
              <a:gd name="connsiteX0" fmla="*/ 10081 w 2098563"/>
              <a:gd name="connsiteY0" fmla="*/ 3490966 h 3819874"/>
              <a:gd name="connsiteX1" fmla="*/ 269491 w 2098563"/>
              <a:gd name="connsiteY1" fmla="*/ 2742842 h 3819874"/>
              <a:gd name="connsiteX2" fmla="*/ 2098018 w 2098563"/>
              <a:gd name="connsiteY2" fmla="*/ 399 h 3819874"/>
              <a:gd name="connsiteX3" fmla="*/ 372720 w 2098563"/>
              <a:gd name="connsiteY3" fmla="*/ 3409106 h 3819874"/>
              <a:gd name="connsiteX4" fmla="*/ 280267 w 2098563"/>
              <a:gd name="connsiteY4" fmla="*/ 3544015 h 3819874"/>
              <a:gd name="connsiteX5" fmla="*/ 302061 w 2098563"/>
              <a:gd name="connsiteY5" fmla="*/ 3548473 h 3819874"/>
              <a:gd name="connsiteX6" fmla="*/ 128637 w 2098563"/>
              <a:gd name="connsiteY6" fmla="*/ 3816723 h 3819874"/>
              <a:gd name="connsiteX7" fmla="*/ 76013 w 2098563"/>
              <a:gd name="connsiteY7" fmla="*/ 3476539 h 3819874"/>
              <a:gd name="connsiteX8" fmla="*/ 10081 w 2098563"/>
              <a:gd name="connsiteY8" fmla="*/ 3490966 h 3819874"/>
              <a:gd name="connsiteX0" fmla="*/ 23248 w 2065481"/>
              <a:gd name="connsiteY0" fmla="*/ 3400362 h 3819873"/>
              <a:gd name="connsiteX1" fmla="*/ 236409 w 2065481"/>
              <a:gd name="connsiteY1" fmla="*/ 2742841 h 3819873"/>
              <a:gd name="connsiteX2" fmla="*/ 2064936 w 2065481"/>
              <a:gd name="connsiteY2" fmla="*/ 398 h 3819873"/>
              <a:gd name="connsiteX3" fmla="*/ 339638 w 2065481"/>
              <a:gd name="connsiteY3" fmla="*/ 3409105 h 3819873"/>
              <a:gd name="connsiteX4" fmla="*/ 247185 w 2065481"/>
              <a:gd name="connsiteY4" fmla="*/ 3544014 h 3819873"/>
              <a:gd name="connsiteX5" fmla="*/ 268979 w 2065481"/>
              <a:gd name="connsiteY5" fmla="*/ 3548472 h 3819873"/>
              <a:gd name="connsiteX6" fmla="*/ 95555 w 2065481"/>
              <a:gd name="connsiteY6" fmla="*/ 3816722 h 3819873"/>
              <a:gd name="connsiteX7" fmla="*/ 42931 w 2065481"/>
              <a:gd name="connsiteY7" fmla="*/ 3476538 h 3819873"/>
              <a:gd name="connsiteX8" fmla="*/ 23248 w 2065481"/>
              <a:gd name="connsiteY8" fmla="*/ 3400362 h 3819873"/>
              <a:gd name="connsiteX0" fmla="*/ 23248 w 2065481"/>
              <a:gd name="connsiteY0" fmla="*/ 3400361 h 3736846"/>
              <a:gd name="connsiteX1" fmla="*/ 236409 w 2065481"/>
              <a:gd name="connsiteY1" fmla="*/ 2742840 h 3736846"/>
              <a:gd name="connsiteX2" fmla="*/ 2064936 w 2065481"/>
              <a:gd name="connsiteY2" fmla="*/ 397 h 3736846"/>
              <a:gd name="connsiteX3" fmla="*/ 339638 w 2065481"/>
              <a:gd name="connsiteY3" fmla="*/ 3409104 h 3736846"/>
              <a:gd name="connsiteX4" fmla="*/ 247185 w 2065481"/>
              <a:gd name="connsiteY4" fmla="*/ 3544013 h 3736846"/>
              <a:gd name="connsiteX5" fmla="*/ 268979 w 2065481"/>
              <a:gd name="connsiteY5" fmla="*/ 3548471 h 3736846"/>
              <a:gd name="connsiteX6" fmla="*/ 122509 w 2065481"/>
              <a:gd name="connsiteY6" fmla="*/ 3732322 h 3736846"/>
              <a:gd name="connsiteX7" fmla="*/ 42931 w 2065481"/>
              <a:gd name="connsiteY7" fmla="*/ 3476537 h 3736846"/>
              <a:gd name="connsiteX8" fmla="*/ 23248 w 2065481"/>
              <a:gd name="connsiteY8" fmla="*/ 3400361 h 3736846"/>
              <a:gd name="connsiteX0" fmla="*/ 134442 w 2176675"/>
              <a:gd name="connsiteY0" fmla="*/ 3400361 h 3704753"/>
              <a:gd name="connsiteX1" fmla="*/ 347603 w 2176675"/>
              <a:gd name="connsiteY1" fmla="*/ 2742840 h 3704753"/>
              <a:gd name="connsiteX2" fmla="*/ 2176130 w 2176675"/>
              <a:gd name="connsiteY2" fmla="*/ 397 h 3704753"/>
              <a:gd name="connsiteX3" fmla="*/ 450832 w 2176675"/>
              <a:gd name="connsiteY3" fmla="*/ 3409104 h 3704753"/>
              <a:gd name="connsiteX4" fmla="*/ 358379 w 2176675"/>
              <a:gd name="connsiteY4" fmla="*/ 3544013 h 3704753"/>
              <a:gd name="connsiteX5" fmla="*/ 380173 w 2176675"/>
              <a:gd name="connsiteY5" fmla="*/ 3548471 h 3704753"/>
              <a:gd name="connsiteX6" fmla="*/ 16697 w 2176675"/>
              <a:gd name="connsiteY6" fmla="*/ 3699307 h 3704753"/>
              <a:gd name="connsiteX7" fmla="*/ 154125 w 2176675"/>
              <a:gd name="connsiteY7" fmla="*/ 3476537 h 3704753"/>
              <a:gd name="connsiteX8" fmla="*/ 134442 w 2176675"/>
              <a:gd name="connsiteY8" fmla="*/ 3400361 h 3704753"/>
              <a:gd name="connsiteX0" fmla="*/ 326450 w 2368683"/>
              <a:gd name="connsiteY0" fmla="*/ 3400361 h 3704753"/>
              <a:gd name="connsiteX1" fmla="*/ 539611 w 2368683"/>
              <a:gd name="connsiteY1" fmla="*/ 2742840 h 3704753"/>
              <a:gd name="connsiteX2" fmla="*/ 2368138 w 2368683"/>
              <a:gd name="connsiteY2" fmla="*/ 397 h 3704753"/>
              <a:gd name="connsiteX3" fmla="*/ 642840 w 2368683"/>
              <a:gd name="connsiteY3" fmla="*/ 3409104 h 3704753"/>
              <a:gd name="connsiteX4" fmla="*/ 550387 w 2368683"/>
              <a:gd name="connsiteY4" fmla="*/ 3544013 h 3704753"/>
              <a:gd name="connsiteX5" fmla="*/ 572181 w 2368683"/>
              <a:gd name="connsiteY5" fmla="*/ 3548471 h 3704753"/>
              <a:gd name="connsiteX6" fmla="*/ 208705 w 2368683"/>
              <a:gd name="connsiteY6" fmla="*/ 3699307 h 3704753"/>
              <a:gd name="connsiteX7" fmla="*/ -1 w 2368683"/>
              <a:gd name="connsiteY7" fmla="*/ 3317338 h 3704753"/>
              <a:gd name="connsiteX8" fmla="*/ 326450 w 2368683"/>
              <a:gd name="connsiteY8" fmla="*/ 3400361 h 3704753"/>
              <a:gd name="connsiteX0" fmla="*/ 77988 w 2368684"/>
              <a:gd name="connsiteY0" fmla="*/ 3334180 h 3704752"/>
              <a:gd name="connsiteX1" fmla="*/ 539612 w 2368684"/>
              <a:gd name="connsiteY1" fmla="*/ 2742839 h 3704752"/>
              <a:gd name="connsiteX2" fmla="*/ 2368139 w 2368684"/>
              <a:gd name="connsiteY2" fmla="*/ 396 h 3704752"/>
              <a:gd name="connsiteX3" fmla="*/ 642841 w 2368684"/>
              <a:gd name="connsiteY3" fmla="*/ 3409103 h 3704752"/>
              <a:gd name="connsiteX4" fmla="*/ 550388 w 2368684"/>
              <a:gd name="connsiteY4" fmla="*/ 3544012 h 3704752"/>
              <a:gd name="connsiteX5" fmla="*/ 572182 w 2368684"/>
              <a:gd name="connsiteY5" fmla="*/ 3548470 h 3704752"/>
              <a:gd name="connsiteX6" fmla="*/ 208706 w 2368684"/>
              <a:gd name="connsiteY6" fmla="*/ 3699306 h 3704752"/>
              <a:gd name="connsiteX7" fmla="*/ 0 w 2368684"/>
              <a:gd name="connsiteY7" fmla="*/ 3317337 h 3704752"/>
              <a:gd name="connsiteX8" fmla="*/ 77988 w 2368684"/>
              <a:gd name="connsiteY8" fmla="*/ 3334180 h 3704752"/>
              <a:gd name="connsiteX0" fmla="*/ 137188 w 2427884"/>
              <a:gd name="connsiteY0" fmla="*/ 3334179 h 3704751"/>
              <a:gd name="connsiteX1" fmla="*/ 598812 w 2427884"/>
              <a:gd name="connsiteY1" fmla="*/ 2742838 h 3704751"/>
              <a:gd name="connsiteX2" fmla="*/ 2427339 w 2427884"/>
              <a:gd name="connsiteY2" fmla="*/ 395 h 3704751"/>
              <a:gd name="connsiteX3" fmla="*/ 702041 w 2427884"/>
              <a:gd name="connsiteY3" fmla="*/ 3409102 h 3704751"/>
              <a:gd name="connsiteX4" fmla="*/ 609588 w 2427884"/>
              <a:gd name="connsiteY4" fmla="*/ 3544011 h 3704751"/>
              <a:gd name="connsiteX5" fmla="*/ 631382 w 2427884"/>
              <a:gd name="connsiteY5" fmla="*/ 3548469 h 3704751"/>
              <a:gd name="connsiteX6" fmla="*/ 267906 w 2427884"/>
              <a:gd name="connsiteY6" fmla="*/ 3699305 h 3704751"/>
              <a:gd name="connsiteX7" fmla="*/ 0 w 2427884"/>
              <a:gd name="connsiteY7" fmla="*/ 3417512 h 3704751"/>
              <a:gd name="connsiteX8" fmla="*/ 137188 w 2427884"/>
              <a:gd name="connsiteY8" fmla="*/ 3334179 h 3704751"/>
              <a:gd name="connsiteX0" fmla="*/ 137188 w 2427884"/>
              <a:gd name="connsiteY0" fmla="*/ 3334179 h 3803491"/>
              <a:gd name="connsiteX1" fmla="*/ 598812 w 2427884"/>
              <a:gd name="connsiteY1" fmla="*/ 2742838 h 3803491"/>
              <a:gd name="connsiteX2" fmla="*/ 2427339 w 2427884"/>
              <a:gd name="connsiteY2" fmla="*/ 395 h 3803491"/>
              <a:gd name="connsiteX3" fmla="*/ 702041 w 2427884"/>
              <a:gd name="connsiteY3" fmla="*/ 3409102 h 3803491"/>
              <a:gd name="connsiteX4" fmla="*/ 609588 w 2427884"/>
              <a:gd name="connsiteY4" fmla="*/ 3544011 h 3803491"/>
              <a:gd name="connsiteX5" fmla="*/ 631382 w 2427884"/>
              <a:gd name="connsiteY5" fmla="*/ 3548469 h 3803491"/>
              <a:gd name="connsiteX6" fmla="*/ 442230 w 2427884"/>
              <a:gd name="connsiteY6" fmla="*/ 3800138 h 3803491"/>
              <a:gd name="connsiteX7" fmla="*/ 0 w 2427884"/>
              <a:gd name="connsiteY7" fmla="*/ 3417512 h 3803491"/>
              <a:gd name="connsiteX8" fmla="*/ 137188 w 2427884"/>
              <a:gd name="connsiteY8" fmla="*/ 3334179 h 3803491"/>
              <a:gd name="connsiteX0" fmla="*/ 189520 w 2480216"/>
              <a:gd name="connsiteY0" fmla="*/ 3334179 h 3803490"/>
              <a:gd name="connsiteX1" fmla="*/ 651144 w 2480216"/>
              <a:gd name="connsiteY1" fmla="*/ 2742838 h 3803490"/>
              <a:gd name="connsiteX2" fmla="*/ 2479671 w 2480216"/>
              <a:gd name="connsiteY2" fmla="*/ 395 h 3803490"/>
              <a:gd name="connsiteX3" fmla="*/ 754373 w 2480216"/>
              <a:gd name="connsiteY3" fmla="*/ 3409102 h 3803490"/>
              <a:gd name="connsiteX4" fmla="*/ 661920 w 2480216"/>
              <a:gd name="connsiteY4" fmla="*/ 3544011 h 3803490"/>
              <a:gd name="connsiteX5" fmla="*/ 683714 w 2480216"/>
              <a:gd name="connsiteY5" fmla="*/ 3548469 h 3803490"/>
              <a:gd name="connsiteX6" fmla="*/ 494562 w 2480216"/>
              <a:gd name="connsiteY6" fmla="*/ 3800138 h 3803490"/>
              <a:gd name="connsiteX7" fmla="*/ 1 w 2480216"/>
              <a:gd name="connsiteY7" fmla="*/ 3488432 h 3803490"/>
              <a:gd name="connsiteX8" fmla="*/ 189520 w 2480216"/>
              <a:gd name="connsiteY8" fmla="*/ 3334179 h 3803490"/>
              <a:gd name="connsiteX0" fmla="*/ 22210 w 2480215"/>
              <a:gd name="connsiteY0" fmla="*/ 3393379 h 3803491"/>
              <a:gd name="connsiteX1" fmla="*/ 651143 w 2480215"/>
              <a:gd name="connsiteY1" fmla="*/ 2742839 h 3803491"/>
              <a:gd name="connsiteX2" fmla="*/ 2479670 w 2480215"/>
              <a:gd name="connsiteY2" fmla="*/ 396 h 3803491"/>
              <a:gd name="connsiteX3" fmla="*/ 754372 w 2480215"/>
              <a:gd name="connsiteY3" fmla="*/ 3409103 h 3803491"/>
              <a:gd name="connsiteX4" fmla="*/ 661919 w 2480215"/>
              <a:gd name="connsiteY4" fmla="*/ 3544012 h 3803491"/>
              <a:gd name="connsiteX5" fmla="*/ 683713 w 2480215"/>
              <a:gd name="connsiteY5" fmla="*/ 3548470 h 3803491"/>
              <a:gd name="connsiteX6" fmla="*/ 494561 w 2480215"/>
              <a:gd name="connsiteY6" fmla="*/ 3800139 h 3803491"/>
              <a:gd name="connsiteX7" fmla="*/ 0 w 2480215"/>
              <a:gd name="connsiteY7" fmla="*/ 3488433 h 3803491"/>
              <a:gd name="connsiteX8" fmla="*/ 22210 w 2480215"/>
              <a:gd name="connsiteY8" fmla="*/ 3393379 h 38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215" h="3803491">
                <a:moveTo>
                  <a:pt x="22210" y="3393379"/>
                </a:moveTo>
                <a:cubicBezTo>
                  <a:pt x="22210" y="3207930"/>
                  <a:pt x="241566" y="3308336"/>
                  <a:pt x="651143" y="2742839"/>
                </a:cubicBezTo>
                <a:cubicBezTo>
                  <a:pt x="1060720" y="2177342"/>
                  <a:pt x="2443841" y="-33972"/>
                  <a:pt x="2479670" y="396"/>
                </a:cubicBezTo>
                <a:cubicBezTo>
                  <a:pt x="2515499" y="34764"/>
                  <a:pt x="776083" y="3351899"/>
                  <a:pt x="754372" y="3409103"/>
                </a:cubicBezTo>
                <a:cubicBezTo>
                  <a:pt x="732661" y="3466307"/>
                  <a:pt x="673696" y="3520784"/>
                  <a:pt x="661919" y="3544012"/>
                </a:cubicBezTo>
                <a:cubicBezTo>
                  <a:pt x="650143" y="3567240"/>
                  <a:pt x="708199" y="3498569"/>
                  <a:pt x="683713" y="3548470"/>
                </a:cubicBezTo>
                <a:cubicBezTo>
                  <a:pt x="659227" y="3598371"/>
                  <a:pt x="571587" y="3834219"/>
                  <a:pt x="494561" y="3800139"/>
                </a:cubicBezTo>
                <a:cubicBezTo>
                  <a:pt x="417535" y="3766059"/>
                  <a:pt x="0" y="3673882"/>
                  <a:pt x="0" y="3488433"/>
                </a:cubicBezTo>
                <a:cubicBezTo>
                  <a:pt x="748" y="3443002"/>
                  <a:pt x="21462" y="3438810"/>
                  <a:pt x="22210" y="3393379"/>
                </a:cubicBezTo>
                <a:close/>
              </a:path>
            </a:pathLst>
          </a:custGeom>
          <a:solidFill>
            <a:srgbClr val="C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avec flèche 24">
            <a:extLst>
              <a:ext uri="{FF2B5EF4-FFF2-40B4-BE49-F238E27FC236}">
                <a16:creationId xmlns:a16="http://schemas.microsoft.com/office/drawing/2014/main" id="{5FB94A61-336E-4F6B-DC87-A1E94374D53F}"/>
              </a:ext>
            </a:extLst>
          </p:cNvPr>
          <p:cNvCxnSpPr>
            <a:cxnSpLocks/>
          </p:cNvCxnSpPr>
          <p:nvPr/>
        </p:nvCxnSpPr>
        <p:spPr>
          <a:xfrm>
            <a:off x="3657600" y="2538696"/>
            <a:ext cx="10668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217A880D-B174-FBEE-B864-F676565D269F}"/>
              </a:ext>
            </a:extLst>
          </p:cNvPr>
          <p:cNvSpPr txBox="1"/>
          <p:nvPr/>
        </p:nvSpPr>
        <p:spPr>
          <a:xfrm>
            <a:off x="1076177" y="2307863"/>
            <a:ext cx="2223302" cy="461665"/>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Inflammations, démangeaisons, rougeurs</a:t>
            </a:r>
          </a:p>
        </p:txBody>
      </p:sp>
      <p:pic>
        <p:nvPicPr>
          <p:cNvPr id="29" name="Image 28">
            <a:extLst>
              <a:ext uri="{FF2B5EF4-FFF2-40B4-BE49-F238E27FC236}">
                <a16:creationId xmlns:a16="http://schemas.microsoft.com/office/drawing/2014/main" id="{A808E567-2B58-A4E6-9F49-12DCEC1730CB}"/>
              </a:ext>
            </a:extLst>
          </p:cNvPr>
          <p:cNvPicPr>
            <a:picLocks noChangeAspect="1"/>
          </p:cNvPicPr>
          <p:nvPr/>
        </p:nvPicPr>
        <p:blipFill rotWithShape="1">
          <a:blip r:embed="rId5"/>
          <a:srcRect l="12093" t="12808" r="70500" b="62429"/>
          <a:stretch/>
        </p:blipFill>
        <p:spPr>
          <a:xfrm rot="19461952">
            <a:off x="6518213" y="2475754"/>
            <a:ext cx="622148" cy="726803"/>
          </a:xfrm>
          <a:prstGeom prst="ellipse">
            <a:avLst/>
          </a:prstGeom>
          <a:effectLst>
            <a:softEdge rad="127000"/>
          </a:effectLst>
        </p:spPr>
      </p:pic>
      <p:sp>
        <p:nvSpPr>
          <p:cNvPr id="30" name="ZoneTexte 29">
            <a:extLst>
              <a:ext uri="{FF2B5EF4-FFF2-40B4-BE49-F238E27FC236}">
                <a16:creationId xmlns:a16="http://schemas.microsoft.com/office/drawing/2014/main" id="{572E7326-F366-940C-E590-C651903FD013}"/>
              </a:ext>
            </a:extLst>
          </p:cNvPr>
          <p:cNvSpPr txBox="1"/>
          <p:nvPr/>
        </p:nvSpPr>
        <p:spPr>
          <a:xfrm>
            <a:off x="8456021" y="2694801"/>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Imperfections</a:t>
            </a:r>
          </a:p>
        </p:txBody>
      </p:sp>
      <p:cxnSp>
        <p:nvCxnSpPr>
          <p:cNvPr id="31" name="Connecteur droit avec flèche 30">
            <a:extLst>
              <a:ext uri="{FF2B5EF4-FFF2-40B4-BE49-F238E27FC236}">
                <a16:creationId xmlns:a16="http://schemas.microsoft.com/office/drawing/2014/main" id="{E4C52772-493D-884B-220E-5942139F29E5}"/>
              </a:ext>
            </a:extLst>
          </p:cNvPr>
          <p:cNvCxnSpPr>
            <a:cxnSpLocks/>
          </p:cNvCxnSpPr>
          <p:nvPr/>
        </p:nvCxnSpPr>
        <p:spPr>
          <a:xfrm flipH="1">
            <a:off x="7102208" y="2828309"/>
            <a:ext cx="1203592"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73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6BA736D-254F-3CD3-6054-F9A7EE3F017C}"/>
              </a:ext>
            </a:extLst>
          </p:cNvPr>
          <p:cNvSpPr txBox="1"/>
          <p:nvPr/>
        </p:nvSpPr>
        <p:spPr>
          <a:xfrm>
            <a:off x="6009000" y="2111648"/>
            <a:ext cx="1836000" cy="3416320"/>
          </a:xfrm>
          <a:prstGeom prst="rect">
            <a:avLst/>
          </a:prstGeom>
          <a:noFill/>
          <a:ln>
            <a:solidFill>
              <a:srgbClr val="DCD7FA"/>
            </a:solidFill>
            <a:prstDash val="lgDashDot"/>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BARRIÈRE </a:t>
            </a:r>
          </a:p>
          <a:p>
            <a:pPr algn="ctr"/>
            <a:r>
              <a:rPr lang="fr-FR" sz="1200" dirty="0">
                <a:latin typeface="Roboto Light" panose="02000000000000000000" pitchFamily="2" charset="0"/>
                <a:ea typeface="Roboto Light" panose="02000000000000000000" pitchFamily="2" charset="0"/>
              </a:rPr>
              <a:t>PHYSIQUE</a:t>
            </a:r>
          </a:p>
          <a:p>
            <a:pPr algn="ctr"/>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Couche cornée  </a:t>
            </a:r>
            <a:r>
              <a:rPr lang="fr-FR" sz="1200" dirty="0">
                <a:latin typeface="Roboto Light" panose="02000000000000000000" pitchFamily="2" charset="0"/>
                <a:ea typeface="Roboto Light" panose="02000000000000000000" pitchFamily="2" charset="0"/>
              </a:rPr>
              <a:t>composée de cellules mortes remplies de kératine et de lipides qui limitent la pénétration des particules polluantes.</a:t>
            </a:r>
          </a:p>
          <a:p>
            <a:pPr algn="just"/>
            <a:r>
              <a:rPr lang="fr-FR" sz="1200" dirty="0">
                <a:latin typeface="Roboto Light" panose="02000000000000000000" pitchFamily="2" charset="0"/>
                <a:ea typeface="Roboto Light" panose="02000000000000000000" pitchFamily="2" charset="0"/>
              </a:rPr>
              <a:t> </a:t>
            </a: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Renouvellement Cellulaire </a:t>
            </a:r>
            <a:r>
              <a:rPr lang="fr-FR" sz="1200" dirty="0">
                <a:latin typeface="Roboto Light" panose="02000000000000000000" pitchFamily="2" charset="0"/>
                <a:ea typeface="Roboto Light" panose="02000000000000000000" pitchFamily="2" charset="0"/>
              </a:rPr>
              <a:t>constant, éliminant les cellules superficielles endommagées et les remplaçant par de nouvelles cellules.</a:t>
            </a:r>
          </a:p>
        </p:txBody>
      </p:sp>
      <p:sp>
        <p:nvSpPr>
          <p:cNvPr id="5" name="ZoneTexte 4">
            <a:extLst>
              <a:ext uri="{FF2B5EF4-FFF2-40B4-BE49-F238E27FC236}">
                <a16:creationId xmlns:a16="http://schemas.microsoft.com/office/drawing/2014/main" id="{1377B21E-4736-3605-B32B-D54963062424}"/>
              </a:ext>
            </a:extLst>
          </p:cNvPr>
          <p:cNvSpPr txBox="1"/>
          <p:nvPr/>
        </p:nvSpPr>
        <p:spPr>
          <a:xfrm>
            <a:off x="8679600" y="2111648"/>
            <a:ext cx="1836000" cy="2677656"/>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r>
              <a:rPr lang="fr-FR" dirty="0"/>
              <a:t>BARRIÈRE ÉPIDERMIQUE</a:t>
            </a:r>
          </a:p>
          <a:p>
            <a:endParaRPr lang="fr-FR" dirty="0"/>
          </a:p>
          <a:p>
            <a:pPr marL="171450" indent="-171450" algn="just">
              <a:buFont typeface="Arial" panose="020B0604020202020204" pitchFamily="34" charset="0"/>
              <a:buChar char="•"/>
            </a:pPr>
            <a:r>
              <a:rPr lang="fr-FR" b="1" dirty="0"/>
              <a:t>Jonctions Serrées</a:t>
            </a:r>
            <a:r>
              <a:rPr lang="fr-FR" dirty="0"/>
              <a:t> : Les cellules de l'épiderme sont reliées par des jonctions serrées (</a:t>
            </a:r>
            <a:r>
              <a:rPr lang="fr-FR" dirty="0" err="1"/>
              <a:t>tight</a:t>
            </a:r>
            <a:r>
              <a:rPr lang="fr-FR" dirty="0"/>
              <a:t> </a:t>
            </a:r>
            <a:r>
              <a:rPr lang="fr-FR" dirty="0" err="1"/>
              <a:t>junctions</a:t>
            </a:r>
            <a:r>
              <a:rPr lang="fr-FR" dirty="0"/>
              <a:t>) qui empêchent la pénétration des substances toxiques et des allergènes.</a:t>
            </a:r>
          </a:p>
          <a:p>
            <a:endParaRPr lang="fr-FR" dirty="0"/>
          </a:p>
        </p:txBody>
      </p:sp>
      <p:sp>
        <p:nvSpPr>
          <p:cNvPr id="6" name="ZoneTexte 5">
            <a:extLst>
              <a:ext uri="{FF2B5EF4-FFF2-40B4-BE49-F238E27FC236}">
                <a16:creationId xmlns:a16="http://schemas.microsoft.com/office/drawing/2014/main" id="{D76FC39B-EB6A-301F-0E9C-B88CCB3224A3}"/>
              </a:ext>
            </a:extLst>
          </p:cNvPr>
          <p:cNvSpPr txBox="1"/>
          <p:nvPr/>
        </p:nvSpPr>
        <p:spPr>
          <a:xfrm>
            <a:off x="2223867" y="323730"/>
            <a:ext cx="7744264" cy="584775"/>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Mécanismes de défense de la peau</a:t>
            </a:r>
          </a:p>
        </p:txBody>
      </p:sp>
      <p:sp>
        <p:nvSpPr>
          <p:cNvPr id="7" name="ZoneTexte 6">
            <a:extLst>
              <a:ext uri="{FF2B5EF4-FFF2-40B4-BE49-F238E27FC236}">
                <a16:creationId xmlns:a16="http://schemas.microsoft.com/office/drawing/2014/main" id="{049B661C-B934-13A2-97D3-288F1C35EE94}"/>
              </a:ext>
            </a:extLst>
          </p:cNvPr>
          <p:cNvSpPr txBox="1"/>
          <p:nvPr/>
        </p:nvSpPr>
        <p:spPr>
          <a:xfrm>
            <a:off x="3497160" y="1973148"/>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COUCHE CORNÉE</a:t>
            </a:r>
          </a:p>
        </p:txBody>
      </p:sp>
      <p:sp>
        <p:nvSpPr>
          <p:cNvPr id="8" name="ZoneTexte 7">
            <a:extLst>
              <a:ext uri="{FF2B5EF4-FFF2-40B4-BE49-F238E27FC236}">
                <a16:creationId xmlns:a16="http://schemas.microsoft.com/office/drawing/2014/main" id="{EA1E7463-24DD-0BFF-43D4-F751A4EF8AC7}"/>
              </a:ext>
            </a:extLst>
          </p:cNvPr>
          <p:cNvSpPr txBox="1"/>
          <p:nvPr/>
        </p:nvSpPr>
        <p:spPr>
          <a:xfrm>
            <a:off x="3497160" y="2743200"/>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COUCHE GRANULEUSE</a:t>
            </a:r>
          </a:p>
        </p:txBody>
      </p:sp>
      <p:sp>
        <p:nvSpPr>
          <p:cNvPr id="9" name="ZoneTexte 8">
            <a:extLst>
              <a:ext uri="{FF2B5EF4-FFF2-40B4-BE49-F238E27FC236}">
                <a16:creationId xmlns:a16="http://schemas.microsoft.com/office/drawing/2014/main" id="{9C05AE72-5BD9-C734-502F-EAD5C35D5ADF}"/>
              </a:ext>
            </a:extLst>
          </p:cNvPr>
          <p:cNvSpPr txBox="1"/>
          <p:nvPr/>
        </p:nvSpPr>
        <p:spPr>
          <a:xfrm>
            <a:off x="3512400" y="4066401"/>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COUCHE EPINEUSE</a:t>
            </a:r>
          </a:p>
        </p:txBody>
      </p:sp>
      <p:sp>
        <p:nvSpPr>
          <p:cNvPr id="10" name="ZoneTexte 9">
            <a:extLst>
              <a:ext uri="{FF2B5EF4-FFF2-40B4-BE49-F238E27FC236}">
                <a16:creationId xmlns:a16="http://schemas.microsoft.com/office/drawing/2014/main" id="{AEA2E693-B5BF-34C8-DAB1-453822FEF00A}"/>
              </a:ext>
            </a:extLst>
          </p:cNvPr>
          <p:cNvSpPr txBox="1"/>
          <p:nvPr/>
        </p:nvSpPr>
        <p:spPr>
          <a:xfrm>
            <a:off x="3497160" y="5319639"/>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COUCHE BASALE</a:t>
            </a:r>
          </a:p>
        </p:txBody>
      </p:sp>
      <p:sp>
        <p:nvSpPr>
          <p:cNvPr id="11" name="ZoneTexte 10">
            <a:extLst>
              <a:ext uri="{FF2B5EF4-FFF2-40B4-BE49-F238E27FC236}">
                <a16:creationId xmlns:a16="http://schemas.microsoft.com/office/drawing/2014/main" id="{3D5C4571-BC44-5F34-4132-7EF362BDABC5}"/>
              </a:ext>
            </a:extLst>
          </p:cNvPr>
          <p:cNvSpPr txBox="1"/>
          <p:nvPr/>
        </p:nvSpPr>
        <p:spPr>
          <a:xfrm>
            <a:off x="3497160" y="2362200"/>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COUCHE CLAIRE (pieds &amp; mains)</a:t>
            </a:r>
          </a:p>
        </p:txBody>
      </p:sp>
      <p:sp>
        <p:nvSpPr>
          <p:cNvPr id="12" name="Parenthèse fermante 11">
            <a:extLst>
              <a:ext uri="{FF2B5EF4-FFF2-40B4-BE49-F238E27FC236}">
                <a16:creationId xmlns:a16="http://schemas.microsoft.com/office/drawing/2014/main" id="{AB4EE5F0-7439-0923-7DF0-BC0EC39587C2}"/>
              </a:ext>
            </a:extLst>
          </p:cNvPr>
          <p:cNvSpPr/>
          <p:nvPr/>
        </p:nvSpPr>
        <p:spPr>
          <a:xfrm>
            <a:off x="3298200" y="1371600"/>
            <a:ext cx="200468" cy="4724400"/>
          </a:xfrm>
          <a:prstGeom prst="rightBracket">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E3F04D41-BC5D-9C99-36B3-2C691FDDA807}"/>
              </a:ext>
            </a:extLst>
          </p:cNvPr>
          <p:cNvCxnSpPr>
            <a:cxnSpLocks/>
          </p:cNvCxnSpPr>
          <p:nvPr/>
        </p:nvCxnSpPr>
        <p:spPr>
          <a:xfrm>
            <a:off x="3270068" y="2362200"/>
            <a:ext cx="228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BD707A6F-2100-C77F-2431-501D373C9C88}"/>
              </a:ext>
            </a:extLst>
          </p:cNvPr>
          <p:cNvCxnSpPr>
            <a:cxnSpLocks/>
          </p:cNvCxnSpPr>
          <p:nvPr/>
        </p:nvCxnSpPr>
        <p:spPr>
          <a:xfrm>
            <a:off x="3270068" y="2667000"/>
            <a:ext cx="228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CB9AAA11-344B-FB5D-7A27-E81B68EA0470}"/>
              </a:ext>
            </a:extLst>
          </p:cNvPr>
          <p:cNvCxnSpPr>
            <a:cxnSpLocks/>
          </p:cNvCxnSpPr>
          <p:nvPr/>
        </p:nvCxnSpPr>
        <p:spPr>
          <a:xfrm>
            <a:off x="3270068" y="3124200"/>
            <a:ext cx="228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3009F815-02AE-28AD-CA6F-0A3E66A34E11}"/>
              </a:ext>
            </a:extLst>
          </p:cNvPr>
          <p:cNvCxnSpPr>
            <a:cxnSpLocks/>
          </p:cNvCxnSpPr>
          <p:nvPr/>
        </p:nvCxnSpPr>
        <p:spPr>
          <a:xfrm>
            <a:off x="3270068" y="5334000"/>
            <a:ext cx="228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A3155189-5C95-FAFA-A05A-6A91C3E6B011}"/>
              </a:ext>
            </a:extLst>
          </p:cNvPr>
          <p:cNvSpPr txBox="1"/>
          <p:nvPr/>
        </p:nvSpPr>
        <p:spPr>
          <a:xfrm>
            <a:off x="630532" y="6428600"/>
            <a:ext cx="2659800" cy="276999"/>
          </a:xfrm>
          <a:prstGeom prst="rect">
            <a:avLst/>
          </a:prstGeom>
          <a:noFill/>
        </p:spPr>
        <p:txBody>
          <a:bodyPr wrap="square" rtlCol="0">
            <a:spAutoFit/>
          </a:bodyPr>
          <a:lstStyle/>
          <a:p>
            <a:r>
              <a:rPr lang="fr-FR" sz="1200" i="1" dirty="0">
                <a:latin typeface="Roboto Light" panose="02000000000000000000" pitchFamily="2" charset="0"/>
                <a:ea typeface="Roboto Light" panose="02000000000000000000" pitchFamily="2" charset="0"/>
                <a:cs typeface="Roboto Light" panose="02000000000000000000" pitchFamily="2" charset="0"/>
              </a:rPr>
              <a:t>Structure de l’épiderme</a:t>
            </a:r>
          </a:p>
        </p:txBody>
      </p:sp>
      <p:pic>
        <p:nvPicPr>
          <p:cNvPr id="13" name="Image 12" descr="Une image contenant Dessin d’enfant, capture d’écran, dessin, art&#10;&#10;Description générée automatiquement">
            <a:extLst>
              <a:ext uri="{FF2B5EF4-FFF2-40B4-BE49-F238E27FC236}">
                <a16:creationId xmlns:a16="http://schemas.microsoft.com/office/drawing/2014/main" id="{28F1F23D-E557-361E-1C11-B497320C49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8" t="18293" r="37667" b="5627"/>
          <a:stretch/>
        </p:blipFill>
        <p:spPr>
          <a:xfrm>
            <a:off x="-17867" y="1211016"/>
            <a:ext cx="3352801" cy="5217584"/>
          </a:xfrm>
          <a:prstGeom prst="rect">
            <a:avLst/>
          </a:prstGeom>
        </p:spPr>
      </p:pic>
    </p:spTree>
    <p:extLst>
      <p:ext uri="{BB962C8B-B14F-4D97-AF65-F5344CB8AC3E}">
        <p14:creationId xmlns:p14="http://schemas.microsoft.com/office/powerpoint/2010/main" val="309748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3678</TotalTime>
  <Words>7045</Words>
  <Application>Microsoft Office PowerPoint</Application>
  <PresentationFormat>Grand écran</PresentationFormat>
  <Paragraphs>673</Paragraphs>
  <Slides>26</Slides>
  <Notes>20</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26</vt:i4>
      </vt:variant>
    </vt:vector>
  </HeadingPairs>
  <TitlesOfParts>
    <vt:vector size="44" baseType="lpstr">
      <vt:lpstr>Aptos</vt:lpstr>
      <vt:lpstr>Arial</vt:lpstr>
      <vt:lpstr>Cabin</vt:lpstr>
      <vt:lpstr>Calibri</vt:lpstr>
      <vt:lpstr>Century Gothic</vt:lpstr>
      <vt:lpstr>Google Sans</vt:lpstr>
      <vt:lpstr>KyivType Sans2</vt:lpstr>
      <vt:lpstr>Merriweather</vt:lpstr>
      <vt:lpstr>Montserrat</vt:lpstr>
      <vt:lpstr>Montserrat-Regular</vt:lpstr>
      <vt:lpstr>Montserrat-SemiBold</vt:lpstr>
      <vt:lpstr>Noto Sans</vt:lpstr>
      <vt:lpstr>Optima Medium</vt:lpstr>
      <vt:lpstr>Roboto Light</vt:lpstr>
      <vt:lpstr>Satoshi</vt:lpstr>
      <vt:lpstr>TT_Commons_Pro_Regular</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Experience of Phyto-Aromatic Skincare</dc:title>
  <dc:creator>BASSON Sophie</dc:creator>
  <cp:lastModifiedBy>BASSON Sophie</cp:lastModifiedBy>
  <cp:revision>26</cp:revision>
  <dcterms:created xsi:type="dcterms:W3CDTF">2024-06-19T14:26:38Z</dcterms:created>
  <dcterms:modified xsi:type="dcterms:W3CDTF">2024-09-30T14:26:45Z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2024-05-27T00:00:00Z</vt:filetime>
  </property>
  <property fmtid="{D5CDD505-2E9C-101B-9397-08002B2CF9AE}" pid="3" name="Creator">
    <vt:lpwstr>Adobe InDesign 19.3 (Macintosh)</vt:lpwstr>
  </property>
  <property fmtid="{D5CDD505-2E9C-101B-9397-08002B2CF9AE}" pid="4" name="LastSaved">
    <vt:filetime>2024-06-19T00:00:00Z</vt:filetime>
  </property>
  <property fmtid="{D5CDD505-2E9C-101B-9397-08002B2CF9AE}" pid="5" name="Producer">
    <vt:lpwstr>iLovePDF</vt:lpwstr>
  </property>
</Properties>
</file>